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Lst>
  <p:sldSz cx="18288000" cy="10287000"/>
  <p:notesSz cx="6858000" cy="9144000"/>
  <p:embeddedFontLst>
    <p:embeddedFont>
      <p:font typeface="Poppins Bold Italics" panose="020B0604020202020204" charset="0"/>
      <p:regular r:id="rId64"/>
    </p:embeddedFont>
    <p:embeddedFont>
      <p:font typeface="DejaVu Serif Bold" panose="020B0604020202020204" charset="0"/>
      <p:regular r:id="rId65"/>
    </p:embeddedFont>
    <p:embeddedFont>
      <p:font typeface="Poppins Bold" panose="020B0604020202020204" charset="0"/>
      <p:regular r:id="rId66"/>
    </p:embeddedFont>
    <p:embeddedFont>
      <p:font typeface="Noto Sans Bold" panose="020B0604020202020204" charset="0"/>
      <p:regular r:id="rId67"/>
    </p:embeddedFont>
    <p:embeddedFont>
      <p:font typeface="Poppins" panose="020B0604020202020204" charset="0"/>
      <p:regular r:id="rId68"/>
    </p:embeddedFont>
    <p:embeddedFont>
      <p:font typeface="Calibri" panose="020F0502020204030204" pitchFamily="34" charset="0"/>
      <p:regular r:id="rId69"/>
      <p:bold r:id="rId70"/>
      <p:italic r:id="rId71"/>
      <p:boldItalic r:id="rId7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1" d="100"/>
          <a:sy n="51" d="100"/>
        </p:scale>
        <p:origin x="869" y="3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font" Target="fonts/font3.fntdata"/><Relationship Id="rId74"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1.fntdata"/><Relationship Id="rId69" Type="http://schemas.openxmlformats.org/officeDocument/2006/relationships/font" Target="fonts/font6.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9.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4.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7.fntdata"/><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font" Target="fonts/font2.fntdata"/><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font" Target="fonts/font8.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5/8/2025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5/8/2025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5/8/2025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5/8/2025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5/8/2025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5/8/2025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5/8/2025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5/8/2025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5/8/2025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png"/><Relationship Id="rId7"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3.pn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13.sv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13.svg"/></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13.svg"/></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13.svg"/></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13.svg"/></Relationships>
</file>

<file path=ppt/slides/_rels/slide15.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8.png"/><Relationship Id="rId7"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13.svg"/></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13.svg"/></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13.svg"/></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13.svg"/></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13.svg"/></Relationships>
</file>

<file path=ppt/slides/_rels/slide2.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6.png"/><Relationship Id="rId7"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1.svg"/><Relationship Id="rId5" Type="http://schemas.openxmlformats.org/officeDocument/2006/relationships/image" Target="../media/image7.png"/><Relationship Id="rId4" Type="http://schemas.openxmlformats.org/officeDocument/2006/relationships/image" Target="../media/image9.svg"/></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13.svg"/></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13.svg"/></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13.svg"/></Relationships>
</file>

<file path=ppt/slides/_rels/slide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13.svg"/></Relationships>
</file>

<file path=ppt/slides/_rels/slide24.xml.rels><?xml version="1.0" encoding="UTF-8" standalone="yes"?>
<Relationships xmlns="http://schemas.openxmlformats.org/package/2006/relationships"><Relationship Id="rId8" Type="http://schemas.openxmlformats.org/officeDocument/2006/relationships/image" Target="../media/image3.svg"/><Relationship Id="rId3" Type="http://schemas.openxmlformats.org/officeDocument/2006/relationships/slideLayout" Target="../slideLayouts/slideLayout7.xml"/><Relationship Id="rId7" Type="http://schemas.openxmlformats.org/officeDocument/2006/relationships/image" Target="../media/image2.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3.svg"/><Relationship Id="rId5" Type="http://schemas.openxmlformats.org/officeDocument/2006/relationships/image" Target="../media/image8.png"/><Relationship Id="rId4" Type="http://schemas.openxmlformats.org/officeDocument/2006/relationships/image" Target="../media/image1.png"/><Relationship Id="rId9" Type="http://schemas.openxmlformats.org/officeDocument/2006/relationships/image" Target="../media/image16.jpeg"/></Relationships>
</file>

<file path=ppt/slides/_rels/slide25.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2.png"/><Relationship Id="rId7"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3.png"/><Relationship Id="rId4" Type="http://schemas.openxmlformats.org/officeDocument/2006/relationships/image" Target="../media/image3.svg"/></Relationships>
</file>

<file path=ppt/slides/_rels/slide26.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3.png"/><Relationship Id="rId4" Type="http://schemas.openxmlformats.org/officeDocument/2006/relationships/image" Target="../media/image13.svg"/></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6.png"/><Relationship Id="rId4" Type="http://schemas.openxmlformats.org/officeDocument/2006/relationships/image" Target="../media/image3.svg"/></Relationships>
</file>

<file path=ppt/slides/_rels/slide2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3.png"/><Relationship Id="rId4" Type="http://schemas.openxmlformats.org/officeDocument/2006/relationships/image" Target="../media/image13.svg"/></Relationships>
</file>

<file path=ppt/slides/_rels/slide2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3.png"/><Relationship Id="rId4" Type="http://schemas.openxmlformats.org/officeDocument/2006/relationships/image" Target="../media/image13.sv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13.svg"/></Relationships>
</file>

<file path=ppt/slides/_rels/slide3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3.png"/><Relationship Id="rId4" Type="http://schemas.openxmlformats.org/officeDocument/2006/relationships/image" Target="../media/image13.svg"/></Relationships>
</file>

<file path=ppt/slides/_rels/slide31.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8.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3.png"/><Relationship Id="rId4" Type="http://schemas.openxmlformats.org/officeDocument/2006/relationships/image" Target="../media/image13.svg"/></Relationships>
</file>

<file path=ppt/slides/_rels/slide3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3.png"/><Relationship Id="rId4" Type="http://schemas.openxmlformats.org/officeDocument/2006/relationships/image" Target="../media/image13.svg"/></Relationships>
</file>

<file path=ppt/slides/_rels/slide3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3.png"/><Relationship Id="rId4" Type="http://schemas.openxmlformats.org/officeDocument/2006/relationships/image" Target="../media/image13.svg"/></Relationships>
</file>

<file path=ppt/slides/_rels/slide3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3.png"/><Relationship Id="rId4" Type="http://schemas.openxmlformats.org/officeDocument/2006/relationships/image" Target="../media/image13.svg"/></Relationships>
</file>

<file path=ppt/slides/_rels/slide3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3.png"/><Relationship Id="rId4" Type="http://schemas.openxmlformats.org/officeDocument/2006/relationships/image" Target="../media/image13.svg"/></Relationships>
</file>

<file path=ppt/slides/_rels/slide36.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5.svg"/><Relationship Id="rId4" Type="http://schemas.openxmlformats.org/officeDocument/2006/relationships/image" Target="../media/image3.png"/></Relationships>
</file>

<file path=ppt/slides/_rels/slide3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3.png"/><Relationship Id="rId4" Type="http://schemas.openxmlformats.org/officeDocument/2006/relationships/image" Target="../media/image13.svg"/></Relationships>
</file>

<file path=ppt/slides/_rels/slide38.xml.rels><?xml version="1.0" encoding="UTF-8" standalone="yes"?>
<Relationships xmlns="http://schemas.openxmlformats.org/package/2006/relationships"><Relationship Id="rId8" Type="http://schemas.openxmlformats.org/officeDocument/2006/relationships/image" Target="../media/image29.svg"/><Relationship Id="rId13" Type="http://schemas.openxmlformats.org/officeDocument/2006/relationships/image" Target="../media/image23.png"/><Relationship Id="rId18" Type="http://schemas.openxmlformats.org/officeDocument/2006/relationships/image" Target="../media/image37.svg"/><Relationship Id="rId26" Type="http://schemas.openxmlformats.org/officeDocument/2006/relationships/image" Target="../media/image13.svg"/><Relationship Id="rId3" Type="http://schemas.openxmlformats.org/officeDocument/2006/relationships/image" Target="../media/image19.png"/><Relationship Id="rId21" Type="http://schemas.openxmlformats.org/officeDocument/2006/relationships/image" Target="../media/image27.png"/><Relationship Id="rId7" Type="http://schemas.openxmlformats.org/officeDocument/2006/relationships/image" Target="../media/image21.png"/><Relationship Id="rId12" Type="http://schemas.openxmlformats.org/officeDocument/2006/relationships/image" Target="../media/image31.svg"/><Relationship Id="rId17" Type="http://schemas.openxmlformats.org/officeDocument/2006/relationships/image" Target="../media/image25.png"/><Relationship Id="rId25" Type="http://schemas.openxmlformats.org/officeDocument/2006/relationships/image" Target="../media/image8.png"/><Relationship Id="rId2" Type="http://schemas.openxmlformats.org/officeDocument/2006/relationships/image" Target="../media/image1.png"/><Relationship Id="rId16" Type="http://schemas.openxmlformats.org/officeDocument/2006/relationships/image" Target="../media/image35.svg"/><Relationship Id="rId20" Type="http://schemas.openxmlformats.org/officeDocument/2006/relationships/image" Target="../media/image39.svg"/><Relationship Id="rId1" Type="http://schemas.openxmlformats.org/officeDocument/2006/relationships/slideLayout" Target="../slideLayouts/slideLayout7.xml"/><Relationship Id="rId6" Type="http://schemas.openxmlformats.org/officeDocument/2006/relationships/image" Target="../media/image27.svg"/><Relationship Id="rId11" Type="http://schemas.openxmlformats.org/officeDocument/2006/relationships/image" Target="../media/image22.png"/><Relationship Id="rId24" Type="http://schemas.openxmlformats.org/officeDocument/2006/relationships/image" Target="../media/image43.svg"/><Relationship Id="rId5" Type="http://schemas.openxmlformats.org/officeDocument/2006/relationships/image" Target="../media/image20.png"/><Relationship Id="rId15" Type="http://schemas.openxmlformats.org/officeDocument/2006/relationships/image" Target="../media/image24.png"/><Relationship Id="rId23" Type="http://schemas.openxmlformats.org/officeDocument/2006/relationships/image" Target="../media/image28.png"/><Relationship Id="rId28" Type="http://schemas.openxmlformats.org/officeDocument/2006/relationships/image" Target="../media/image5.svg"/><Relationship Id="rId10" Type="http://schemas.openxmlformats.org/officeDocument/2006/relationships/image" Target="../media/image11.svg"/><Relationship Id="rId19" Type="http://schemas.openxmlformats.org/officeDocument/2006/relationships/image" Target="../media/image26.png"/><Relationship Id="rId4" Type="http://schemas.openxmlformats.org/officeDocument/2006/relationships/image" Target="../media/image25.svg"/><Relationship Id="rId9" Type="http://schemas.openxmlformats.org/officeDocument/2006/relationships/image" Target="../media/image7.png"/><Relationship Id="rId14" Type="http://schemas.openxmlformats.org/officeDocument/2006/relationships/image" Target="../media/image33.svg"/><Relationship Id="rId22" Type="http://schemas.openxmlformats.org/officeDocument/2006/relationships/image" Target="../media/image41.svg"/><Relationship Id="rId27" Type="http://schemas.openxmlformats.org/officeDocument/2006/relationships/image" Target="../media/image3.png"/></Relationships>
</file>

<file path=ppt/slides/_rels/slide39.xml.rels><?xml version="1.0" encoding="UTF-8" standalone="yes"?>
<Relationships xmlns="http://schemas.openxmlformats.org/package/2006/relationships"><Relationship Id="rId8" Type="http://schemas.openxmlformats.org/officeDocument/2006/relationships/image" Target="../media/image45.svg"/><Relationship Id="rId13" Type="http://schemas.openxmlformats.org/officeDocument/2006/relationships/image" Target="../media/image30.png"/><Relationship Id="rId18" Type="http://schemas.openxmlformats.org/officeDocument/2006/relationships/image" Target="../media/image51.svg"/><Relationship Id="rId3" Type="http://schemas.openxmlformats.org/officeDocument/2006/relationships/image" Target="../media/image3.png"/><Relationship Id="rId7" Type="http://schemas.openxmlformats.org/officeDocument/2006/relationships/image" Target="../media/image29.png"/><Relationship Id="rId12" Type="http://schemas.openxmlformats.org/officeDocument/2006/relationships/image" Target="../media/image3.svg"/><Relationship Id="rId17" Type="http://schemas.openxmlformats.org/officeDocument/2006/relationships/image" Target="../media/image32.png"/><Relationship Id="rId2" Type="http://schemas.openxmlformats.org/officeDocument/2006/relationships/image" Target="../media/image1.png"/><Relationship Id="rId16" Type="http://schemas.openxmlformats.org/officeDocument/2006/relationships/image" Target="../media/image49.svg"/><Relationship Id="rId1" Type="http://schemas.openxmlformats.org/officeDocument/2006/relationships/slideLayout" Target="../slideLayouts/slideLayout7.xml"/><Relationship Id="rId6" Type="http://schemas.openxmlformats.org/officeDocument/2006/relationships/image" Target="../media/image13.svg"/><Relationship Id="rId11" Type="http://schemas.openxmlformats.org/officeDocument/2006/relationships/image" Target="../media/image2.png"/><Relationship Id="rId5" Type="http://schemas.openxmlformats.org/officeDocument/2006/relationships/image" Target="../media/image8.png"/><Relationship Id="rId15" Type="http://schemas.openxmlformats.org/officeDocument/2006/relationships/image" Target="../media/image31.png"/><Relationship Id="rId10" Type="http://schemas.openxmlformats.org/officeDocument/2006/relationships/image" Target="../media/image9.svg"/><Relationship Id="rId4" Type="http://schemas.openxmlformats.org/officeDocument/2006/relationships/image" Target="../media/image5.svg"/><Relationship Id="rId9" Type="http://schemas.openxmlformats.org/officeDocument/2006/relationships/image" Target="../media/image6.png"/><Relationship Id="rId14" Type="http://schemas.openxmlformats.org/officeDocument/2006/relationships/image" Target="../media/image47.svg"/></Relationships>
</file>

<file path=ppt/slides/_rels/slide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8.png"/><Relationship Id="rId7"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13.svg"/><Relationship Id="rId9" Type="http://schemas.openxmlformats.org/officeDocument/2006/relationships/image" Target="../media/image12.png"/></Relationships>
</file>

<file path=ppt/slides/_rels/slide40.xml.rels><?xml version="1.0" encoding="UTF-8" standalone="yes"?>
<Relationships xmlns="http://schemas.openxmlformats.org/package/2006/relationships"><Relationship Id="rId13" Type="http://schemas.openxmlformats.org/officeDocument/2006/relationships/image" Target="../media/image38.png"/><Relationship Id="rId18" Type="http://schemas.openxmlformats.org/officeDocument/2006/relationships/image" Target="../media/image67.svg"/><Relationship Id="rId26" Type="http://schemas.openxmlformats.org/officeDocument/2006/relationships/image" Target="../media/image75.svg"/><Relationship Id="rId39" Type="http://schemas.openxmlformats.org/officeDocument/2006/relationships/image" Target="../media/image51.png"/><Relationship Id="rId21" Type="http://schemas.openxmlformats.org/officeDocument/2006/relationships/image" Target="../media/image42.png"/><Relationship Id="rId34" Type="http://schemas.openxmlformats.org/officeDocument/2006/relationships/image" Target="../media/image83.svg"/><Relationship Id="rId42" Type="http://schemas.openxmlformats.org/officeDocument/2006/relationships/image" Target="../media/image91.svg"/><Relationship Id="rId47" Type="http://schemas.openxmlformats.org/officeDocument/2006/relationships/image" Target="../media/image8.png"/><Relationship Id="rId50" Type="http://schemas.openxmlformats.org/officeDocument/2006/relationships/image" Target="../media/image45.svg"/><Relationship Id="rId55" Type="http://schemas.openxmlformats.org/officeDocument/2006/relationships/image" Target="../media/image30.png"/><Relationship Id="rId7" Type="http://schemas.openxmlformats.org/officeDocument/2006/relationships/image" Target="../media/image35.png"/><Relationship Id="rId2" Type="http://schemas.openxmlformats.org/officeDocument/2006/relationships/image" Target="../media/image1.png"/><Relationship Id="rId16" Type="http://schemas.openxmlformats.org/officeDocument/2006/relationships/image" Target="../media/image65.svg"/><Relationship Id="rId29" Type="http://schemas.openxmlformats.org/officeDocument/2006/relationships/image" Target="../media/image46.png"/><Relationship Id="rId11" Type="http://schemas.openxmlformats.org/officeDocument/2006/relationships/image" Target="../media/image37.png"/><Relationship Id="rId24" Type="http://schemas.openxmlformats.org/officeDocument/2006/relationships/image" Target="../media/image73.svg"/><Relationship Id="rId32" Type="http://schemas.openxmlformats.org/officeDocument/2006/relationships/image" Target="../media/image81.svg"/><Relationship Id="rId37" Type="http://schemas.openxmlformats.org/officeDocument/2006/relationships/image" Target="../media/image50.png"/><Relationship Id="rId40" Type="http://schemas.openxmlformats.org/officeDocument/2006/relationships/image" Target="../media/image89.svg"/><Relationship Id="rId45" Type="http://schemas.openxmlformats.org/officeDocument/2006/relationships/image" Target="../media/image3.png"/><Relationship Id="rId53" Type="http://schemas.openxmlformats.org/officeDocument/2006/relationships/image" Target="../media/image2.png"/><Relationship Id="rId58" Type="http://schemas.openxmlformats.org/officeDocument/2006/relationships/image" Target="../media/image49.svg"/><Relationship Id="rId5" Type="http://schemas.openxmlformats.org/officeDocument/2006/relationships/image" Target="../media/image34.png"/><Relationship Id="rId19" Type="http://schemas.openxmlformats.org/officeDocument/2006/relationships/image" Target="../media/image41.png"/><Relationship Id="rId4" Type="http://schemas.openxmlformats.org/officeDocument/2006/relationships/image" Target="../media/image53.svg"/><Relationship Id="rId9" Type="http://schemas.openxmlformats.org/officeDocument/2006/relationships/image" Target="../media/image36.png"/><Relationship Id="rId14" Type="http://schemas.openxmlformats.org/officeDocument/2006/relationships/image" Target="../media/image63.svg"/><Relationship Id="rId22" Type="http://schemas.openxmlformats.org/officeDocument/2006/relationships/image" Target="../media/image71.svg"/><Relationship Id="rId27" Type="http://schemas.openxmlformats.org/officeDocument/2006/relationships/image" Target="../media/image45.png"/><Relationship Id="rId30" Type="http://schemas.openxmlformats.org/officeDocument/2006/relationships/image" Target="../media/image79.svg"/><Relationship Id="rId35" Type="http://schemas.openxmlformats.org/officeDocument/2006/relationships/image" Target="../media/image49.png"/><Relationship Id="rId43" Type="http://schemas.openxmlformats.org/officeDocument/2006/relationships/image" Target="../media/image53.png"/><Relationship Id="rId48" Type="http://schemas.openxmlformats.org/officeDocument/2006/relationships/image" Target="../media/image13.svg"/><Relationship Id="rId56" Type="http://schemas.openxmlformats.org/officeDocument/2006/relationships/image" Target="../media/image47.svg"/><Relationship Id="rId8" Type="http://schemas.openxmlformats.org/officeDocument/2006/relationships/image" Target="../media/image57.svg"/><Relationship Id="rId51" Type="http://schemas.openxmlformats.org/officeDocument/2006/relationships/image" Target="../media/image6.png"/><Relationship Id="rId3" Type="http://schemas.openxmlformats.org/officeDocument/2006/relationships/image" Target="../media/image33.png"/><Relationship Id="rId12" Type="http://schemas.openxmlformats.org/officeDocument/2006/relationships/image" Target="../media/image61.svg"/><Relationship Id="rId17" Type="http://schemas.openxmlformats.org/officeDocument/2006/relationships/image" Target="../media/image40.png"/><Relationship Id="rId25" Type="http://schemas.openxmlformats.org/officeDocument/2006/relationships/image" Target="../media/image44.png"/><Relationship Id="rId33" Type="http://schemas.openxmlformats.org/officeDocument/2006/relationships/image" Target="../media/image48.png"/><Relationship Id="rId38" Type="http://schemas.openxmlformats.org/officeDocument/2006/relationships/image" Target="../media/image87.svg"/><Relationship Id="rId46" Type="http://schemas.openxmlformats.org/officeDocument/2006/relationships/image" Target="../media/image5.svg"/><Relationship Id="rId59" Type="http://schemas.openxmlformats.org/officeDocument/2006/relationships/image" Target="../media/image32.png"/><Relationship Id="rId20" Type="http://schemas.openxmlformats.org/officeDocument/2006/relationships/image" Target="../media/image69.svg"/><Relationship Id="rId41" Type="http://schemas.openxmlformats.org/officeDocument/2006/relationships/image" Target="../media/image52.png"/><Relationship Id="rId54" Type="http://schemas.openxmlformats.org/officeDocument/2006/relationships/image" Target="../media/image3.svg"/><Relationship Id="rId1" Type="http://schemas.openxmlformats.org/officeDocument/2006/relationships/slideLayout" Target="../slideLayouts/slideLayout7.xml"/><Relationship Id="rId6" Type="http://schemas.openxmlformats.org/officeDocument/2006/relationships/image" Target="../media/image55.svg"/><Relationship Id="rId15" Type="http://schemas.openxmlformats.org/officeDocument/2006/relationships/image" Target="../media/image39.png"/><Relationship Id="rId23" Type="http://schemas.openxmlformats.org/officeDocument/2006/relationships/image" Target="../media/image43.png"/><Relationship Id="rId28" Type="http://schemas.openxmlformats.org/officeDocument/2006/relationships/image" Target="../media/image77.svg"/><Relationship Id="rId36" Type="http://schemas.openxmlformats.org/officeDocument/2006/relationships/image" Target="../media/image85.svg"/><Relationship Id="rId49" Type="http://schemas.openxmlformats.org/officeDocument/2006/relationships/image" Target="../media/image29.png"/><Relationship Id="rId57" Type="http://schemas.openxmlformats.org/officeDocument/2006/relationships/image" Target="../media/image31.png"/><Relationship Id="rId10" Type="http://schemas.openxmlformats.org/officeDocument/2006/relationships/image" Target="../media/image59.svg"/><Relationship Id="rId31" Type="http://schemas.openxmlformats.org/officeDocument/2006/relationships/image" Target="../media/image47.png"/><Relationship Id="rId44" Type="http://schemas.openxmlformats.org/officeDocument/2006/relationships/image" Target="../media/image93.svg"/><Relationship Id="rId52" Type="http://schemas.openxmlformats.org/officeDocument/2006/relationships/image" Target="../media/image9.svg"/><Relationship Id="rId60" Type="http://schemas.openxmlformats.org/officeDocument/2006/relationships/image" Target="../media/image51.svg"/></Relationships>
</file>

<file path=ppt/slides/_rels/slide41.xml.rels><?xml version="1.0" encoding="UTF-8" standalone="yes"?>
<Relationships xmlns="http://schemas.openxmlformats.org/package/2006/relationships"><Relationship Id="rId13" Type="http://schemas.openxmlformats.org/officeDocument/2006/relationships/image" Target="../media/image38.png"/><Relationship Id="rId18" Type="http://schemas.openxmlformats.org/officeDocument/2006/relationships/image" Target="../media/image67.svg"/><Relationship Id="rId26" Type="http://schemas.openxmlformats.org/officeDocument/2006/relationships/image" Target="../media/image75.svg"/><Relationship Id="rId39" Type="http://schemas.openxmlformats.org/officeDocument/2006/relationships/image" Target="../media/image51.png"/><Relationship Id="rId21" Type="http://schemas.openxmlformats.org/officeDocument/2006/relationships/image" Target="../media/image42.png"/><Relationship Id="rId34" Type="http://schemas.openxmlformats.org/officeDocument/2006/relationships/image" Target="../media/image83.svg"/><Relationship Id="rId42" Type="http://schemas.openxmlformats.org/officeDocument/2006/relationships/image" Target="../media/image91.svg"/><Relationship Id="rId47" Type="http://schemas.openxmlformats.org/officeDocument/2006/relationships/image" Target="../media/image8.png"/><Relationship Id="rId50" Type="http://schemas.openxmlformats.org/officeDocument/2006/relationships/image" Target="../media/image45.svg"/><Relationship Id="rId55" Type="http://schemas.openxmlformats.org/officeDocument/2006/relationships/image" Target="../media/image30.png"/><Relationship Id="rId7" Type="http://schemas.openxmlformats.org/officeDocument/2006/relationships/image" Target="../media/image35.png"/><Relationship Id="rId2" Type="http://schemas.openxmlformats.org/officeDocument/2006/relationships/image" Target="../media/image1.png"/><Relationship Id="rId16" Type="http://schemas.openxmlformats.org/officeDocument/2006/relationships/image" Target="../media/image65.svg"/><Relationship Id="rId29" Type="http://schemas.openxmlformats.org/officeDocument/2006/relationships/image" Target="../media/image46.png"/><Relationship Id="rId11" Type="http://schemas.openxmlformats.org/officeDocument/2006/relationships/image" Target="../media/image37.png"/><Relationship Id="rId24" Type="http://schemas.openxmlformats.org/officeDocument/2006/relationships/image" Target="../media/image73.svg"/><Relationship Id="rId32" Type="http://schemas.openxmlformats.org/officeDocument/2006/relationships/image" Target="../media/image81.svg"/><Relationship Id="rId37" Type="http://schemas.openxmlformats.org/officeDocument/2006/relationships/image" Target="../media/image50.png"/><Relationship Id="rId40" Type="http://schemas.openxmlformats.org/officeDocument/2006/relationships/image" Target="../media/image89.svg"/><Relationship Id="rId45" Type="http://schemas.openxmlformats.org/officeDocument/2006/relationships/image" Target="../media/image3.png"/><Relationship Id="rId53" Type="http://schemas.openxmlformats.org/officeDocument/2006/relationships/image" Target="../media/image2.png"/><Relationship Id="rId58" Type="http://schemas.openxmlformats.org/officeDocument/2006/relationships/image" Target="../media/image49.svg"/><Relationship Id="rId5" Type="http://schemas.openxmlformats.org/officeDocument/2006/relationships/image" Target="../media/image34.png"/><Relationship Id="rId19" Type="http://schemas.openxmlformats.org/officeDocument/2006/relationships/image" Target="../media/image41.png"/><Relationship Id="rId4" Type="http://schemas.openxmlformats.org/officeDocument/2006/relationships/image" Target="../media/image53.svg"/><Relationship Id="rId9" Type="http://schemas.openxmlformats.org/officeDocument/2006/relationships/image" Target="../media/image36.png"/><Relationship Id="rId14" Type="http://schemas.openxmlformats.org/officeDocument/2006/relationships/image" Target="../media/image63.svg"/><Relationship Id="rId22" Type="http://schemas.openxmlformats.org/officeDocument/2006/relationships/image" Target="../media/image71.svg"/><Relationship Id="rId27" Type="http://schemas.openxmlformats.org/officeDocument/2006/relationships/image" Target="../media/image45.png"/><Relationship Id="rId30" Type="http://schemas.openxmlformats.org/officeDocument/2006/relationships/image" Target="../media/image79.svg"/><Relationship Id="rId35" Type="http://schemas.openxmlformats.org/officeDocument/2006/relationships/image" Target="../media/image49.png"/><Relationship Id="rId43" Type="http://schemas.openxmlformats.org/officeDocument/2006/relationships/image" Target="../media/image53.png"/><Relationship Id="rId48" Type="http://schemas.openxmlformats.org/officeDocument/2006/relationships/image" Target="../media/image13.svg"/><Relationship Id="rId56" Type="http://schemas.openxmlformats.org/officeDocument/2006/relationships/image" Target="../media/image47.svg"/><Relationship Id="rId8" Type="http://schemas.openxmlformats.org/officeDocument/2006/relationships/image" Target="../media/image57.svg"/><Relationship Id="rId51" Type="http://schemas.openxmlformats.org/officeDocument/2006/relationships/image" Target="../media/image6.png"/><Relationship Id="rId3" Type="http://schemas.openxmlformats.org/officeDocument/2006/relationships/image" Target="../media/image33.png"/><Relationship Id="rId12" Type="http://schemas.openxmlformats.org/officeDocument/2006/relationships/image" Target="../media/image61.svg"/><Relationship Id="rId17" Type="http://schemas.openxmlformats.org/officeDocument/2006/relationships/image" Target="../media/image40.png"/><Relationship Id="rId25" Type="http://schemas.openxmlformats.org/officeDocument/2006/relationships/image" Target="../media/image44.png"/><Relationship Id="rId33" Type="http://schemas.openxmlformats.org/officeDocument/2006/relationships/image" Target="../media/image48.png"/><Relationship Id="rId38" Type="http://schemas.openxmlformats.org/officeDocument/2006/relationships/image" Target="../media/image87.svg"/><Relationship Id="rId46" Type="http://schemas.openxmlformats.org/officeDocument/2006/relationships/image" Target="../media/image5.svg"/><Relationship Id="rId59" Type="http://schemas.openxmlformats.org/officeDocument/2006/relationships/image" Target="../media/image32.png"/><Relationship Id="rId20" Type="http://schemas.openxmlformats.org/officeDocument/2006/relationships/image" Target="../media/image69.svg"/><Relationship Id="rId41" Type="http://schemas.openxmlformats.org/officeDocument/2006/relationships/image" Target="../media/image52.png"/><Relationship Id="rId54" Type="http://schemas.openxmlformats.org/officeDocument/2006/relationships/image" Target="../media/image3.svg"/><Relationship Id="rId1" Type="http://schemas.openxmlformats.org/officeDocument/2006/relationships/slideLayout" Target="../slideLayouts/slideLayout7.xml"/><Relationship Id="rId6" Type="http://schemas.openxmlformats.org/officeDocument/2006/relationships/image" Target="../media/image55.svg"/><Relationship Id="rId15" Type="http://schemas.openxmlformats.org/officeDocument/2006/relationships/image" Target="../media/image39.png"/><Relationship Id="rId23" Type="http://schemas.openxmlformats.org/officeDocument/2006/relationships/image" Target="../media/image43.png"/><Relationship Id="rId28" Type="http://schemas.openxmlformats.org/officeDocument/2006/relationships/image" Target="../media/image77.svg"/><Relationship Id="rId36" Type="http://schemas.openxmlformats.org/officeDocument/2006/relationships/image" Target="../media/image85.svg"/><Relationship Id="rId49" Type="http://schemas.openxmlformats.org/officeDocument/2006/relationships/image" Target="../media/image29.png"/><Relationship Id="rId57" Type="http://schemas.openxmlformats.org/officeDocument/2006/relationships/image" Target="../media/image31.png"/><Relationship Id="rId10" Type="http://schemas.openxmlformats.org/officeDocument/2006/relationships/image" Target="../media/image59.svg"/><Relationship Id="rId31" Type="http://schemas.openxmlformats.org/officeDocument/2006/relationships/image" Target="../media/image47.png"/><Relationship Id="rId44" Type="http://schemas.openxmlformats.org/officeDocument/2006/relationships/image" Target="../media/image93.svg"/><Relationship Id="rId52" Type="http://schemas.openxmlformats.org/officeDocument/2006/relationships/image" Target="../media/image9.svg"/><Relationship Id="rId60" Type="http://schemas.openxmlformats.org/officeDocument/2006/relationships/image" Target="../media/image51.svg"/></Relationships>
</file>

<file path=ppt/slides/_rels/slide42.xml.rels><?xml version="1.0" encoding="UTF-8" standalone="yes"?>
<Relationships xmlns="http://schemas.openxmlformats.org/package/2006/relationships"><Relationship Id="rId13" Type="http://schemas.openxmlformats.org/officeDocument/2006/relationships/image" Target="../media/image38.png"/><Relationship Id="rId18" Type="http://schemas.openxmlformats.org/officeDocument/2006/relationships/image" Target="../media/image67.svg"/><Relationship Id="rId26" Type="http://schemas.openxmlformats.org/officeDocument/2006/relationships/image" Target="../media/image75.svg"/><Relationship Id="rId39" Type="http://schemas.openxmlformats.org/officeDocument/2006/relationships/image" Target="../media/image51.png"/><Relationship Id="rId21" Type="http://schemas.openxmlformats.org/officeDocument/2006/relationships/image" Target="../media/image42.png"/><Relationship Id="rId34" Type="http://schemas.openxmlformats.org/officeDocument/2006/relationships/image" Target="../media/image83.svg"/><Relationship Id="rId42" Type="http://schemas.openxmlformats.org/officeDocument/2006/relationships/image" Target="../media/image91.svg"/><Relationship Id="rId47" Type="http://schemas.openxmlformats.org/officeDocument/2006/relationships/image" Target="../media/image8.png"/><Relationship Id="rId50" Type="http://schemas.openxmlformats.org/officeDocument/2006/relationships/image" Target="../media/image45.svg"/><Relationship Id="rId55" Type="http://schemas.openxmlformats.org/officeDocument/2006/relationships/image" Target="../media/image30.png"/><Relationship Id="rId7" Type="http://schemas.openxmlformats.org/officeDocument/2006/relationships/image" Target="../media/image35.png"/><Relationship Id="rId2" Type="http://schemas.openxmlformats.org/officeDocument/2006/relationships/image" Target="../media/image1.png"/><Relationship Id="rId16" Type="http://schemas.openxmlformats.org/officeDocument/2006/relationships/image" Target="../media/image65.svg"/><Relationship Id="rId29" Type="http://schemas.openxmlformats.org/officeDocument/2006/relationships/image" Target="../media/image46.png"/><Relationship Id="rId11" Type="http://schemas.openxmlformats.org/officeDocument/2006/relationships/image" Target="../media/image37.png"/><Relationship Id="rId24" Type="http://schemas.openxmlformats.org/officeDocument/2006/relationships/image" Target="../media/image73.svg"/><Relationship Id="rId32" Type="http://schemas.openxmlformats.org/officeDocument/2006/relationships/image" Target="../media/image81.svg"/><Relationship Id="rId37" Type="http://schemas.openxmlformats.org/officeDocument/2006/relationships/image" Target="../media/image50.png"/><Relationship Id="rId40" Type="http://schemas.openxmlformats.org/officeDocument/2006/relationships/image" Target="../media/image89.svg"/><Relationship Id="rId45" Type="http://schemas.openxmlformats.org/officeDocument/2006/relationships/image" Target="../media/image3.png"/><Relationship Id="rId53" Type="http://schemas.openxmlformats.org/officeDocument/2006/relationships/image" Target="../media/image2.png"/><Relationship Id="rId58" Type="http://schemas.openxmlformats.org/officeDocument/2006/relationships/image" Target="../media/image49.svg"/><Relationship Id="rId5" Type="http://schemas.openxmlformats.org/officeDocument/2006/relationships/image" Target="../media/image34.png"/><Relationship Id="rId19" Type="http://schemas.openxmlformats.org/officeDocument/2006/relationships/image" Target="../media/image41.png"/><Relationship Id="rId4" Type="http://schemas.openxmlformats.org/officeDocument/2006/relationships/image" Target="../media/image53.svg"/><Relationship Id="rId9" Type="http://schemas.openxmlformats.org/officeDocument/2006/relationships/image" Target="../media/image36.png"/><Relationship Id="rId14" Type="http://schemas.openxmlformats.org/officeDocument/2006/relationships/image" Target="../media/image63.svg"/><Relationship Id="rId22" Type="http://schemas.openxmlformats.org/officeDocument/2006/relationships/image" Target="../media/image71.svg"/><Relationship Id="rId27" Type="http://schemas.openxmlformats.org/officeDocument/2006/relationships/image" Target="../media/image45.png"/><Relationship Id="rId30" Type="http://schemas.openxmlformats.org/officeDocument/2006/relationships/image" Target="../media/image79.svg"/><Relationship Id="rId35" Type="http://schemas.openxmlformats.org/officeDocument/2006/relationships/image" Target="../media/image49.png"/><Relationship Id="rId43" Type="http://schemas.openxmlformats.org/officeDocument/2006/relationships/image" Target="../media/image53.png"/><Relationship Id="rId48" Type="http://schemas.openxmlformats.org/officeDocument/2006/relationships/image" Target="../media/image13.svg"/><Relationship Id="rId56" Type="http://schemas.openxmlformats.org/officeDocument/2006/relationships/image" Target="../media/image47.svg"/><Relationship Id="rId8" Type="http://schemas.openxmlformats.org/officeDocument/2006/relationships/image" Target="../media/image57.svg"/><Relationship Id="rId51" Type="http://schemas.openxmlformats.org/officeDocument/2006/relationships/image" Target="../media/image6.png"/><Relationship Id="rId3" Type="http://schemas.openxmlformats.org/officeDocument/2006/relationships/image" Target="../media/image33.png"/><Relationship Id="rId12" Type="http://schemas.openxmlformats.org/officeDocument/2006/relationships/image" Target="../media/image61.svg"/><Relationship Id="rId17" Type="http://schemas.openxmlformats.org/officeDocument/2006/relationships/image" Target="../media/image40.png"/><Relationship Id="rId25" Type="http://schemas.openxmlformats.org/officeDocument/2006/relationships/image" Target="../media/image44.png"/><Relationship Id="rId33" Type="http://schemas.openxmlformats.org/officeDocument/2006/relationships/image" Target="../media/image48.png"/><Relationship Id="rId38" Type="http://schemas.openxmlformats.org/officeDocument/2006/relationships/image" Target="../media/image87.svg"/><Relationship Id="rId46" Type="http://schemas.openxmlformats.org/officeDocument/2006/relationships/image" Target="../media/image5.svg"/><Relationship Id="rId59" Type="http://schemas.openxmlformats.org/officeDocument/2006/relationships/image" Target="../media/image32.png"/><Relationship Id="rId20" Type="http://schemas.openxmlformats.org/officeDocument/2006/relationships/image" Target="../media/image69.svg"/><Relationship Id="rId41" Type="http://schemas.openxmlformats.org/officeDocument/2006/relationships/image" Target="../media/image52.png"/><Relationship Id="rId54" Type="http://schemas.openxmlformats.org/officeDocument/2006/relationships/image" Target="../media/image3.svg"/><Relationship Id="rId1" Type="http://schemas.openxmlformats.org/officeDocument/2006/relationships/slideLayout" Target="../slideLayouts/slideLayout7.xml"/><Relationship Id="rId6" Type="http://schemas.openxmlformats.org/officeDocument/2006/relationships/image" Target="../media/image55.svg"/><Relationship Id="rId15" Type="http://schemas.openxmlformats.org/officeDocument/2006/relationships/image" Target="../media/image39.png"/><Relationship Id="rId23" Type="http://schemas.openxmlformats.org/officeDocument/2006/relationships/image" Target="../media/image43.png"/><Relationship Id="rId28" Type="http://schemas.openxmlformats.org/officeDocument/2006/relationships/image" Target="../media/image77.svg"/><Relationship Id="rId36" Type="http://schemas.openxmlformats.org/officeDocument/2006/relationships/image" Target="../media/image85.svg"/><Relationship Id="rId49" Type="http://schemas.openxmlformats.org/officeDocument/2006/relationships/image" Target="../media/image29.png"/><Relationship Id="rId57" Type="http://schemas.openxmlformats.org/officeDocument/2006/relationships/image" Target="../media/image31.png"/><Relationship Id="rId10" Type="http://schemas.openxmlformats.org/officeDocument/2006/relationships/image" Target="../media/image59.svg"/><Relationship Id="rId31" Type="http://schemas.openxmlformats.org/officeDocument/2006/relationships/image" Target="../media/image47.png"/><Relationship Id="rId44" Type="http://schemas.openxmlformats.org/officeDocument/2006/relationships/image" Target="../media/image93.svg"/><Relationship Id="rId52" Type="http://schemas.openxmlformats.org/officeDocument/2006/relationships/image" Target="../media/image9.svg"/><Relationship Id="rId60" Type="http://schemas.openxmlformats.org/officeDocument/2006/relationships/image" Target="../media/image51.svg"/></Relationships>
</file>

<file path=ppt/slides/_rels/slide43.xml.rels><?xml version="1.0" encoding="UTF-8" standalone="yes"?>
<Relationships xmlns="http://schemas.openxmlformats.org/package/2006/relationships"><Relationship Id="rId13" Type="http://schemas.openxmlformats.org/officeDocument/2006/relationships/image" Target="../media/image39.png"/><Relationship Id="rId18" Type="http://schemas.openxmlformats.org/officeDocument/2006/relationships/image" Target="../media/image77.svg"/><Relationship Id="rId26" Type="http://schemas.openxmlformats.org/officeDocument/2006/relationships/image" Target="../media/image89.svg"/><Relationship Id="rId39" Type="http://schemas.openxmlformats.org/officeDocument/2006/relationships/image" Target="../media/image2.png"/><Relationship Id="rId21" Type="http://schemas.openxmlformats.org/officeDocument/2006/relationships/image" Target="../media/image47.png"/><Relationship Id="rId34" Type="http://schemas.openxmlformats.org/officeDocument/2006/relationships/image" Target="../media/image13.svg"/><Relationship Id="rId42" Type="http://schemas.openxmlformats.org/officeDocument/2006/relationships/image" Target="../media/image47.svg"/><Relationship Id="rId7" Type="http://schemas.openxmlformats.org/officeDocument/2006/relationships/image" Target="../media/image36.png"/><Relationship Id="rId2" Type="http://schemas.openxmlformats.org/officeDocument/2006/relationships/image" Target="../media/image1.png"/><Relationship Id="rId16" Type="http://schemas.openxmlformats.org/officeDocument/2006/relationships/image" Target="../media/image67.svg"/><Relationship Id="rId29" Type="http://schemas.openxmlformats.org/officeDocument/2006/relationships/image" Target="../media/image53.png"/><Relationship Id="rId1" Type="http://schemas.openxmlformats.org/officeDocument/2006/relationships/slideLayout" Target="../slideLayouts/slideLayout7.xml"/><Relationship Id="rId6" Type="http://schemas.openxmlformats.org/officeDocument/2006/relationships/image" Target="../media/image57.svg"/><Relationship Id="rId11" Type="http://schemas.openxmlformats.org/officeDocument/2006/relationships/image" Target="../media/image38.png"/><Relationship Id="rId24" Type="http://schemas.openxmlformats.org/officeDocument/2006/relationships/image" Target="../media/image87.svg"/><Relationship Id="rId32" Type="http://schemas.openxmlformats.org/officeDocument/2006/relationships/image" Target="../media/image5.svg"/><Relationship Id="rId37" Type="http://schemas.openxmlformats.org/officeDocument/2006/relationships/image" Target="../media/image6.png"/><Relationship Id="rId40" Type="http://schemas.openxmlformats.org/officeDocument/2006/relationships/image" Target="../media/image3.svg"/><Relationship Id="rId45" Type="http://schemas.openxmlformats.org/officeDocument/2006/relationships/image" Target="../media/image32.png"/><Relationship Id="rId5" Type="http://schemas.openxmlformats.org/officeDocument/2006/relationships/image" Target="../media/image35.png"/><Relationship Id="rId15" Type="http://schemas.openxmlformats.org/officeDocument/2006/relationships/image" Target="../media/image40.png"/><Relationship Id="rId23" Type="http://schemas.openxmlformats.org/officeDocument/2006/relationships/image" Target="../media/image50.png"/><Relationship Id="rId28" Type="http://schemas.openxmlformats.org/officeDocument/2006/relationships/image" Target="../media/image91.svg"/><Relationship Id="rId36" Type="http://schemas.openxmlformats.org/officeDocument/2006/relationships/image" Target="../media/image45.svg"/><Relationship Id="rId10" Type="http://schemas.openxmlformats.org/officeDocument/2006/relationships/image" Target="../media/image61.svg"/><Relationship Id="rId19" Type="http://schemas.openxmlformats.org/officeDocument/2006/relationships/image" Target="../media/image46.png"/><Relationship Id="rId31" Type="http://schemas.openxmlformats.org/officeDocument/2006/relationships/image" Target="../media/image3.png"/><Relationship Id="rId44" Type="http://schemas.openxmlformats.org/officeDocument/2006/relationships/image" Target="../media/image49.svg"/><Relationship Id="rId4" Type="http://schemas.openxmlformats.org/officeDocument/2006/relationships/image" Target="../media/image55.svg"/><Relationship Id="rId9" Type="http://schemas.openxmlformats.org/officeDocument/2006/relationships/image" Target="../media/image37.png"/><Relationship Id="rId14" Type="http://schemas.openxmlformats.org/officeDocument/2006/relationships/image" Target="../media/image65.svg"/><Relationship Id="rId22" Type="http://schemas.openxmlformats.org/officeDocument/2006/relationships/image" Target="../media/image81.svg"/><Relationship Id="rId27" Type="http://schemas.openxmlformats.org/officeDocument/2006/relationships/image" Target="../media/image52.png"/><Relationship Id="rId30" Type="http://schemas.openxmlformats.org/officeDocument/2006/relationships/image" Target="../media/image93.svg"/><Relationship Id="rId35" Type="http://schemas.openxmlformats.org/officeDocument/2006/relationships/image" Target="../media/image29.png"/><Relationship Id="rId43" Type="http://schemas.openxmlformats.org/officeDocument/2006/relationships/image" Target="../media/image31.png"/><Relationship Id="rId8" Type="http://schemas.openxmlformats.org/officeDocument/2006/relationships/image" Target="../media/image59.svg"/><Relationship Id="rId3" Type="http://schemas.openxmlformats.org/officeDocument/2006/relationships/image" Target="../media/image34.png"/><Relationship Id="rId12" Type="http://schemas.openxmlformats.org/officeDocument/2006/relationships/image" Target="../media/image63.svg"/><Relationship Id="rId17" Type="http://schemas.openxmlformats.org/officeDocument/2006/relationships/image" Target="../media/image45.png"/><Relationship Id="rId25" Type="http://schemas.openxmlformats.org/officeDocument/2006/relationships/image" Target="../media/image51.png"/><Relationship Id="rId33" Type="http://schemas.openxmlformats.org/officeDocument/2006/relationships/image" Target="../media/image8.png"/><Relationship Id="rId38" Type="http://schemas.openxmlformats.org/officeDocument/2006/relationships/image" Target="../media/image9.svg"/><Relationship Id="rId46" Type="http://schemas.openxmlformats.org/officeDocument/2006/relationships/image" Target="../media/image51.svg"/><Relationship Id="rId20" Type="http://schemas.openxmlformats.org/officeDocument/2006/relationships/image" Target="../media/image79.svg"/><Relationship Id="rId41" Type="http://schemas.openxmlformats.org/officeDocument/2006/relationships/image" Target="../media/image30.png"/></Relationships>
</file>

<file path=ppt/slides/_rels/slide44.xml.rels><?xml version="1.0" encoding="UTF-8" standalone="yes"?>
<Relationships xmlns="http://schemas.openxmlformats.org/package/2006/relationships"><Relationship Id="rId13" Type="http://schemas.openxmlformats.org/officeDocument/2006/relationships/image" Target="../media/image38.png"/><Relationship Id="rId18" Type="http://schemas.openxmlformats.org/officeDocument/2006/relationships/image" Target="../media/image67.svg"/><Relationship Id="rId26" Type="http://schemas.openxmlformats.org/officeDocument/2006/relationships/image" Target="../media/image75.svg"/><Relationship Id="rId39" Type="http://schemas.openxmlformats.org/officeDocument/2006/relationships/image" Target="../media/image51.png"/><Relationship Id="rId21" Type="http://schemas.openxmlformats.org/officeDocument/2006/relationships/image" Target="../media/image42.png"/><Relationship Id="rId34" Type="http://schemas.openxmlformats.org/officeDocument/2006/relationships/image" Target="../media/image83.svg"/><Relationship Id="rId42" Type="http://schemas.openxmlformats.org/officeDocument/2006/relationships/image" Target="../media/image91.svg"/><Relationship Id="rId47" Type="http://schemas.openxmlformats.org/officeDocument/2006/relationships/image" Target="../media/image8.png"/><Relationship Id="rId50" Type="http://schemas.openxmlformats.org/officeDocument/2006/relationships/image" Target="../media/image45.svg"/><Relationship Id="rId55" Type="http://schemas.openxmlformats.org/officeDocument/2006/relationships/image" Target="../media/image30.png"/><Relationship Id="rId7" Type="http://schemas.openxmlformats.org/officeDocument/2006/relationships/image" Target="../media/image35.png"/><Relationship Id="rId2" Type="http://schemas.openxmlformats.org/officeDocument/2006/relationships/image" Target="../media/image1.png"/><Relationship Id="rId16" Type="http://schemas.openxmlformats.org/officeDocument/2006/relationships/image" Target="../media/image65.svg"/><Relationship Id="rId29" Type="http://schemas.openxmlformats.org/officeDocument/2006/relationships/image" Target="../media/image46.png"/><Relationship Id="rId11" Type="http://schemas.openxmlformats.org/officeDocument/2006/relationships/image" Target="../media/image37.png"/><Relationship Id="rId24" Type="http://schemas.openxmlformats.org/officeDocument/2006/relationships/image" Target="../media/image73.svg"/><Relationship Id="rId32" Type="http://schemas.openxmlformats.org/officeDocument/2006/relationships/image" Target="../media/image81.svg"/><Relationship Id="rId37" Type="http://schemas.openxmlformats.org/officeDocument/2006/relationships/image" Target="../media/image50.png"/><Relationship Id="rId40" Type="http://schemas.openxmlformats.org/officeDocument/2006/relationships/image" Target="../media/image89.svg"/><Relationship Id="rId45" Type="http://schemas.openxmlformats.org/officeDocument/2006/relationships/image" Target="../media/image3.png"/><Relationship Id="rId53" Type="http://schemas.openxmlformats.org/officeDocument/2006/relationships/image" Target="../media/image2.png"/><Relationship Id="rId58" Type="http://schemas.openxmlformats.org/officeDocument/2006/relationships/image" Target="../media/image49.svg"/><Relationship Id="rId5" Type="http://schemas.openxmlformats.org/officeDocument/2006/relationships/image" Target="../media/image34.png"/><Relationship Id="rId19" Type="http://schemas.openxmlformats.org/officeDocument/2006/relationships/image" Target="../media/image41.png"/><Relationship Id="rId4" Type="http://schemas.openxmlformats.org/officeDocument/2006/relationships/image" Target="../media/image53.svg"/><Relationship Id="rId9" Type="http://schemas.openxmlformats.org/officeDocument/2006/relationships/image" Target="../media/image36.png"/><Relationship Id="rId14" Type="http://schemas.openxmlformats.org/officeDocument/2006/relationships/image" Target="../media/image63.svg"/><Relationship Id="rId22" Type="http://schemas.openxmlformats.org/officeDocument/2006/relationships/image" Target="../media/image71.svg"/><Relationship Id="rId27" Type="http://schemas.openxmlformats.org/officeDocument/2006/relationships/image" Target="../media/image45.png"/><Relationship Id="rId30" Type="http://schemas.openxmlformats.org/officeDocument/2006/relationships/image" Target="../media/image79.svg"/><Relationship Id="rId35" Type="http://schemas.openxmlformats.org/officeDocument/2006/relationships/image" Target="../media/image49.png"/><Relationship Id="rId43" Type="http://schemas.openxmlformats.org/officeDocument/2006/relationships/image" Target="../media/image53.png"/><Relationship Id="rId48" Type="http://schemas.openxmlformats.org/officeDocument/2006/relationships/image" Target="../media/image13.svg"/><Relationship Id="rId56" Type="http://schemas.openxmlformats.org/officeDocument/2006/relationships/image" Target="../media/image47.svg"/><Relationship Id="rId8" Type="http://schemas.openxmlformats.org/officeDocument/2006/relationships/image" Target="../media/image57.svg"/><Relationship Id="rId51" Type="http://schemas.openxmlformats.org/officeDocument/2006/relationships/image" Target="../media/image6.png"/><Relationship Id="rId3" Type="http://schemas.openxmlformats.org/officeDocument/2006/relationships/image" Target="../media/image33.png"/><Relationship Id="rId12" Type="http://schemas.openxmlformats.org/officeDocument/2006/relationships/image" Target="../media/image61.svg"/><Relationship Id="rId17" Type="http://schemas.openxmlformats.org/officeDocument/2006/relationships/image" Target="../media/image40.png"/><Relationship Id="rId25" Type="http://schemas.openxmlformats.org/officeDocument/2006/relationships/image" Target="../media/image44.png"/><Relationship Id="rId33" Type="http://schemas.openxmlformats.org/officeDocument/2006/relationships/image" Target="../media/image48.png"/><Relationship Id="rId38" Type="http://schemas.openxmlformats.org/officeDocument/2006/relationships/image" Target="../media/image87.svg"/><Relationship Id="rId46" Type="http://schemas.openxmlformats.org/officeDocument/2006/relationships/image" Target="../media/image5.svg"/><Relationship Id="rId59" Type="http://schemas.openxmlformats.org/officeDocument/2006/relationships/image" Target="../media/image32.png"/><Relationship Id="rId20" Type="http://schemas.openxmlformats.org/officeDocument/2006/relationships/image" Target="../media/image69.svg"/><Relationship Id="rId41" Type="http://schemas.openxmlformats.org/officeDocument/2006/relationships/image" Target="../media/image52.png"/><Relationship Id="rId54" Type="http://schemas.openxmlformats.org/officeDocument/2006/relationships/image" Target="../media/image3.svg"/><Relationship Id="rId1" Type="http://schemas.openxmlformats.org/officeDocument/2006/relationships/slideLayout" Target="../slideLayouts/slideLayout7.xml"/><Relationship Id="rId6" Type="http://schemas.openxmlformats.org/officeDocument/2006/relationships/image" Target="../media/image55.svg"/><Relationship Id="rId15" Type="http://schemas.openxmlformats.org/officeDocument/2006/relationships/image" Target="../media/image39.png"/><Relationship Id="rId23" Type="http://schemas.openxmlformats.org/officeDocument/2006/relationships/image" Target="../media/image43.png"/><Relationship Id="rId28" Type="http://schemas.openxmlformats.org/officeDocument/2006/relationships/image" Target="../media/image77.svg"/><Relationship Id="rId36" Type="http://schemas.openxmlformats.org/officeDocument/2006/relationships/image" Target="../media/image85.svg"/><Relationship Id="rId49" Type="http://schemas.openxmlformats.org/officeDocument/2006/relationships/image" Target="../media/image29.png"/><Relationship Id="rId57" Type="http://schemas.openxmlformats.org/officeDocument/2006/relationships/image" Target="../media/image31.png"/><Relationship Id="rId10" Type="http://schemas.openxmlformats.org/officeDocument/2006/relationships/image" Target="../media/image59.svg"/><Relationship Id="rId31" Type="http://schemas.openxmlformats.org/officeDocument/2006/relationships/image" Target="../media/image47.png"/><Relationship Id="rId44" Type="http://schemas.openxmlformats.org/officeDocument/2006/relationships/image" Target="../media/image93.svg"/><Relationship Id="rId52" Type="http://schemas.openxmlformats.org/officeDocument/2006/relationships/image" Target="../media/image9.svg"/><Relationship Id="rId60" Type="http://schemas.openxmlformats.org/officeDocument/2006/relationships/image" Target="../media/image51.svg"/></Relationships>
</file>

<file path=ppt/slides/_rels/slide45.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54.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3.png"/><Relationship Id="rId4" Type="http://schemas.openxmlformats.org/officeDocument/2006/relationships/image" Target="../media/image13.svg"/></Relationships>
</file>

<file path=ppt/slides/_rels/slide46.xml.rels><?xml version="1.0" encoding="UTF-8" standalone="yes"?>
<Relationships xmlns="http://schemas.openxmlformats.org/package/2006/relationships"><Relationship Id="rId8" Type="http://schemas.openxmlformats.org/officeDocument/2006/relationships/image" Target="../media/image77.svg"/><Relationship Id="rId13" Type="http://schemas.openxmlformats.org/officeDocument/2006/relationships/image" Target="../media/image52.png"/><Relationship Id="rId18" Type="http://schemas.openxmlformats.org/officeDocument/2006/relationships/image" Target="../media/image9.svg"/><Relationship Id="rId3" Type="http://schemas.openxmlformats.org/officeDocument/2006/relationships/image" Target="../media/image35.png"/><Relationship Id="rId21" Type="http://schemas.openxmlformats.org/officeDocument/2006/relationships/image" Target="../media/image8.png"/><Relationship Id="rId7" Type="http://schemas.openxmlformats.org/officeDocument/2006/relationships/image" Target="../media/image45.png"/><Relationship Id="rId12" Type="http://schemas.openxmlformats.org/officeDocument/2006/relationships/image" Target="../media/image81.svg"/><Relationship Id="rId17" Type="http://schemas.openxmlformats.org/officeDocument/2006/relationships/image" Target="../media/image6.png"/><Relationship Id="rId2" Type="http://schemas.openxmlformats.org/officeDocument/2006/relationships/image" Target="../media/image1.png"/><Relationship Id="rId16" Type="http://schemas.openxmlformats.org/officeDocument/2006/relationships/image" Target="../media/image5.svg"/><Relationship Id="rId20" Type="http://schemas.openxmlformats.org/officeDocument/2006/relationships/image" Target="../media/image49.svg"/><Relationship Id="rId1" Type="http://schemas.openxmlformats.org/officeDocument/2006/relationships/slideLayout" Target="../slideLayouts/slideLayout7.xml"/><Relationship Id="rId6" Type="http://schemas.openxmlformats.org/officeDocument/2006/relationships/image" Target="../media/image59.svg"/><Relationship Id="rId11" Type="http://schemas.openxmlformats.org/officeDocument/2006/relationships/image" Target="../media/image47.png"/><Relationship Id="rId5" Type="http://schemas.openxmlformats.org/officeDocument/2006/relationships/image" Target="../media/image36.png"/><Relationship Id="rId15" Type="http://schemas.openxmlformats.org/officeDocument/2006/relationships/image" Target="../media/image3.png"/><Relationship Id="rId23" Type="http://schemas.openxmlformats.org/officeDocument/2006/relationships/image" Target="../media/image55.png"/><Relationship Id="rId10" Type="http://schemas.openxmlformats.org/officeDocument/2006/relationships/image" Target="../media/image79.svg"/><Relationship Id="rId19" Type="http://schemas.openxmlformats.org/officeDocument/2006/relationships/image" Target="../media/image31.png"/><Relationship Id="rId4" Type="http://schemas.openxmlformats.org/officeDocument/2006/relationships/image" Target="../media/image57.svg"/><Relationship Id="rId9" Type="http://schemas.openxmlformats.org/officeDocument/2006/relationships/image" Target="../media/image46.png"/><Relationship Id="rId14" Type="http://schemas.openxmlformats.org/officeDocument/2006/relationships/image" Target="../media/image91.svg"/><Relationship Id="rId22" Type="http://schemas.openxmlformats.org/officeDocument/2006/relationships/image" Target="../media/image13.svg"/></Relationships>
</file>

<file path=ppt/slides/_rels/slide47.xml.rels><?xml version="1.0" encoding="UTF-8" standalone="yes"?>
<Relationships xmlns="http://schemas.openxmlformats.org/package/2006/relationships"><Relationship Id="rId8" Type="http://schemas.openxmlformats.org/officeDocument/2006/relationships/image" Target="../media/image71.svg"/><Relationship Id="rId13" Type="http://schemas.openxmlformats.org/officeDocument/2006/relationships/image" Target="../media/image48.png"/><Relationship Id="rId18" Type="http://schemas.openxmlformats.org/officeDocument/2006/relationships/image" Target="../media/image13.svg"/><Relationship Id="rId26" Type="http://schemas.openxmlformats.org/officeDocument/2006/relationships/image" Target="../media/image5.svg"/><Relationship Id="rId3" Type="http://schemas.openxmlformats.org/officeDocument/2006/relationships/image" Target="../media/image33.png"/><Relationship Id="rId21" Type="http://schemas.openxmlformats.org/officeDocument/2006/relationships/image" Target="../media/image2.png"/><Relationship Id="rId7" Type="http://schemas.openxmlformats.org/officeDocument/2006/relationships/image" Target="../media/image42.png"/><Relationship Id="rId12" Type="http://schemas.openxmlformats.org/officeDocument/2006/relationships/image" Target="../media/image75.svg"/><Relationship Id="rId17" Type="http://schemas.openxmlformats.org/officeDocument/2006/relationships/image" Target="../media/image8.png"/><Relationship Id="rId25" Type="http://schemas.openxmlformats.org/officeDocument/2006/relationships/image" Target="../media/image3.png"/><Relationship Id="rId2" Type="http://schemas.openxmlformats.org/officeDocument/2006/relationships/image" Target="../media/image1.png"/><Relationship Id="rId16" Type="http://schemas.openxmlformats.org/officeDocument/2006/relationships/image" Target="../media/image85.svg"/><Relationship Id="rId20" Type="http://schemas.openxmlformats.org/officeDocument/2006/relationships/image" Target="../media/image45.svg"/><Relationship Id="rId1" Type="http://schemas.openxmlformats.org/officeDocument/2006/relationships/slideLayout" Target="../slideLayouts/slideLayout7.xml"/><Relationship Id="rId6" Type="http://schemas.openxmlformats.org/officeDocument/2006/relationships/image" Target="../media/image69.svg"/><Relationship Id="rId11" Type="http://schemas.openxmlformats.org/officeDocument/2006/relationships/image" Target="../media/image44.png"/><Relationship Id="rId24" Type="http://schemas.openxmlformats.org/officeDocument/2006/relationships/image" Target="../media/image47.svg"/><Relationship Id="rId5" Type="http://schemas.openxmlformats.org/officeDocument/2006/relationships/image" Target="../media/image41.png"/><Relationship Id="rId15" Type="http://schemas.openxmlformats.org/officeDocument/2006/relationships/image" Target="../media/image49.png"/><Relationship Id="rId23" Type="http://schemas.openxmlformats.org/officeDocument/2006/relationships/image" Target="../media/image30.png"/><Relationship Id="rId10" Type="http://schemas.openxmlformats.org/officeDocument/2006/relationships/image" Target="../media/image73.svg"/><Relationship Id="rId19" Type="http://schemas.openxmlformats.org/officeDocument/2006/relationships/image" Target="../media/image29.png"/><Relationship Id="rId4" Type="http://schemas.openxmlformats.org/officeDocument/2006/relationships/image" Target="../media/image53.svg"/><Relationship Id="rId9" Type="http://schemas.openxmlformats.org/officeDocument/2006/relationships/image" Target="../media/image43.png"/><Relationship Id="rId14" Type="http://schemas.openxmlformats.org/officeDocument/2006/relationships/image" Target="../media/image83.svg"/><Relationship Id="rId22" Type="http://schemas.openxmlformats.org/officeDocument/2006/relationships/image" Target="../media/image3.svg"/><Relationship Id="rId27" Type="http://schemas.openxmlformats.org/officeDocument/2006/relationships/image" Target="../media/image56.png"/></Relationships>
</file>

<file path=ppt/slides/_rels/slide48.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57.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3.png"/><Relationship Id="rId4" Type="http://schemas.openxmlformats.org/officeDocument/2006/relationships/image" Target="../media/image13.svg"/></Relationships>
</file>

<file path=ppt/slides/_rels/slide49.xml.rels><?xml version="1.0" encoding="UTF-8" standalone="yes"?>
<Relationships xmlns="http://schemas.openxmlformats.org/package/2006/relationships"><Relationship Id="rId13" Type="http://schemas.openxmlformats.org/officeDocument/2006/relationships/image" Target="../media/image38.png"/><Relationship Id="rId18" Type="http://schemas.openxmlformats.org/officeDocument/2006/relationships/image" Target="../media/image67.svg"/><Relationship Id="rId26" Type="http://schemas.openxmlformats.org/officeDocument/2006/relationships/image" Target="../media/image75.svg"/><Relationship Id="rId39" Type="http://schemas.openxmlformats.org/officeDocument/2006/relationships/image" Target="../media/image51.png"/><Relationship Id="rId21" Type="http://schemas.openxmlformats.org/officeDocument/2006/relationships/image" Target="../media/image42.png"/><Relationship Id="rId34" Type="http://schemas.openxmlformats.org/officeDocument/2006/relationships/image" Target="../media/image83.svg"/><Relationship Id="rId42" Type="http://schemas.openxmlformats.org/officeDocument/2006/relationships/image" Target="../media/image91.svg"/><Relationship Id="rId47" Type="http://schemas.openxmlformats.org/officeDocument/2006/relationships/image" Target="../media/image8.png"/><Relationship Id="rId50" Type="http://schemas.openxmlformats.org/officeDocument/2006/relationships/image" Target="../media/image45.svg"/><Relationship Id="rId55" Type="http://schemas.openxmlformats.org/officeDocument/2006/relationships/image" Target="../media/image30.png"/><Relationship Id="rId7" Type="http://schemas.openxmlformats.org/officeDocument/2006/relationships/image" Target="../media/image35.png"/><Relationship Id="rId2" Type="http://schemas.openxmlformats.org/officeDocument/2006/relationships/image" Target="../media/image1.png"/><Relationship Id="rId16" Type="http://schemas.openxmlformats.org/officeDocument/2006/relationships/image" Target="../media/image65.svg"/><Relationship Id="rId29" Type="http://schemas.openxmlformats.org/officeDocument/2006/relationships/image" Target="../media/image46.png"/><Relationship Id="rId11" Type="http://schemas.openxmlformats.org/officeDocument/2006/relationships/image" Target="../media/image37.png"/><Relationship Id="rId24" Type="http://schemas.openxmlformats.org/officeDocument/2006/relationships/image" Target="../media/image73.svg"/><Relationship Id="rId32" Type="http://schemas.openxmlformats.org/officeDocument/2006/relationships/image" Target="../media/image81.svg"/><Relationship Id="rId37" Type="http://schemas.openxmlformats.org/officeDocument/2006/relationships/image" Target="../media/image50.png"/><Relationship Id="rId40" Type="http://schemas.openxmlformats.org/officeDocument/2006/relationships/image" Target="../media/image89.svg"/><Relationship Id="rId45" Type="http://schemas.openxmlformats.org/officeDocument/2006/relationships/image" Target="../media/image3.png"/><Relationship Id="rId53" Type="http://schemas.openxmlformats.org/officeDocument/2006/relationships/image" Target="../media/image2.png"/><Relationship Id="rId58" Type="http://schemas.openxmlformats.org/officeDocument/2006/relationships/image" Target="../media/image49.svg"/><Relationship Id="rId5" Type="http://schemas.openxmlformats.org/officeDocument/2006/relationships/image" Target="../media/image34.png"/><Relationship Id="rId19" Type="http://schemas.openxmlformats.org/officeDocument/2006/relationships/image" Target="../media/image41.png"/><Relationship Id="rId4" Type="http://schemas.openxmlformats.org/officeDocument/2006/relationships/image" Target="../media/image53.svg"/><Relationship Id="rId9" Type="http://schemas.openxmlformats.org/officeDocument/2006/relationships/image" Target="../media/image36.png"/><Relationship Id="rId14" Type="http://schemas.openxmlformats.org/officeDocument/2006/relationships/image" Target="../media/image63.svg"/><Relationship Id="rId22" Type="http://schemas.openxmlformats.org/officeDocument/2006/relationships/image" Target="../media/image71.svg"/><Relationship Id="rId27" Type="http://schemas.openxmlformats.org/officeDocument/2006/relationships/image" Target="../media/image45.png"/><Relationship Id="rId30" Type="http://schemas.openxmlformats.org/officeDocument/2006/relationships/image" Target="../media/image79.svg"/><Relationship Id="rId35" Type="http://schemas.openxmlformats.org/officeDocument/2006/relationships/image" Target="../media/image49.png"/><Relationship Id="rId43" Type="http://schemas.openxmlformats.org/officeDocument/2006/relationships/image" Target="../media/image53.png"/><Relationship Id="rId48" Type="http://schemas.openxmlformats.org/officeDocument/2006/relationships/image" Target="../media/image13.svg"/><Relationship Id="rId56" Type="http://schemas.openxmlformats.org/officeDocument/2006/relationships/image" Target="../media/image47.svg"/><Relationship Id="rId8" Type="http://schemas.openxmlformats.org/officeDocument/2006/relationships/image" Target="../media/image57.svg"/><Relationship Id="rId51" Type="http://schemas.openxmlformats.org/officeDocument/2006/relationships/image" Target="../media/image6.png"/><Relationship Id="rId3" Type="http://schemas.openxmlformats.org/officeDocument/2006/relationships/image" Target="../media/image33.png"/><Relationship Id="rId12" Type="http://schemas.openxmlformats.org/officeDocument/2006/relationships/image" Target="../media/image61.svg"/><Relationship Id="rId17" Type="http://schemas.openxmlformats.org/officeDocument/2006/relationships/image" Target="../media/image40.png"/><Relationship Id="rId25" Type="http://schemas.openxmlformats.org/officeDocument/2006/relationships/image" Target="../media/image44.png"/><Relationship Id="rId33" Type="http://schemas.openxmlformats.org/officeDocument/2006/relationships/image" Target="../media/image48.png"/><Relationship Id="rId38" Type="http://schemas.openxmlformats.org/officeDocument/2006/relationships/image" Target="../media/image87.svg"/><Relationship Id="rId46" Type="http://schemas.openxmlformats.org/officeDocument/2006/relationships/image" Target="../media/image5.svg"/><Relationship Id="rId59" Type="http://schemas.openxmlformats.org/officeDocument/2006/relationships/image" Target="../media/image32.png"/><Relationship Id="rId20" Type="http://schemas.openxmlformats.org/officeDocument/2006/relationships/image" Target="../media/image69.svg"/><Relationship Id="rId41" Type="http://schemas.openxmlformats.org/officeDocument/2006/relationships/image" Target="../media/image52.png"/><Relationship Id="rId54" Type="http://schemas.openxmlformats.org/officeDocument/2006/relationships/image" Target="../media/image3.svg"/><Relationship Id="rId1" Type="http://schemas.openxmlformats.org/officeDocument/2006/relationships/slideLayout" Target="../slideLayouts/slideLayout7.xml"/><Relationship Id="rId6" Type="http://schemas.openxmlformats.org/officeDocument/2006/relationships/image" Target="../media/image55.svg"/><Relationship Id="rId15" Type="http://schemas.openxmlformats.org/officeDocument/2006/relationships/image" Target="../media/image39.png"/><Relationship Id="rId23" Type="http://schemas.openxmlformats.org/officeDocument/2006/relationships/image" Target="../media/image43.png"/><Relationship Id="rId28" Type="http://schemas.openxmlformats.org/officeDocument/2006/relationships/image" Target="../media/image77.svg"/><Relationship Id="rId36" Type="http://schemas.openxmlformats.org/officeDocument/2006/relationships/image" Target="../media/image85.svg"/><Relationship Id="rId49" Type="http://schemas.openxmlformats.org/officeDocument/2006/relationships/image" Target="../media/image29.png"/><Relationship Id="rId57" Type="http://schemas.openxmlformats.org/officeDocument/2006/relationships/image" Target="../media/image31.png"/><Relationship Id="rId10" Type="http://schemas.openxmlformats.org/officeDocument/2006/relationships/image" Target="../media/image59.svg"/><Relationship Id="rId31" Type="http://schemas.openxmlformats.org/officeDocument/2006/relationships/image" Target="../media/image47.png"/><Relationship Id="rId44" Type="http://schemas.openxmlformats.org/officeDocument/2006/relationships/image" Target="../media/image93.svg"/><Relationship Id="rId52" Type="http://schemas.openxmlformats.org/officeDocument/2006/relationships/image" Target="../media/image9.svg"/><Relationship Id="rId60" Type="http://schemas.openxmlformats.org/officeDocument/2006/relationships/image" Target="../media/image51.sv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13.svg"/></Relationships>
</file>

<file path=ppt/slides/_rels/slide50.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8.png"/><Relationship Id="rId7" Type="http://schemas.openxmlformats.org/officeDocument/2006/relationships/image" Target="../media/image58.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3.png"/><Relationship Id="rId4" Type="http://schemas.openxmlformats.org/officeDocument/2006/relationships/image" Target="../media/image13.svg"/></Relationships>
</file>

<file path=ppt/slides/_rels/slide51.xml.rels><?xml version="1.0" encoding="UTF-8" standalone="yes"?>
<Relationships xmlns="http://schemas.openxmlformats.org/package/2006/relationships"><Relationship Id="rId8" Type="http://schemas.openxmlformats.org/officeDocument/2006/relationships/image" Target="../media/image77.svg"/><Relationship Id="rId13" Type="http://schemas.openxmlformats.org/officeDocument/2006/relationships/image" Target="../media/image8.png"/><Relationship Id="rId3" Type="http://schemas.openxmlformats.org/officeDocument/2006/relationships/image" Target="../media/image35.png"/><Relationship Id="rId7" Type="http://schemas.openxmlformats.org/officeDocument/2006/relationships/image" Target="../media/image45.png"/><Relationship Id="rId12" Type="http://schemas.openxmlformats.org/officeDocument/2006/relationships/image" Target="../media/image81.svg"/><Relationship Id="rId17" Type="http://schemas.openxmlformats.org/officeDocument/2006/relationships/image" Target="../media/image60.png"/><Relationship Id="rId2" Type="http://schemas.openxmlformats.org/officeDocument/2006/relationships/image" Target="../media/image1.png"/><Relationship Id="rId16" Type="http://schemas.openxmlformats.org/officeDocument/2006/relationships/image" Target="../media/image5.svg"/><Relationship Id="rId1" Type="http://schemas.openxmlformats.org/officeDocument/2006/relationships/slideLayout" Target="../slideLayouts/slideLayout7.xml"/><Relationship Id="rId6" Type="http://schemas.openxmlformats.org/officeDocument/2006/relationships/image" Target="../media/image59.svg"/><Relationship Id="rId11" Type="http://schemas.openxmlformats.org/officeDocument/2006/relationships/image" Target="../media/image47.png"/><Relationship Id="rId5" Type="http://schemas.openxmlformats.org/officeDocument/2006/relationships/image" Target="../media/image36.png"/><Relationship Id="rId15" Type="http://schemas.openxmlformats.org/officeDocument/2006/relationships/image" Target="../media/image3.png"/><Relationship Id="rId10" Type="http://schemas.openxmlformats.org/officeDocument/2006/relationships/image" Target="../media/image79.svg"/><Relationship Id="rId4" Type="http://schemas.openxmlformats.org/officeDocument/2006/relationships/image" Target="../media/image57.svg"/><Relationship Id="rId9" Type="http://schemas.openxmlformats.org/officeDocument/2006/relationships/image" Target="../media/image46.png"/><Relationship Id="rId14" Type="http://schemas.openxmlformats.org/officeDocument/2006/relationships/image" Target="../media/image13.svg"/></Relationships>
</file>

<file path=ppt/slides/_rels/slide52.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61.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3.png"/><Relationship Id="rId4" Type="http://schemas.openxmlformats.org/officeDocument/2006/relationships/image" Target="../media/image13.svg"/></Relationships>
</file>

<file path=ppt/slides/_rels/slide53.xml.rels><?xml version="1.0" encoding="UTF-8" standalone="yes"?>
<Relationships xmlns="http://schemas.openxmlformats.org/package/2006/relationships"><Relationship Id="rId8" Type="http://schemas.openxmlformats.org/officeDocument/2006/relationships/image" Target="../media/image71.svg"/><Relationship Id="rId13" Type="http://schemas.openxmlformats.org/officeDocument/2006/relationships/image" Target="../media/image48.png"/><Relationship Id="rId18" Type="http://schemas.openxmlformats.org/officeDocument/2006/relationships/image" Target="../media/image91.svg"/><Relationship Id="rId3" Type="http://schemas.openxmlformats.org/officeDocument/2006/relationships/image" Target="../media/image33.png"/><Relationship Id="rId21" Type="http://schemas.openxmlformats.org/officeDocument/2006/relationships/image" Target="../media/image3.png"/><Relationship Id="rId7" Type="http://schemas.openxmlformats.org/officeDocument/2006/relationships/image" Target="../media/image42.png"/><Relationship Id="rId12" Type="http://schemas.openxmlformats.org/officeDocument/2006/relationships/image" Target="../media/image75.svg"/><Relationship Id="rId17" Type="http://schemas.openxmlformats.org/officeDocument/2006/relationships/image" Target="../media/image52.png"/><Relationship Id="rId2" Type="http://schemas.openxmlformats.org/officeDocument/2006/relationships/image" Target="../media/image1.png"/><Relationship Id="rId16" Type="http://schemas.openxmlformats.org/officeDocument/2006/relationships/image" Target="../media/image85.svg"/><Relationship Id="rId20" Type="http://schemas.openxmlformats.org/officeDocument/2006/relationships/image" Target="../media/image13.svg"/><Relationship Id="rId1" Type="http://schemas.openxmlformats.org/officeDocument/2006/relationships/slideLayout" Target="../slideLayouts/slideLayout7.xml"/><Relationship Id="rId6" Type="http://schemas.openxmlformats.org/officeDocument/2006/relationships/image" Target="../media/image69.svg"/><Relationship Id="rId11" Type="http://schemas.openxmlformats.org/officeDocument/2006/relationships/image" Target="../media/image44.png"/><Relationship Id="rId5" Type="http://schemas.openxmlformats.org/officeDocument/2006/relationships/image" Target="../media/image41.png"/><Relationship Id="rId15" Type="http://schemas.openxmlformats.org/officeDocument/2006/relationships/image" Target="../media/image49.png"/><Relationship Id="rId10" Type="http://schemas.openxmlformats.org/officeDocument/2006/relationships/image" Target="../media/image73.svg"/><Relationship Id="rId19" Type="http://schemas.openxmlformats.org/officeDocument/2006/relationships/image" Target="../media/image8.png"/><Relationship Id="rId4" Type="http://schemas.openxmlformats.org/officeDocument/2006/relationships/image" Target="../media/image53.svg"/><Relationship Id="rId9" Type="http://schemas.openxmlformats.org/officeDocument/2006/relationships/image" Target="../media/image43.png"/><Relationship Id="rId14" Type="http://schemas.openxmlformats.org/officeDocument/2006/relationships/image" Target="../media/image83.svg"/><Relationship Id="rId22" Type="http://schemas.openxmlformats.org/officeDocument/2006/relationships/image" Target="../media/image5.svg"/></Relationships>
</file>

<file path=ppt/slides/_rels/slide54.xml.rels><?xml version="1.0" encoding="UTF-8" standalone="yes"?>
<Relationships xmlns="http://schemas.openxmlformats.org/package/2006/relationships"><Relationship Id="rId13" Type="http://schemas.openxmlformats.org/officeDocument/2006/relationships/image" Target="../media/image38.png"/><Relationship Id="rId18" Type="http://schemas.openxmlformats.org/officeDocument/2006/relationships/image" Target="../media/image67.svg"/><Relationship Id="rId26" Type="http://schemas.openxmlformats.org/officeDocument/2006/relationships/image" Target="../media/image75.svg"/><Relationship Id="rId39" Type="http://schemas.openxmlformats.org/officeDocument/2006/relationships/image" Target="../media/image51.png"/><Relationship Id="rId21" Type="http://schemas.openxmlformats.org/officeDocument/2006/relationships/image" Target="../media/image42.png"/><Relationship Id="rId34" Type="http://schemas.openxmlformats.org/officeDocument/2006/relationships/image" Target="../media/image83.svg"/><Relationship Id="rId42" Type="http://schemas.openxmlformats.org/officeDocument/2006/relationships/image" Target="../media/image91.svg"/><Relationship Id="rId47" Type="http://schemas.openxmlformats.org/officeDocument/2006/relationships/image" Target="../media/image8.png"/><Relationship Id="rId50" Type="http://schemas.openxmlformats.org/officeDocument/2006/relationships/image" Target="../media/image45.svg"/><Relationship Id="rId55" Type="http://schemas.openxmlformats.org/officeDocument/2006/relationships/image" Target="../media/image30.png"/><Relationship Id="rId7" Type="http://schemas.openxmlformats.org/officeDocument/2006/relationships/image" Target="../media/image35.png"/><Relationship Id="rId2" Type="http://schemas.openxmlformats.org/officeDocument/2006/relationships/image" Target="../media/image1.png"/><Relationship Id="rId16" Type="http://schemas.openxmlformats.org/officeDocument/2006/relationships/image" Target="../media/image65.svg"/><Relationship Id="rId29" Type="http://schemas.openxmlformats.org/officeDocument/2006/relationships/image" Target="../media/image46.png"/><Relationship Id="rId11" Type="http://schemas.openxmlformats.org/officeDocument/2006/relationships/image" Target="../media/image37.png"/><Relationship Id="rId24" Type="http://schemas.openxmlformats.org/officeDocument/2006/relationships/image" Target="../media/image73.svg"/><Relationship Id="rId32" Type="http://schemas.openxmlformats.org/officeDocument/2006/relationships/image" Target="../media/image81.svg"/><Relationship Id="rId37" Type="http://schemas.openxmlformats.org/officeDocument/2006/relationships/image" Target="../media/image50.png"/><Relationship Id="rId40" Type="http://schemas.openxmlformats.org/officeDocument/2006/relationships/image" Target="../media/image89.svg"/><Relationship Id="rId45" Type="http://schemas.openxmlformats.org/officeDocument/2006/relationships/image" Target="../media/image3.png"/><Relationship Id="rId53" Type="http://schemas.openxmlformats.org/officeDocument/2006/relationships/image" Target="../media/image2.png"/><Relationship Id="rId58" Type="http://schemas.openxmlformats.org/officeDocument/2006/relationships/image" Target="../media/image49.svg"/><Relationship Id="rId5" Type="http://schemas.openxmlformats.org/officeDocument/2006/relationships/image" Target="../media/image34.png"/><Relationship Id="rId19" Type="http://schemas.openxmlformats.org/officeDocument/2006/relationships/image" Target="../media/image41.png"/><Relationship Id="rId4" Type="http://schemas.openxmlformats.org/officeDocument/2006/relationships/image" Target="../media/image53.svg"/><Relationship Id="rId9" Type="http://schemas.openxmlformats.org/officeDocument/2006/relationships/image" Target="../media/image36.png"/><Relationship Id="rId14" Type="http://schemas.openxmlformats.org/officeDocument/2006/relationships/image" Target="../media/image63.svg"/><Relationship Id="rId22" Type="http://schemas.openxmlformats.org/officeDocument/2006/relationships/image" Target="../media/image71.svg"/><Relationship Id="rId27" Type="http://schemas.openxmlformats.org/officeDocument/2006/relationships/image" Target="../media/image45.png"/><Relationship Id="rId30" Type="http://schemas.openxmlformats.org/officeDocument/2006/relationships/image" Target="../media/image79.svg"/><Relationship Id="rId35" Type="http://schemas.openxmlformats.org/officeDocument/2006/relationships/image" Target="../media/image49.png"/><Relationship Id="rId43" Type="http://schemas.openxmlformats.org/officeDocument/2006/relationships/image" Target="../media/image53.png"/><Relationship Id="rId48" Type="http://schemas.openxmlformats.org/officeDocument/2006/relationships/image" Target="../media/image13.svg"/><Relationship Id="rId56" Type="http://schemas.openxmlformats.org/officeDocument/2006/relationships/image" Target="../media/image47.svg"/><Relationship Id="rId8" Type="http://schemas.openxmlformats.org/officeDocument/2006/relationships/image" Target="../media/image57.svg"/><Relationship Id="rId51" Type="http://schemas.openxmlformats.org/officeDocument/2006/relationships/image" Target="../media/image6.png"/><Relationship Id="rId3" Type="http://schemas.openxmlformats.org/officeDocument/2006/relationships/image" Target="../media/image33.png"/><Relationship Id="rId12" Type="http://schemas.openxmlformats.org/officeDocument/2006/relationships/image" Target="../media/image61.svg"/><Relationship Id="rId17" Type="http://schemas.openxmlformats.org/officeDocument/2006/relationships/image" Target="../media/image40.png"/><Relationship Id="rId25" Type="http://schemas.openxmlformats.org/officeDocument/2006/relationships/image" Target="../media/image44.png"/><Relationship Id="rId33" Type="http://schemas.openxmlformats.org/officeDocument/2006/relationships/image" Target="../media/image48.png"/><Relationship Id="rId38" Type="http://schemas.openxmlformats.org/officeDocument/2006/relationships/image" Target="../media/image87.svg"/><Relationship Id="rId46" Type="http://schemas.openxmlformats.org/officeDocument/2006/relationships/image" Target="../media/image5.svg"/><Relationship Id="rId59" Type="http://schemas.openxmlformats.org/officeDocument/2006/relationships/image" Target="../media/image32.png"/><Relationship Id="rId20" Type="http://schemas.openxmlformats.org/officeDocument/2006/relationships/image" Target="../media/image69.svg"/><Relationship Id="rId41" Type="http://schemas.openxmlformats.org/officeDocument/2006/relationships/image" Target="../media/image52.png"/><Relationship Id="rId54" Type="http://schemas.openxmlformats.org/officeDocument/2006/relationships/image" Target="../media/image3.svg"/><Relationship Id="rId1" Type="http://schemas.openxmlformats.org/officeDocument/2006/relationships/slideLayout" Target="../slideLayouts/slideLayout7.xml"/><Relationship Id="rId6" Type="http://schemas.openxmlformats.org/officeDocument/2006/relationships/image" Target="../media/image55.svg"/><Relationship Id="rId15" Type="http://schemas.openxmlformats.org/officeDocument/2006/relationships/image" Target="../media/image39.png"/><Relationship Id="rId23" Type="http://schemas.openxmlformats.org/officeDocument/2006/relationships/image" Target="../media/image43.png"/><Relationship Id="rId28" Type="http://schemas.openxmlformats.org/officeDocument/2006/relationships/image" Target="../media/image77.svg"/><Relationship Id="rId36" Type="http://schemas.openxmlformats.org/officeDocument/2006/relationships/image" Target="../media/image85.svg"/><Relationship Id="rId49" Type="http://schemas.openxmlformats.org/officeDocument/2006/relationships/image" Target="../media/image29.png"/><Relationship Id="rId57" Type="http://schemas.openxmlformats.org/officeDocument/2006/relationships/image" Target="../media/image31.png"/><Relationship Id="rId10" Type="http://schemas.openxmlformats.org/officeDocument/2006/relationships/image" Target="../media/image59.svg"/><Relationship Id="rId31" Type="http://schemas.openxmlformats.org/officeDocument/2006/relationships/image" Target="../media/image47.png"/><Relationship Id="rId44" Type="http://schemas.openxmlformats.org/officeDocument/2006/relationships/image" Target="../media/image93.svg"/><Relationship Id="rId52" Type="http://schemas.openxmlformats.org/officeDocument/2006/relationships/image" Target="../media/image9.svg"/><Relationship Id="rId60" Type="http://schemas.openxmlformats.org/officeDocument/2006/relationships/image" Target="../media/image51.svg"/></Relationships>
</file>

<file path=ppt/slides/_rels/slide55.xml.rels><?xml version="1.0" encoding="UTF-8" standalone="yes"?>
<Relationships xmlns="http://schemas.openxmlformats.org/package/2006/relationships"><Relationship Id="rId13" Type="http://schemas.openxmlformats.org/officeDocument/2006/relationships/image" Target="../media/image39.png"/><Relationship Id="rId18" Type="http://schemas.openxmlformats.org/officeDocument/2006/relationships/image" Target="../media/image77.svg"/><Relationship Id="rId26" Type="http://schemas.openxmlformats.org/officeDocument/2006/relationships/image" Target="../media/image89.svg"/><Relationship Id="rId39" Type="http://schemas.openxmlformats.org/officeDocument/2006/relationships/image" Target="../media/image8.png"/><Relationship Id="rId21" Type="http://schemas.openxmlformats.org/officeDocument/2006/relationships/image" Target="../media/image47.png"/><Relationship Id="rId34" Type="http://schemas.openxmlformats.org/officeDocument/2006/relationships/image" Target="../media/image9.svg"/><Relationship Id="rId7" Type="http://schemas.openxmlformats.org/officeDocument/2006/relationships/image" Target="../media/image36.png"/><Relationship Id="rId2" Type="http://schemas.openxmlformats.org/officeDocument/2006/relationships/image" Target="../media/image1.png"/><Relationship Id="rId16" Type="http://schemas.openxmlformats.org/officeDocument/2006/relationships/image" Target="../media/image67.svg"/><Relationship Id="rId20" Type="http://schemas.openxmlformats.org/officeDocument/2006/relationships/image" Target="../media/image79.svg"/><Relationship Id="rId29" Type="http://schemas.openxmlformats.org/officeDocument/2006/relationships/image" Target="../media/image53.png"/><Relationship Id="rId41" Type="http://schemas.openxmlformats.org/officeDocument/2006/relationships/image" Target="../media/image62.png"/><Relationship Id="rId1" Type="http://schemas.openxmlformats.org/officeDocument/2006/relationships/slideLayout" Target="../slideLayouts/slideLayout7.xml"/><Relationship Id="rId6" Type="http://schemas.openxmlformats.org/officeDocument/2006/relationships/image" Target="../media/image57.svg"/><Relationship Id="rId11" Type="http://schemas.openxmlformats.org/officeDocument/2006/relationships/image" Target="../media/image38.png"/><Relationship Id="rId24" Type="http://schemas.openxmlformats.org/officeDocument/2006/relationships/image" Target="../media/image87.svg"/><Relationship Id="rId32" Type="http://schemas.openxmlformats.org/officeDocument/2006/relationships/image" Target="../media/image5.svg"/><Relationship Id="rId37" Type="http://schemas.openxmlformats.org/officeDocument/2006/relationships/image" Target="../media/image32.png"/><Relationship Id="rId40" Type="http://schemas.openxmlformats.org/officeDocument/2006/relationships/image" Target="../media/image13.svg"/><Relationship Id="rId5" Type="http://schemas.openxmlformats.org/officeDocument/2006/relationships/image" Target="../media/image35.png"/><Relationship Id="rId15" Type="http://schemas.openxmlformats.org/officeDocument/2006/relationships/image" Target="../media/image40.png"/><Relationship Id="rId23" Type="http://schemas.openxmlformats.org/officeDocument/2006/relationships/image" Target="../media/image50.png"/><Relationship Id="rId28" Type="http://schemas.openxmlformats.org/officeDocument/2006/relationships/image" Target="../media/image91.svg"/><Relationship Id="rId36" Type="http://schemas.openxmlformats.org/officeDocument/2006/relationships/image" Target="../media/image49.svg"/><Relationship Id="rId10" Type="http://schemas.openxmlformats.org/officeDocument/2006/relationships/image" Target="../media/image61.svg"/><Relationship Id="rId19" Type="http://schemas.openxmlformats.org/officeDocument/2006/relationships/image" Target="../media/image46.png"/><Relationship Id="rId31" Type="http://schemas.openxmlformats.org/officeDocument/2006/relationships/image" Target="../media/image3.png"/><Relationship Id="rId4" Type="http://schemas.openxmlformats.org/officeDocument/2006/relationships/image" Target="../media/image55.svg"/><Relationship Id="rId9" Type="http://schemas.openxmlformats.org/officeDocument/2006/relationships/image" Target="../media/image37.png"/><Relationship Id="rId14" Type="http://schemas.openxmlformats.org/officeDocument/2006/relationships/image" Target="../media/image65.svg"/><Relationship Id="rId22" Type="http://schemas.openxmlformats.org/officeDocument/2006/relationships/image" Target="../media/image81.svg"/><Relationship Id="rId27" Type="http://schemas.openxmlformats.org/officeDocument/2006/relationships/image" Target="../media/image52.png"/><Relationship Id="rId30" Type="http://schemas.openxmlformats.org/officeDocument/2006/relationships/image" Target="../media/image93.svg"/><Relationship Id="rId35" Type="http://schemas.openxmlformats.org/officeDocument/2006/relationships/image" Target="../media/image31.png"/><Relationship Id="rId8" Type="http://schemas.openxmlformats.org/officeDocument/2006/relationships/image" Target="../media/image59.svg"/><Relationship Id="rId3" Type="http://schemas.openxmlformats.org/officeDocument/2006/relationships/image" Target="../media/image34.png"/><Relationship Id="rId12" Type="http://schemas.openxmlformats.org/officeDocument/2006/relationships/image" Target="../media/image63.svg"/><Relationship Id="rId17" Type="http://schemas.openxmlformats.org/officeDocument/2006/relationships/image" Target="../media/image45.png"/><Relationship Id="rId25" Type="http://schemas.openxmlformats.org/officeDocument/2006/relationships/image" Target="../media/image51.png"/><Relationship Id="rId33" Type="http://schemas.openxmlformats.org/officeDocument/2006/relationships/image" Target="../media/image6.png"/><Relationship Id="rId38" Type="http://schemas.openxmlformats.org/officeDocument/2006/relationships/image" Target="../media/image51.svg"/></Relationships>
</file>

<file path=ppt/slides/_rels/slide56.xml.rels><?xml version="1.0" encoding="UTF-8" standalone="yes"?>
<Relationships xmlns="http://schemas.openxmlformats.org/package/2006/relationships"><Relationship Id="rId13" Type="http://schemas.openxmlformats.org/officeDocument/2006/relationships/image" Target="../media/image39.png"/><Relationship Id="rId18" Type="http://schemas.openxmlformats.org/officeDocument/2006/relationships/image" Target="../media/image77.svg"/><Relationship Id="rId26" Type="http://schemas.openxmlformats.org/officeDocument/2006/relationships/image" Target="../media/image89.svg"/><Relationship Id="rId39" Type="http://schemas.openxmlformats.org/officeDocument/2006/relationships/image" Target="../media/image8.png"/><Relationship Id="rId21" Type="http://schemas.openxmlformats.org/officeDocument/2006/relationships/image" Target="../media/image47.png"/><Relationship Id="rId34" Type="http://schemas.openxmlformats.org/officeDocument/2006/relationships/image" Target="../media/image9.svg"/><Relationship Id="rId7" Type="http://schemas.openxmlformats.org/officeDocument/2006/relationships/image" Target="../media/image36.png"/><Relationship Id="rId2" Type="http://schemas.openxmlformats.org/officeDocument/2006/relationships/image" Target="../media/image1.png"/><Relationship Id="rId16" Type="http://schemas.openxmlformats.org/officeDocument/2006/relationships/image" Target="../media/image67.svg"/><Relationship Id="rId20" Type="http://schemas.openxmlformats.org/officeDocument/2006/relationships/image" Target="../media/image79.svg"/><Relationship Id="rId29" Type="http://schemas.openxmlformats.org/officeDocument/2006/relationships/image" Target="../media/image53.png"/><Relationship Id="rId41" Type="http://schemas.openxmlformats.org/officeDocument/2006/relationships/image" Target="../media/image63.png"/><Relationship Id="rId1" Type="http://schemas.openxmlformats.org/officeDocument/2006/relationships/slideLayout" Target="../slideLayouts/slideLayout7.xml"/><Relationship Id="rId6" Type="http://schemas.openxmlformats.org/officeDocument/2006/relationships/image" Target="../media/image57.svg"/><Relationship Id="rId11" Type="http://schemas.openxmlformats.org/officeDocument/2006/relationships/image" Target="../media/image38.png"/><Relationship Id="rId24" Type="http://schemas.openxmlformats.org/officeDocument/2006/relationships/image" Target="../media/image87.svg"/><Relationship Id="rId32" Type="http://schemas.openxmlformats.org/officeDocument/2006/relationships/image" Target="../media/image5.svg"/><Relationship Id="rId37" Type="http://schemas.openxmlformats.org/officeDocument/2006/relationships/image" Target="../media/image32.png"/><Relationship Id="rId40" Type="http://schemas.openxmlformats.org/officeDocument/2006/relationships/image" Target="../media/image13.svg"/><Relationship Id="rId5" Type="http://schemas.openxmlformats.org/officeDocument/2006/relationships/image" Target="../media/image35.png"/><Relationship Id="rId15" Type="http://schemas.openxmlformats.org/officeDocument/2006/relationships/image" Target="../media/image40.png"/><Relationship Id="rId23" Type="http://schemas.openxmlformats.org/officeDocument/2006/relationships/image" Target="../media/image50.png"/><Relationship Id="rId28" Type="http://schemas.openxmlformats.org/officeDocument/2006/relationships/image" Target="../media/image91.svg"/><Relationship Id="rId36" Type="http://schemas.openxmlformats.org/officeDocument/2006/relationships/image" Target="../media/image49.svg"/><Relationship Id="rId10" Type="http://schemas.openxmlformats.org/officeDocument/2006/relationships/image" Target="../media/image61.svg"/><Relationship Id="rId19" Type="http://schemas.openxmlformats.org/officeDocument/2006/relationships/image" Target="../media/image46.png"/><Relationship Id="rId31" Type="http://schemas.openxmlformats.org/officeDocument/2006/relationships/image" Target="../media/image3.png"/><Relationship Id="rId4" Type="http://schemas.openxmlformats.org/officeDocument/2006/relationships/image" Target="../media/image55.svg"/><Relationship Id="rId9" Type="http://schemas.openxmlformats.org/officeDocument/2006/relationships/image" Target="../media/image37.png"/><Relationship Id="rId14" Type="http://schemas.openxmlformats.org/officeDocument/2006/relationships/image" Target="../media/image65.svg"/><Relationship Id="rId22" Type="http://schemas.openxmlformats.org/officeDocument/2006/relationships/image" Target="../media/image81.svg"/><Relationship Id="rId27" Type="http://schemas.openxmlformats.org/officeDocument/2006/relationships/image" Target="../media/image52.png"/><Relationship Id="rId30" Type="http://schemas.openxmlformats.org/officeDocument/2006/relationships/image" Target="../media/image93.svg"/><Relationship Id="rId35" Type="http://schemas.openxmlformats.org/officeDocument/2006/relationships/image" Target="../media/image31.png"/><Relationship Id="rId8" Type="http://schemas.openxmlformats.org/officeDocument/2006/relationships/image" Target="../media/image59.svg"/><Relationship Id="rId3" Type="http://schemas.openxmlformats.org/officeDocument/2006/relationships/image" Target="../media/image34.png"/><Relationship Id="rId12" Type="http://schemas.openxmlformats.org/officeDocument/2006/relationships/image" Target="../media/image63.svg"/><Relationship Id="rId17" Type="http://schemas.openxmlformats.org/officeDocument/2006/relationships/image" Target="../media/image45.png"/><Relationship Id="rId25" Type="http://schemas.openxmlformats.org/officeDocument/2006/relationships/image" Target="../media/image51.png"/><Relationship Id="rId33" Type="http://schemas.openxmlformats.org/officeDocument/2006/relationships/image" Target="../media/image6.png"/><Relationship Id="rId38" Type="http://schemas.openxmlformats.org/officeDocument/2006/relationships/image" Target="../media/image51.svg"/></Relationships>
</file>

<file path=ppt/slides/_rels/slide57.xml.rels><?xml version="1.0" encoding="UTF-8" standalone="yes"?>
<Relationships xmlns="http://schemas.openxmlformats.org/package/2006/relationships"><Relationship Id="rId13" Type="http://schemas.openxmlformats.org/officeDocument/2006/relationships/image" Target="../media/image38.png"/><Relationship Id="rId18" Type="http://schemas.openxmlformats.org/officeDocument/2006/relationships/image" Target="../media/image67.svg"/><Relationship Id="rId26" Type="http://schemas.openxmlformats.org/officeDocument/2006/relationships/image" Target="../media/image75.svg"/><Relationship Id="rId39" Type="http://schemas.openxmlformats.org/officeDocument/2006/relationships/image" Target="../media/image51.png"/><Relationship Id="rId21" Type="http://schemas.openxmlformats.org/officeDocument/2006/relationships/image" Target="../media/image42.png"/><Relationship Id="rId34" Type="http://schemas.openxmlformats.org/officeDocument/2006/relationships/image" Target="../media/image83.svg"/><Relationship Id="rId42" Type="http://schemas.openxmlformats.org/officeDocument/2006/relationships/image" Target="../media/image91.svg"/><Relationship Id="rId47" Type="http://schemas.openxmlformats.org/officeDocument/2006/relationships/image" Target="../media/image8.png"/><Relationship Id="rId50" Type="http://schemas.openxmlformats.org/officeDocument/2006/relationships/image" Target="../media/image45.svg"/><Relationship Id="rId55" Type="http://schemas.openxmlformats.org/officeDocument/2006/relationships/image" Target="../media/image30.png"/><Relationship Id="rId7" Type="http://schemas.openxmlformats.org/officeDocument/2006/relationships/image" Target="../media/image35.png"/><Relationship Id="rId2" Type="http://schemas.openxmlformats.org/officeDocument/2006/relationships/image" Target="../media/image1.png"/><Relationship Id="rId16" Type="http://schemas.openxmlformats.org/officeDocument/2006/relationships/image" Target="../media/image65.svg"/><Relationship Id="rId29" Type="http://schemas.openxmlformats.org/officeDocument/2006/relationships/image" Target="../media/image46.png"/><Relationship Id="rId11" Type="http://schemas.openxmlformats.org/officeDocument/2006/relationships/image" Target="../media/image37.png"/><Relationship Id="rId24" Type="http://schemas.openxmlformats.org/officeDocument/2006/relationships/image" Target="../media/image73.svg"/><Relationship Id="rId32" Type="http://schemas.openxmlformats.org/officeDocument/2006/relationships/image" Target="../media/image81.svg"/><Relationship Id="rId37" Type="http://schemas.openxmlformats.org/officeDocument/2006/relationships/image" Target="../media/image50.png"/><Relationship Id="rId40" Type="http://schemas.openxmlformats.org/officeDocument/2006/relationships/image" Target="../media/image89.svg"/><Relationship Id="rId45" Type="http://schemas.openxmlformats.org/officeDocument/2006/relationships/image" Target="../media/image3.png"/><Relationship Id="rId53" Type="http://schemas.openxmlformats.org/officeDocument/2006/relationships/image" Target="../media/image2.png"/><Relationship Id="rId58" Type="http://schemas.openxmlformats.org/officeDocument/2006/relationships/image" Target="../media/image49.svg"/><Relationship Id="rId5" Type="http://schemas.openxmlformats.org/officeDocument/2006/relationships/image" Target="../media/image34.png"/><Relationship Id="rId61" Type="http://schemas.openxmlformats.org/officeDocument/2006/relationships/image" Target="../media/image64.png"/><Relationship Id="rId19" Type="http://schemas.openxmlformats.org/officeDocument/2006/relationships/image" Target="../media/image41.png"/><Relationship Id="rId14" Type="http://schemas.openxmlformats.org/officeDocument/2006/relationships/image" Target="../media/image63.svg"/><Relationship Id="rId22" Type="http://schemas.openxmlformats.org/officeDocument/2006/relationships/image" Target="../media/image71.svg"/><Relationship Id="rId27" Type="http://schemas.openxmlformats.org/officeDocument/2006/relationships/image" Target="../media/image45.png"/><Relationship Id="rId30" Type="http://schemas.openxmlformats.org/officeDocument/2006/relationships/image" Target="../media/image79.svg"/><Relationship Id="rId35" Type="http://schemas.openxmlformats.org/officeDocument/2006/relationships/image" Target="../media/image49.png"/><Relationship Id="rId43" Type="http://schemas.openxmlformats.org/officeDocument/2006/relationships/image" Target="../media/image53.png"/><Relationship Id="rId48" Type="http://schemas.openxmlformats.org/officeDocument/2006/relationships/image" Target="../media/image13.svg"/><Relationship Id="rId56" Type="http://schemas.openxmlformats.org/officeDocument/2006/relationships/image" Target="../media/image47.svg"/><Relationship Id="rId8" Type="http://schemas.openxmlformats.org/officeDocument/2006/relationships/image" Target="../media/image57.svg"/><Relationship Id="rId51" Type="http://schemas.openxmlformats.org/officeDocument/2006/relationships/image" Target="../media/image6.png"/><Relationship Id="rId3" Type="http://schemas.openxmlformats.org/officeDocument/2006/relationships/image" Target="../media/image33.png"/><Relationship Id="rId12" Type="http://schemas.openxmlformats.org/officeDocument/2006/relationships/image" Target="../media/image61.svg"/><Relationship Id="rId17" Type="http://schemas.openxmlformats.org/officeDocument/2006/relationships/image" Target="../media/image40.png"/><Relationship Id="rId25" Type="http://schemas.openxmlformats.org/officeDocument/2006/relationships/image" Target="../media/image44.png"/><Relationship Id="rId33" Type="http://schemas.openxmlformats.org/officeDocument/2006/relationships/image" Target="../media/image48.png"/><Relationship Id="rId38" Type="http://schemas.openxmlformats.org/officeDocument/2006/relationships/image" Target="../media/image87.svg"/><Relationship Id="rId46" Type="http://schemas.openxmlformats.org/officeDocument/2006/relationships/image" Target="../media/image5.svg"/><Relationship Id="rId59" Type="http://schemas.openxmlformats.org/officeDocument/2006/relationships/image" Target="../media/image32.png"/><Relationship Id="rId20" Type="http://schemas.openxmlformats.org/officeDocument/2006/relationships/image" Target="../media/image69.svg"/><Relationship Id="rId41" Type="http://schemas.openxmlformats.org/officeDocument/2006/relationships/image" Target="../media/image52.png"/><Relationship Id="rId54" Type="http://schemas.openxmlformats.org/officeDocument/2006/relationships/image" Target="../media/image3.svg"/><Relationship Id="rId1" Type="http://schemas.openxmlformats.org/officeDocument/2006/relationships/slideLayout" Target="../slideLayouts/slideLayout7.xml"/><Relationship Id="rId6" Type="http://schemas.openxmlformats.org/officeDocument/2006/relationships/image" Target="../media/image55.svg"/><Relationship Id="rId15" Type="http://schemas.openxmlformats.org/officeDocument/2006/relationships/image" Target="../media/image39.png"/><Relationship Id="rId23" Type="http://schemas.openxmlformats.org/officeDocument/2006/relationships/image" Target="../media/image43.png"/><Relationship Id="rId28" Type="http://schemas.openxmlformats.org/officeDocument/2006/relationships/image" Target="../media/image77.svg"/><Relationship Id="rId36" Type="http://schemas.openxmlformats.org/officeDocument/2006/relationships/image" Target="../media/image85.svg"/><Relationship Id="rId49" Type="http://schemas.openxmlformats.org/officeDocument/2006/relationships/image" Target="../media/image29.png"/><Relationship Id="rId57" Type="http://schemas.openxmlformats.org/officeDocument/2006/relationships/image" Target="../media/image31.png"/><Relationship Id="rId10" Type="http://schemas.openxmlformats.org/officeDocument/2006/relationships/image" Target="../media/image59.svg"/><Relationship Id="rId31" Type="http://schemas.openxmlformats.org/officeDocument/2006/relationships/image" Target="../media/image47.png"/><Relationship Id="rId44" Type="http://schemas.openxmlformats.org/officeDocument/2006/relationships/image" Target="../media/image93.svg"/><Relationship Id="rId52" Type="http://schemas.openxmlformats.org/officeDocument/2006/relationships/image" Target="../media/image9.svg"/><Relationship Id="rId60" Type="http://schemas.openxmlformats.org/officeDocument/2006/relationships/image" Target="../media/image51.svg"/><Relationship Id="rId4" Type="http://schemas.openxmlformats.org/officeDocument/2006/relationships/image" Target="../media/image53.svg"/><Relationship Id="rId9" Type="http://schemas.openxmlformats.org/officeDocument/2006/relationships/image" Target="../media/image36.png"/></Relationships>
</file>

<file path=ppt/slides/_rels/slide58.xml.rels><?xml version="1.0" encoding="UTF-8" standalone="yes"?>
<Relationships xmlns="http://schemas.openxmlformats.org/package/2006/relationships"><Relationship Id="rId8" Type="http://schemas.openxmlformats.org/officeDocument/2006/relationships/image" Target="../media/image71.svg"/><Relationship Id="rId13" Type="http://schemas.openxmlformats.org/officeDocument/2006/relationships/image" Target="../media/image48.png"/><Relationship Id="rId18" Type="http://schemas.openxmlformats.org/officeDocument/2006/relationships/image" Target="../media/image13.svg"/><Relationship Id="rId3" Type="http://schemas.openxmlformats.org/officeDocument/2006/relationships/image" Target="../media/image33.png"/><Relationship Id="rId21" Type="http://schemas.openxmlformats.org/officeDocument/2006/relationships/image" Target="../media/image2.png"/><Relationship Id="rId7" Type="http://schemas.openxmlformats.org/officeDocument/2006/relationships/image" Target="../media/image42.png"/><Relationship Id="rId12" Type="http://schemas.openxmlformats.org/officeDocument/2006/relationships/image" Target="../media/image75.svg"/><Relationship Id="rId17" Type="http://schemas.openxmlformats.org/officeDocument/2006/relationships/image" Target="../media/image8.png"/><Relationship Id="rId25" Type="http://schemas.openxmlformats.org/officeDocument/2006/relationships/image" Target="../media/image65.png"/><Relationship Id="rId2" Type="http://schemas.openxmlformats.org/officeDocument/2006/relationships/image" Target="../media/image1.png"/><Relationship Id="rId16" Type="http://schemas.openxmlformats.org/officeDocument/2006/relationships/image" Target="../media/image85.svg"/><Relationship Id="rId20" Type="http://schemas.openxmlformats.org/officeDocument/2006/relationships/image" Target="../media/image45.svg"/><Relationship Id="rId1" Type="http://schemas.openxmlformats.org/officeDocument/2006/relationships/slideLayout" Target="../slideLayouts/slideLayout7.xml"/><Relationship Id="rId6" Type="http://schemas.openxmlformats.org/officeDocument/2006/relationships/image" Target="../media/image69.svg"/><Relationship Id="rId11" Type="http://schemas.openxmlformats.org/officeDocument/2006/relationships/image" Target="../media/image44.png"/><Relationship Id="rId24" Type="http://schemas.openxmlformats.org/officeDocument/2006/relationships/image" Target="../media/image5.svg"/><Relationship Id="rId5" Type="http://schemas.openxmlformats.org/officeDocument/2006/relationships/image" Target="../media/image41.png"/><Relationship Id="rId15" Type="http://schemas.openxmlformats.org/officeDocument/2006/relationships/image" Target="../media/image49.png"/><Relationship Id="rId23" Type="http://schemas.openxmlformats.org/officeDocument/2006/relationships/image" Target="../media/image3.png"/><Relationship Id="rId10" Type="http://schemas.openxmlformats.org/officeDocument/2006/relationships/image" Target="../media/image73.svg"/><Relationship Id="rId19" Type="http://schemas.openxmlformats.org/officeDocument/2006/relationships/image" Target="../media/image29.png"/><Relationship Id="rId4" Type="http://schemas.openxmlformats.org/officeDocument/2006/relationships/image" Target="../media/image53.svg"/><Relationship Id="rId9" Type="http://schemas.openxmlformats.org/officeDocument/2006/relationships/image" Target="../media/image43.png"/><Relationship Id="rId14" Type="http://schemas.openxmlformats.org/officeDocument/2006/relationships/image" Target="../media/image83.svg"/><Relationship Id="rId22" Type="http://schemas.openxmlformats.org/officeDocument/2006/relationships/image" Target="../media/image3.svg"/></Relationships>
</file>

<file path=ppt/slides/_rels/slide59.xml.rels><?xml version="1.0" encoding="UTF-8" standalone="yes"?>
<Relationships xmlns="http://schemas.openxmlformats.org/package/2006/relationships"><Relationship Id="rId8" Type="http://schemas.openxmlformats.org/officeDocument/2006/relationships/image" Target="../media/image5.svg"/><Relationship Id="rId13" Type="http://schemas.openxmlformats.org/officeDocument/2006/relationships/image" Target="../media/image32.png"/><Relationship Id="rId3" Type="http://schemas.openxmlformats.org/officeDocument/2006/relationships/image" Target="../media/image40.png"/><Relationship Id="rId7" Type="http://schemas.openxmlformats.org/officeDocument/2006/relationships/image" Target="../media/image3.png"/><Relationship Id="rId12" Type="http://schemas.openxmlformats.org/officeDocument/2006/relationships/image" Target="../media/image49.svg"/><Relationship Id="rId17" Type="http://schemas.openxmlformats.org/officeDocument/2006/relationships/image" Target="../media/image66.png"/><Relationship Id="rId2" Type="http://schemas.openxmlformats.org/officeDocument/2006/relationships/image" Target="../media/image1.png"/><Relationship Id="rId16" Type="http://schemas.openxmlformats.org/officeDocument/2006/relationships/image" Target="../media/image13.svg"/><Relationship Id="rId1" Type="http://schemas.openxmlformats.org/officeDocument/2006/relationships/slideLayout" Target="../slideLayouts/slideLayout7.xml"/><Relationship Id="rId6" Type="http://schemas.openxmlformats.org/officeDocument/2006/relationships/image" Target="../media/image87.svg"/><Relationship Id="rId11" Type="http://schemas.openxmlformats.org/officeDocument/2006/relationships/image" Target="../media/image31.png"/><Relationship Id="rId5" Type="http://schemas.openxmlformats.org/officeDocument/2006/relationships/image" Target="../media/image50.png"/><Relationship Id="rId15" Type="http://schemas.openxmlformats.org/officeDocument/2006/relationships/image" Target="../media/image8.png"/><Relationship Id="rId10" Type="http://schemas.openxmlformats.org/officeDocument/2006/relationships/image" Target="../media/image9.svg"/><Relationship Id="rId4" Type="http://schemas.openxmlformats.org/officeDocument/2006/relationships/image" Target="../media/image67.svg"/><Relationship Id="rId9" Type="http://schemas.openxmlformats.org/officeDocument/2006/relationships/image" Target="../media/image6.png"/><Relationship Id="rId14" Type="http://schemas.openxmlformats.org/officeDocument/2006/relationships/image" Target="../media/image51.sv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13.svg"/></Relationships>
</file>

<file path=ppt/slides/_rels/slide60.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52.png"/><Relationship Id="rId7"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3.svg"/><Relationship Id="rId5" Type="http://schemas.openxmlformats.org/officeDocument/2006/relationships/image" Target="../media/image8.png"/><Relationship Id="rId4" Type="http://schemas.openxmlformats.org/officeDocument/2006/relationships/image" Target="../media/image91.svg"/><Relationship Id="rId9" Type="http://schemas.openxmlformats.org/officeDocument/2006/relationships/image" Target="../media/image67.png"/></Relationships>
</file>

<file path=ppt/slides/_rels/slide61.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68.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3.png"/><Relationship Id="rId4" Type="http://schemas.openxmlformats.org/officeDocument/2006/relationships/image" Target="../media/image13.svg"/></Relationships>
</file>

<file path=ppt/slides/_rels/slide62.xml.rels><?xml version="1.0" encoding="UTF-8" standalone="yes"?>
<Relationships xmlns="http://schemas.openxmlformats.org/package/2006/relationships"><Relationship Id="rId13" Type="http://schemas.openxmlformats.org/officeDocument/2006/relationships/image" Target="../media/image41.png"/><Relationship Id="rId18" Type="http://schemas.openxmlformats.org/officeDocument/2006/relationships/image" Target="../media/image73.svg"/><Relationship Id="rId26" Type="http://schemas.openxmlformats.org/officeDocument/2006/relationships/image" Target="../media/image87.svg"/><Relationship Id="rId21" Type="http://schemas.openxmlformats.org/officeDocument/2006/relationships/image" Target="../media/image48.png"/><Relationship Id="rId34" Type="http://schemas.openxmlformats.org/officeDocument/2006/relationships/image" Target="../media/image47.svg"/><Relationship Id="rId7" Type="http://schemas.openxmlformats.org/officeDocument/2006/relationships/image" Target="../media/image38.png"/><Relationship Id="rId12" Type="http://schemas.openxmlformats.org/officeDocument/2006/relationships/image" Target="../media/image67.svg"/><Relationship Id="rId17" Type="http://schemas.openxmlformats.org/officeDocument/2006/relationships/image" Target="../media/image43.png"/><Relationship Id="rId25" Type="http://schemas.openxmlformats.org/officeDocument/2006/relationships/image" Target="../media/image50.png"/><Relationship Id="rId33" Type="http://schemas.openxmlformats.org/officeDocument/2006/relationships/image" Target="../media/image30.png"/><Relationship Id="rId38" Type="http://schemas.openxmlformats.org/officeDocument/2006/relationships/image" Target="../media/image5.svg"/><Relationship Id="rId2" Type="http://schemas.openxmlformats.org/officeDocument/2006/relationships/image" Target="../media/image1.png"/><Relationship Id="rId16" Type="http://schemas.openxmlformats.org/officeDocument/2006/relationships/image" Target="../media/image71.svg"/><Relationship Id="rId20" Type="http://schemas.openxmlformats.org/officeDocument/2006/relationships/image" Target="../media/image75.svg"/><Relationship Id="rId29" Type="http://schemas.openxmlformats.org/officeDocument/2006/relationships/image" Target="../media/image29.png"/><Relationship Id="rId1" Type="http://schemas.openxmlformats.org/officeDocument/2006/relationships/slideLayout" Target="../slideLayouts/slideLayout7.xml"/><Relationship Id="rId6" Type="http://schemas.openxmlformats.org/officeDocument/2006/relationships/image" Target="../media/image61.svg"/><Relationship Id="rId11" Type="http://schemas.openxmlformats.org/officeDocument/2006/relationships/image" Target="../media/image40.png"/><Relationship Id="rId24" Type="http://schemas.openxmlformats.org/officeDocument/2006/relationships/image" Target="../media/image85.svg"/><Relationship Id="rId32" Type="http://schemas.openxmlformats.org/officeDocument/2006/relationships/image" Target="../media/image3.svg"/><Relationship Id="rId37" Type="http://schemas.openxmlformats.org/officeDocument/2006/relationships/image" Target="../media/image3.png"/><Relationship Id="rId5" Type="http://schemas.openxmlformats.org/officeDocument/2006/relationships/image" Target="../media/image37.png"/><Relationship Id="rId15" Type="http://schemas.openxmlformats.org/officeDocument/2006/relationships/image" Target="../media/image42.png"/><Relationship Id="rId23" Type="http://schemas.openxmlformats.org/officeDocument/2006/relationships/image" Target="../media/image49.png"/><Relationship Id="rId28" Type="http://schemas.openxmlformats.org/officeDocument/2006/relationships/image" Target="../media/image89.svg"/><Relationship Id="rId36" Type="http://schemas.openxmlformats.org/officeDocument/2006/relationships/image" Target="../media/image13.svg"/><Relationship Id="rId10" Type="http://schemas.openxmlformats.org/officeDocument/2006/relationships/image" Target="../media/image65.svg"/><Relationship Id="rId19" Type="http://schemas.openxmlformats.org/officeDocument/2006/relationships/image" Target="../media/image44.png"/><Relationship Id="rId31" Type="http://schemas.openxmlformats.org/officeDocument/2006/relationships/image" Target="../media/image2.png"/><Relationship Id="rId4" Type="http://schemas.openxmlformats.org/officeDocument/2006/relationships/image" Target="../media/image53.svg"/><Relationship Id="rId9" Type="http://schemas.openxmlformats.org/officeDocument/2006/relationships/image" Target="../media/image39.png"/><Relationship Id="rId14" Type="http://schemas.openxmlformats.org/officeDocument/2006/relationships/image" Target="../media/image69.svg"/><Relationship Id="rId22" Type="http://schemas.openxmlformats.org/officeDocument/2006/relationships/image" Target="../media/image83.svg"/><Relationship Id="rId27" Type="http://schemas.openxmlformats.org/officeDocument/2006/relationships/image" Target="../media/image51.png"/><Relationship Id="rId30" Type="http://schemas.openxmlformats.org/officeDocument/2006/relationships/image" Target="../media/image45.svg"/><Relationship Id="rId35" Type="http://schemas.openxmlformats.org/officeDocument/2006/relationships/image" Target="../media/image8.png"/><Relationship Id="rId8" Type="http://schemas.openxmlformats.org/officeDocument/2006/relationships/image" Target="../media/image63.svg"/><Relationship Id="rId3" Type="http://schemas.openxmlformats.org/officeDocument/2006/relationships/image" Target="../media/image33.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13.sv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13.sv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13.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24354" r="-1468" b="-56033"/>
            </a:stretch>
          </a:blipFill>
        </p:spPr>
      </p:sp>
      <p:grpSp>
        <p:nvGrpSpPr>
          <p:cNvPr id="3" name="Group 3"/>
          <p:cNvGrpSpPr/>
          <p:nvPr/>
        </p:nvGrpSpPr>
        <p:grpSpPr>
          <a:xfrm>
            <a:off x="905495" y="1398038"/>
            <a:ext cx="9009410" cy="6082798"/>
            <a:chOff x="0" y="0"/>
            <a:chExt cx="3286657" cy="2219021"/>
          </a:xfrm>
        </p:grpSpPr>
        <p:sp>
          <p:nvSpPr>
            <p:cNvPr id="4" name="Freeform 4"/>
            <p:cNvSpPr/>
            <p:nvPr/>
          </p:nvSpPr>
          <p:spPr>
            <a:xfrm>
              <a:off x="0" y="0"/>
              <a:ext cx="3286657" cy="2219021"/>
            </a:xfrm>
            <a:custGeom>
              <a:avLst/>
              <a:gdLst/>
              <a:ahLst/>
              <a:cxnLst/>
              <a:rect l="l" t="t" r="r" b="b"/>
              <a:pathLst>
                <a:path w="3286657" h="2219021">
                  <a:moveTo>
                    <a:pt x="0" y="0"/>
                  </a:moveTo>
                  <a:lnTo>
                    <a:pt x="3286657" y="0"/>
                  </a:lnTo>
                  <a:lnTo>
                    <a:pt x="3286657" y="2219021"/>
                  </a:lnTo>
                  <a:lnTo>
                    <a:pt x="0" y="2219021"/>
                  </a:lnTo>
                  <a:close/>
                </a:path>
              </a:pathLst>
            </a:custGeom>
            <a:solidFill>
              <a:srgbClr val="FFFFFF"/>
            </a:solidFill>
          </p:spPr>
        </p:sp>
      </p:grpSp>
      <p:sp>
        <p:nvSpPr>
          <p:cNvPr id="5" name="Freeform 5"/>
          <p:cNvSpPr/>
          <p:nvPr/>
        </p:nvSpPr>
        <p:spPr>
          <a:xfrm flipH="1">
            <a:off x="-2156129" y="8872350"/>
            <a:ext cx="6662470" cy="1611106"/>
          </a:xfrm>
          <a:custGeom>
            <a:avLst/>
            <a:gdLst/>
            <a:ahLst/>
            <a:cxnLst/>
            <a:rect l="l" t="t" r="r" b="b"/>
            <a:pathLst>
              <a:path w="6662470" h="1611106">
                <a:moveTo>
                  <a:pt x="6662470" y="0"/>
                </a:moveTo>
                <a:lnTo>
                  <a:pt x="0" y="0"/>
                </a:lnTo>
                <a:lnTo>
                  <a:pt x="0" y="1611107"/>
                </a:lnTo>
                <a:lnTo>
                  <a:pt x="6662470" y="1611107"/>
                </a:lnTo>
                <a:lnTo>
                  <a:pt x="6662470" y="0"/>
                </a:lnTo>
                <a:close/>
              </a:path>
            </a:pathLst>
          </a:custGeom>
          <a:blipFill>
            <a:blip r:embed="rId3">
              <a:extLst>
                <a:ext uri="{96DAC541-7B7A-43D3-8B79-37D633B846F1}">
                  <asvg:svgBlip xmlns="" xmlns:asvg="http://schemas.microsoft.com/office/drawing/2016/SVG/main" r:embed="rId4"/>
                </a:ext>
              </a:extLst>
            </a:blip>
            <a:stretch>
              <a:fillRect/>
            </a:stretch>
          </a:blipFill>
        </p:spPr>
      </p:sp>
      <p:sp>
        <p:nvSpPr>
          <p:cNvPr id="6" name="Freeform 6"/>
          <p:cNvSpPr/>
          <p:nvPr/>
        </p:nvSpPr>
        <p:spPr>
          <a:xfrm flipH="1">
            <a:off x="14791434" y="-196457"/>
            <a:ext cx="5652695" cy="1366924"/>
          </a:xfrm>
          <a:custGeom>
            <a:avLst/>
            <a:gdLst/>
            <a:ahLst/>
            <a:cxnLst/>
            <a:rect l="l" t="t" r="r" b="b"/>
            <a:pathLst>
              <a:path w="5652695" h="1366924">
                <a:moveTo>
                  <a:pt x="5652695" y="0"/>
                </a:moveTo>
                <a:lnTo>
                  <a:pt x="0" y="0"/>
                </a:lnTo>
                <a:lnTo>
                  <a:pt x="0" y="1366925"/>
                </a:lnTo>
                <a:lnTo>
                  <a:pt x="5652695" y="1366925"/>
                </a:lnTo>
                <a:lnTo>
                  <a:pt x="5652695" y="0"/>
                </a:lnTo>
                <a:close/>
              </a:path>
            </a:pathLst>
          </a:custGeom>
          <a:blipFill>
            <a:blip r:embed="rId3">
              <a:extLst>
                <a:ext uri="{96DAC541-7B7A-43D3-8B79-37D633B846F1}">
                  <asvg:svgBlip xmlns="" xmlns:asvg="http://schemas.microsoft.com/office/drawing/2016/SVG/main" r:embed="rId4"/>
                </a:ext>
              </a:extLst>
            </a:blip>
            <a:stretch>
              <a:fillRect/>
            </a:stretch>
          </a:blipFill>
        </p:spPr>
      </p:sp>
      <p:grpSp>
        <p:nvGrpSpPr>
          <p:cNvPr id="7" name="Group 7"/>
          <p:cNvGrpSpPr/>
          <p:nvPr/>
        </p:nvGrpSpPr>
        <p:grpSpPr>
          <a:xfrm>
            <a:off x="10248280" y="1170468"/>
            <a:ext cx="7087021" cy="7701883"/>
            <a:chOff x="0" y="0"/>
            <a:chExt cx="2585364" cy="2809668"/>
          </a:xfrm>
        </p:grpSpPr>
        <p:sp>
          <p:nvSpPr>
            <p:cNvPr id="8" name="Freeform 8"/>
            <p:cNvSpPr/>
            <p:nvPr/>
          </p:nvSpPr>
          <p:spPr>
            <a:xfrm>
              <a:off x="0" y="0"/>
              <a:ext cx="2585364" cy="2809668"/>
            </a:xfrm>
            <a:custGeom>
              <a:avLst/>
              <a:gdLst/>
              <a:ahLst/>
              <a:cxnLst/>
              <a:rect l="l" t="t" r="r" b="b"/>
              <a:pathLst>
                <a:path w="2585364" h="2809668">
                  <a:moveTo>
                    <a:pt x="0" y="0"/>
                  </a:moveTo>
                  <a:lnTo>
                    <a:pt x="2585364" y="0"/>
                  </a:lnTo>
                  <a:lnTo>
                    <a:pt x="2585364" y="2809668"/>
                  </a:lnTo>
                  <a:lnTo>
                    <a:pt x="0" y="2809668"/>
                  </a:lnTo>
                  <a:close/>
                </a:path>
              </a:pathLst>
            </a:custGeom>
            <a:solidFill>
              <a:srgbClr val="FFFFFF"/>
            </a:solidFill>
          </p:spPr>
        </p:sp>
      </p:grpSp>
      <p:sp>
        <p:nvSpPr>
          <p:cNvPr id="9" name="Freeform 9"/>
          <p:cNvSpPr/>
          <p:nvPr/>
        </p:nvSpPr>
        <p:spPr>
          <a:xfrm>
            <a:off x="16100246" y="3001723"/>
            <a:ext cx="441616" cy="633141"/>
          </a:xfrm>
          <a:custGeom>
            <a:avLst/>
            <a:gdLst/>
            <a:ahLst/>
            <a:cxnLst/>
            <a:rect l="l" t="t" r="r" b="b"/>
            <a:pathLst>
              <a:path w="441616" h="633141">
                <a:moveTo>
                  <a:pt x="0" y="0"/>
                </a:moveTo>
                <a:lnTo>
                  <a:pt x="441616" y="0"/>
                </a:lnTo>
                <a:lnTo>
                  <a:pt x="441616" y="633141"/>
                </a:lnTo>
                <a:lnTo>
                  <a:pt x="0" y="633141"/>
                </a:lnTo>
                <a:lnTo>
                  <a:pt x="0" y="0"/>
                </a:lnTo>
                <a:close/>
              </a:path>
            </a:pathLst>
          </a:custGeom>
          <a:blipFill>
            <a:blip r:embed="rId5">
              <a:extLst>
                <a:ext uri="{96DAC541-7B7A-43D3-8B79-37D633B846F1}">
                  <asvg:svgBlip xmlns="" xmlns:asvg="http://schemas.microsoft.com/office/drawing/2016/SVG/main" r:embed="rId6"/>
                </a:ext>
              </a:extLst>
            </a:blip>
            <a:stretch>
              <a:fillRect/>
            </a:stretch>
          </a:blipFill>
        </p:spPr>
      </p:sp>
      <p:sp>
        <p:nvSpPr>
          <p:cNvPr id="10" name="Freeform 10"/>
          <p:cNvSpPr/>
          <p:nvPr/>
        </p:nvSpPr>
        <p:spPr>
          <a:xfrm rot="-203414">
            <a:off x="11173930" y="3499519"/>
            <a:ext cx="321948" cy="461574"/>
          </a:xfrm>
          <a:custGeom>
            <a:avLst/>
            <a:gdLst/>
            <a:ahLst/>
            <a:cxnLst/>
            <a:rect l="l" t="t" r="r" b="b"/>
            <a:pathLst>
              <a:path w="321948" h="461574">
                <a:moveTo>
                  <a:pt x="0" y="0"/>
                </a:moveTo>
                <a:lnTo>
                  <a:pt x="321948" y="0"/>
                </a:lnTo>
                <a:lnTo>
                  <a:pt x="321948" y="461574"/>
                </a:lnTo>
                <a:lnTo>
                  <a:pt x="0" y="461574"/>
                </a:lnTo>
                <a:lnTo>
                  <a:pt x="0" y="0"/>
                </a:lnTo>
                <a:close/>
              </a:path>
            </a:pathLst>
          </a:custGeom>
          <a:blipFill>
            <a:blip r:embed="rId5">
              <a:extLst>
                <a:ext uri="{96DAC541-7B7A-43D3-8B79-37D633B846F1}">
                  <asvg:svgBlip xmlns="" xmlns:asvg="http://schemas.microsoft.com/office/drawing/2016/SVG/main" r:embed="rId6"/>
                </a:ext>
              </a:extLst>
            </a:blip>
            <a:stretch>
              <a:fillRect/>
            </a:stretch>
          </a:blipFill>
        </p:spPr>
      </p:sp>
      <p:grpSp>
        <p:nvGrpSpPr>
          <p:cNvPr id="11" name="Group 11"/>
          <p:cNvGrpSpPr/>
          <p:nvPr/>
        </p:nvGrpSpPr>
        <p:grpSpPr>
          <a:xfrm>
            <a:off x="1103246" y="2619698"/>
            <a:ext cx="8613908" cy="4134044"/>
            <a:chOff x="0" y="0"/>
            <a:chExt cx="11485211" cy="5512059"/>
          </a:xfrm>
        </p:grpSpPr>
        <p:sp>
          <p:nvSpPr>
            <p:cNvPr id="12" name="TextBox 12"/>
            <p:cNvSpPr txBox="1"/>
            <p:nvPr/>
          </p:nvSpPr>
          <p:spPr>
            <a:xfrm>
              <a:off x="0" y="-104775"/>
              <a:ext cx="11485211" cy="4702175"/>
            </a:xfrm>
            <a:prstGeom prst="rect">
              <a:avLst/>
            </a:prstGeom>
          </p:spPr>
          <p:txBody>
            <a:bodyPr lIns="0" tIns="0" rIns="0" bIns="0" rtlCol="0" anchor="t">
              <a:spAutoFit/>
            </a:bodyPr>
            <a:lstStyle/>
            <a:p>
              <a:pPr algn="l">
                <a:lnSpc>
                  <a:spcPts val="13589"/>
                </a:lnSpc>
              </a:pPr>
              <a:r>
                <a:rPr lang="en-US" sz="11324" b="1" spc="-169" dirty="0" err="1">
                  <a:solidFill>
                    <a:srgbClr val="000000"/>
                  </a:solidFill>
                  <a:latin typeface="Poppins Bold"/>
                  <a:ea typeface="Poppins Bold"/>
                  <a:cs typeface="Poppins Bold"/>
                  <a:sym typeface="Poppins Bold"/>
                </a:rPr>
                <a:t>Tìm</a:t>
              </a:r>
              <a:r>
                <a:rPr lang="en-US" sz="11324" b="1" spc="-169" dirty="0">
                  <a:solidFill>
                    <a:srgbClr val="000000"/>
                  </a:solidFill>
                  <a:latin typeface="Poppins Bold"/>
                  <a:ea typeface="Poppins Bold"/>
                  <a:cs typeface="Poppins Bold"/>
                  <a:sym typeface="Poppins Bold"/>
                </a:rPr>
                <a:t> </a:t>
              </a:r>
              <a:r>
                <a:rPr lang="en-US" sz="11324" b="1" spc="-169" dirty="0" err="1">
                  <a:solidFill>
                    <a:srgbClr val="000000"/>
                  </a:solidFill>
                  <a:latin typeface="Poppins Bold"/>
                  <a:ea typeface="Poppins Bold"/>
                  <a:cs typeface="Poppins Bold"/>
                  <a:sym typeface="Poppins Bold"/>
                </a:rPr>
                <a:t>Hiểu</a:t>
              </a:r>
              <a:r>
                <a:rPr lang="en-US" sz="11324" b="1" spc="-169" dirty="0">
                  <a:solidFill>
                    <a:srgbClr val="000000"/>
                  </a:solidFill>
                  <a:latin typeface="Poppins Bold"/>
                  <a:ea typeface="Poppins Bold"/>
                  <a:cs typeface="Poppins Bold"/>
                  <a:sym typeface="Poppins Bold"/>
                </a:rPr>
                <a:t> </a:t>
              </a:r>
              <a:r>
                <a:rPr lang="en-US" sz="11324" b="1" spc="-169" dirty="0" err="1">
                  <a:solidFill>
                    <a:srgbClr val="000000"/>
                  </a:solidFill>
                  <a:latin typeface="Poppins Bold"/>
                  <a:ea typeface="Poppins Bold"/>
                  <a:cs typeface="Poppins Bold"/>
                  <a:sym typeface="Poppins Bold"/>
                </a:rPr>
                <a:t>về</a:t>
              </a:r>
              <a:r>
                <a:rPr lang="en-US" sz="11324" b="1" spc="-169" dirty="0">
                  <a:solidFill>
                    <a:srgbClr val="000000"/>
                  </a:solidFill>
                  <a:latin typeface="Poppins Bold"/>
                  <a:ea typeface="Poppins Bold"/>
                  <a:cs typeface="Poppins Bold"/>
                  <a:sym typeface="Poppins Bold"/>
                </a:rPr>
                <a:t> </a:t>
              </a:r>
              <a:r>
                <a:rPr lang="en-US" sz="11324" b="1" spc="-169" dirty="0" err="1">
                  <a:solidFill>
                    <a:srgbClr val="000000"/>
                  </a:solidFill>
                  <a:latin typeface="Poppins Bold"/>
                  <a:ea typeface="Poppins Bold"/>
                  <a:cs typeface="Poppins Bold"/>
                  <a:sym typeface="Poppins Bold"/>
                </a:rPr>
                <a:t>Suricata</a:t>
              </a:r>
              <a:endParaRPr lang="en-US" sz="11324" b="1" spc="-169" dirty="0">
                <a:solidFill>
                  <a:srgbClr val="000000"/>
                </a:solidFill>
                <a:latin typeface="Poppins Bold"/>
                <a:ea typeface="Poppins Bold"/>
                <a:cs typeface="Poppins Bold"/>
                <a:sym typeface="Poppins Bold"/>
              </a:endParaRPr>
            </a:p>
          </p:txBody>
        </p:sp>
        <p:sp>
          <p:nvSpPr>
            <p:cNvPr id="13" name="TextBox 13"/>
            <p:cNvSpPr txBox="1"/>
            <p:nvPr/>
          </p:nvSpPr>
          <p:spPr>
            <a:xfrm>
              <a:off x="0" y="4924684"/>
              <a:ext cx="11485211" cy="587375"/>
            </a:xfrm>
            <a:prstGeom prst="rect">
              <a:avLst/>
            </a:prstGeom>
          </p:spPr>
          <p:txBody>
            <a:bodyPr lIns="0" tIns="0" rIns="0" bIns="0" rtlCol="0" anchor="t">
              <a:spAutoFit/>
            </a:bodyPr>
            <a:lstStyle/>
            <a:p>
              <a:pPr algn="l">
                <a:lnSpc>
                  <a:spcPts val="3359"/>
                </a:lnSpc>
              </a:pPr>
              <a:endParaRPr/>
            </a:p>
          </p:txBody>
        </p:sp>
      </p:grpSp>
      <p:sp>
        <p:nvSpPr>
          <p:cNvPr id="14" name="TextBox 14"/>
          <p:cNvSpPr txBox="1"/>
          <p:nvPr/>
        </p:nvSpPr>
        <p:spPr>
          <a:xfrm>
            <a:off x="10925471" y="5453898"/>
            <a:ext cx="5958161" cy="1888189"/>
          </a:xfrm>
          <a:prstGeom prst="rect">
            <a:avLst/>
          </a:prstGeom>
        </p:spPr>
        <p:txBody>
          <a:bodyPr lIns="0" tIns="0" rIns="0" bIns="0" rtlCol="0" anchor="t">
            <a:spAutoFit/>
          </a:bodyPr>
          <a:lstStyle/>
          <a:p>
            <a:pPr algn="l">
              <a:lnSpc>
                <a:spcPts val="2997"/>
              </a:lnSpc>
              <a:spcBef>
                <a:spcPct val="0"/>
              </a:spcBef>
            </a:pPr>
            <a:r>
              <a:rPr lang="en-US" sz="2497" b="1" dirty="0" err="1">
                <a:solidFill>
                  <a:srgbClr val="000000"/>
                </a:solidFill>
                <a:latin typeface="Poppins Bold"/>
                <a:ea typeface="Poppins Bold"/>
                <a:cs typeface="Poppins Bold"/>
                <a:sym typeface="Poppins Bold"/>
              </a:rPr>
              <a:t>Đinh</a:t>
            </a:r>
            <a:r>
              <a:rPr lang="en-US" sz="2497" b="1" dirty="0">
                <a:solidFill>
                  <a:srgbClr val="000000"/>
                </a:solidFill>
                <a:latin typeface="Poppins Bold"/>
                <a:ea typeface="Poppins Bold"/>
                <a:cs typeface="Poppins Bold"/>
                <a:sym typeface="Poppins Bold"/>
              </a:rPr>
              <a:t> Quang </a:t>
            </a:r>
            <a:r>
              <a:rPr lang="en-US" sz="2497" b="1" dirty="0" err="1">
                <a:solidFill>
                  <a:srgbClr val="000000"/>
                </a:solidFill>
                <a:latin typeface="Poppins Bold"/>
                <a:ea typeface="Poppins Bold"/>
                <a:cs typeface="Poppins Bold"/>
                <a:sym typeface="Poppins Bold"/>
              </a:rPr>
              <a:t>Hưng</a:t>
            </a:r>
            <a:r>
              <a:rPr lang="en-US" sz="2497" b="1" dirty="0">
                <a:solidFill>
                  <a:srgbClr val="000000"/>
                </a:solidFill>
                <a:latin typeface="Poppins Bold"/>
                <a:ea typeface="Poppins Bold"/>
                <a:cs typeface="Poppins Bold"/>
                <a:sym typeface="Poppins Bold"/>
              </a:rPr>
              <a:t>  B22DCCN407 </a:t>
            </a:r>
          </a:p>
          <a:p>
            <a:pPr algn="l">
              <a:lnSpc>
                <a:spcPts val="2997"/>
              </a:lnSpc>
              <a:spcBef>
                <a:spcPct val="0"/>
              </a:spcBef>
            </a:pPr>
            <a:r>
              <a:rPr lang="en-US" sz="2497" b="1" dirty="0" err="1">
                <a:solidFill>
                  <a:srgbClr val="000000"/>
                </a:solidFill>
                <a:latin typeface="Poppins Bold"/>
                <a:ea typeface="Poppins Bold"/>
                <a:cs typeface="Poppins Bold"/>
                <a:sym typeface="Poppins Bold"/>
              </a:rPr>
              <a:t>Nguyễn</a:t>
            </a:r>
            <a:r>
              <a:rPr lang="en-US" sz="2497" b="1" dirty="0">
                <a:solidFill>
                  <a:srgbClr val="000000"/>
                </a:solidFill>
                <a:latin typeface="Poppins Bold"/>
                <a:ea typeface="Poppins Bold"/>
                <a:cs typeface="Poppins Bold"/>
                <a:sym typeface="Poppins Bold"/>
              </a:rPr>
              <a:t> </a:t>
            </a:r>
            <a:r>
              <a:rPr lang="en-US" sz="2497" b="1" dirty="0" err="1">
                <a:solidFill>
                  <a:srgbClr val="000000"/>
                </a:solidFill>
                <a:latin typeface="Poppins Bold"/>
                <a:ea typeface="Poppins Bold"/>
                <a:cs typeface="Poppins Bold"/>
                <a:sym typeface="Poppins Bold"/>
              </a:rPr>
              <a:t>Như</a:t>
            </a:r>
            <a:r>
              <a:rPr lang="en-US" sz="2497" b="1" dirty="0">
                <a:solidFill>
                  <a:srgbClr val="000000"/>
                </a:solidFill>
                <a:latin typeface="Poppins Bold"/>
                <a:ea typeface="Poppins Bold"/>
                <a:cs typeface="Poppins Bold"/>
                <a:sym typeface="Poppins Bold"/>
              </a:rPr>
              <a:t> </a:t>
            </a:r>
            <a:r>
              <a:rPr lang="en-US" sz="2497" b="1" dirty="0" err="1">
                <a:solidFill>
                  <a:srgbClr val="000000"/>
                </a:solidFill>
                <a:latin typeface="Poppins Bold"/>
                <a:ea typeface="Poppins Bold"/>
                <a:cs typeface="Poppins Bold"/>
                <a:sym typeface="Poppins Bold"/>
              </a:rPr>
              <a:t>Duy</a:t>
            </a:r>
            <a:r>
              <a:rPr lang="en-US" sz="2497" b="1" dirty="0">
                <a:solidFill>
                  <a:srgbClr val="000000"/>
                </a:solidFill>
                <a:latin typeface="Poppins Bold"/>
                <a:ea typeface="Poppins Bold"/>
                <a:cs typeface="Poppins Bold"/>
                <a:sym typeface="Poppins Bold"/>
              </a:rPr>
              <a:t>  B22DCCN153 </a:t>
            </a:r>
          </a:p>
          <a:p>
            <a:pPr algn="l">
              <a:lnSpc>
                <a:spcPts val="2997"/>
              </a:lnSpc>
              <a:spcBef>
                <a:spcPct val="0"/>
              </a:spcBef>
            </a:pPr>
            <a:r>
              <a:rPr lang="en-US" sz="2497" b="1" dirty="0" err="1">
                <a:solidFill>
                  <a:srgbClr val="000000"/>
                </a:solidFill>
                <a:latin typeface="Poppins Bold"/>
                <a:ea typeface="Poppins Bold"/>
                <a:cs typeface="Poppins Bold"/>
                <a:sym typeface="Poppins Bold"/>
              </a:rPr>
              <a:t>Nguyễn</a:t>
            </a:r>
            <a:r>
              <a:rPr lang="en-US" sz="2497" b="1" dirty="0">
                <a:solidFill>
                  <a:srgbClr val="000000"/>
                </a:solidFill>
                <a:latin typeface="Poppins Bold"/>
                <a:ea typeface="Poppins Bold"/>
                <a:cs typeface="Poppins Bold"/>
                <a:sym typeface="Poppins Bold"/>
              </a:rPr>
              <a:t> </a:t>
            </a:r>
            <a:r>
              <a:rPr lang="en-US" sz="2497" b="1" dirty="0" err="1">
                <a:solidFill>
                  <a:srgbClr val="000000"/>
                </a:solidFill>
                <a:latin typeface="Poppins Bold"/>
                <a:ea typeface="Poppins Bold"/>
                <a:cs typeface="Poppins Bold"/>
                <a:sym typeface="Poppins Bold"/>
              </a:rPr>
              <a:t>Đăng</a:t>
            </a:r>
            <a:r>
              <a:rPr lang="en-US" sz="2497" b="1" dirty="0">
                <a:solidFill>
                  <a:srgbClr val="000000"/>
                </a:solidFill>
                <a:latin typeface="Poppins Bold"/>
                <a:ea typeface="Poppins Bold"/>
                <a:cs typeface="Poppins Bold"/>
                <a:sym typeface="Poppins Bold"/>
              </a:rPr>
              <a:t> </a:t>
            </a:r>
            <a:r>
              <a:rPr lang="en-US" sz="2497" b="1" dirty="0" err="1">
                <a:solidFill>
                  <a:srgbClr val="000000"/>
                </a:solidFill>
                <a:latin typeface="Poppins Bold"/>
                <a:ea typeface="Poppins Bold"/>
                <a:cs typeface="Poppins Bold"/>
                <a:sym typeface="Poppins Bold"/>
              </a:rPr>
              <a:t>Trường</a:t>
            </a:r>
            <a:r>
              <a:rPr lang="en-US" sz="2497" b="1" dirty="0">
                <a:solidFill>
                  <a:srgbClr val="000000"/>
                </a:solidFill>
                <a:latin typeface="Poppins Bold"/>
                <a:ea typeface="Poppins Bold"/>
                <a:cs typeface="Poppins Bold"/>
                <a:sym typeface="Poppins Bold"/>
              </a:rPr>
              <a:t>   B22DCCN882 </a:t>
            </a:r>
          </a:p>
          <a:p>
            <a:pPr algn="l">
              <a:lnSpc>
                <a:spcPts val="2997"/>
              </a:lnSpc>
              <a:spcBef>
                <a:spcPct val="0"/>
              </a:spcBef>
            </a:pPr>
            <a:r>
              <a:rPr lang="en-US" sz="2497" b="1" dirty="0" err="1">
                <a:solidFill>
                  <a:srgbClr val="000000"/>
                </a:solidFill>
                <a:latin typeface="Poppins Bold"/>
                <a:ea typeface="Poppins Bold"/>
                <a:cs typeface="Poppins Bold"/>
                <a:sym typeface="Poppins Bold"/>
              </a:rPr>
              <a:t>Hoàng</a:t>
            </a:r>
            <a:r>
              <a:rPr lang="en-US" sz="2497" b="1" dirty="0">
                <a:solidFill>
                  <a:srgbClr val="000000"/>
                </a:solidFill>
                <a:latin typeface="Poppins Bold"/>
                <a:ea typeface="Poppins Bold"/>
                <a:cs typeface="Poppins Bold"/>
                <a:sym typeface="Poppins Bold"/>
              </a:rPr>
              <a:t> Minh </a:t>
            </a:r>
            <a:r>
              <a:rPr lang="en-US" sz="2497" b="1" dirty="0" err="1">
                <a:solidFill>
                  <a:srgbClr val="000000"/>
                </a:solidFill>
                <a:latin typeface="Poppins Bold"/>
                <a:ea typeface="Poppins Bold"/>
                <a:cs typeface="Poppins Bold"/>
                <a:sym typeface="Poppins Bold"/>
              </a:rPr>
              <a:t>Tuấn</a:t>
            </a:r>
            <a:r>
              <a:rPr lang="en-US" sz="2497" b="1" dirty="0">
                <a:solidFill>
                  <a:srgbClr val="000000"/>
                </a:solidFill>
                <a:latin typeface="Poppins Bold"/>
                <a:ea typeface="Poppins Bold"/>
                <a:cs typeface="Poppins Bold"/>
                <a:sym typeface="Poppins Bold"/>
              </a:rPr>
              <a:t>  B22DCCN753 </a:t>
            </a:r>
          </a:p>
          <a:p>
            <a:pPr algn="l">
              <a:lnSpc>
                <a:spcPts val="2997"/>
              </a:lnSpc>
              <a:spcBef>
                <a:spcPct val="0"/>
              </a:spcBef>
            </a:pPr>
            <a:r>
              <a:rPr lang="en-US" sz="2497" b="1" dirty="0" err="1">
                <a:solidFill>
                  <a:srgbClr val="000000"/>
                </a:solidFill>
                <a:latin typeface="Poppins Bold"/>
                <a:ea typeface="Poppins Bold"/>
                <a:cs typeface="Poppins Bold"/>
                <a:sym typeface="Poppins Bold"/>
              </a:rPr>
              <a:t>Phạm</a:t>
            </a:r>
            <a:r>
              <a:rPr lang="en-US" sz="2497" b="1" dirty="0">
                <a:solidFill>
                  <a:srgbClr val="000000"/>
                </a:solidFill>
                <a:latin typeface="Poppins Bold"/>
                <a:ea typeface="Poppins Bold"/>
                <a:cs typeface="Poppins Bold"/>
                <a:sym typeface="Poppins Bold"/>
              </a:rPr>
              <a:t> </a:t>
            </a:r>
            <a:r>
              <a:rPr lang="en-US" sz="2497" b="1" dirty="0" err="1">
                <a:solidFill>
                  <a:srgbClr val="000000"/>
                </a:solidFill>
                <a:latin typeface="Poppins Bold"/>
                <a:ea typeface="Poppins Bold"/>
                <a:cs typeface="Poppins Bold"/>
                <a:sym typeface="Poppins Bold"/>
              </a:rPr>
              <a:t>Trung</a:t>
            </a:r>
            <a:r>
              <a:rPr lang="en-US" sz="2497" b="1" dirty="0">
                <a:solidFill>
                  <a:srgbClr val="000000"/>
                </a:solidFill>
                <a:latin typeface="Poppins Bold"/>
                <a:ea typeface="Poppins Bold"/>
                <a:cs typeface="Poppins Bold"/>
                <a:sym typeface="Poppins Bold"/>
              </a:rPr>
              <a:t> </a:t>
            </a:r>
            <a:r>
              <a:rPr lang="en-US" sz="2497" b="1" dirty="0" err="1">
                <a:solidFill>
                  <a:srgbClr val="000000"/>
                </a:solidFill>
                <a:latin typeface="Poppins Bold"/>
                <a:ea typeface="Poppins Bold"/>
                <a:cs typeface="Poppins Bold"/>
                <a:sym typeface="Poppins Bold"/>
              </a:rPr>
              <a:t>Kiên</a:t>
            </a:r>
            <a:r>
              <a:rPr lang="en-US" sz="2497" b="1" dirty="0">
                <a:solidFill>
                  <a:srgbClr val="000000"/>
                </a:solidFill>
                <a:latin typeface="Poppins Bold"/>
                <a:ea typeface="Poppins Bold"/>
                <a:cs typeface="Poppins Bold"/>
                <a:sym typeface="Poppins Bold"/>
              </a:rPr>
              <a:t>  B22DCCN43</a:t>
            </a:r>
          </a:p>
        </p:txBody>
      </p:sp>
      <p:sp>
        <p:nvSpPr>
          <p:cNvPr id="15" name="TextBox 15"/>
          <p:cNvSpPr txBox="1"/>
          <p:nvPr/>
        </p:nvSpPr>
        <p:spPr>
          <a:xfrm>
            <a:off x="12058035" y="1557683"/>
            <a:ext cx="3467510" cy="951232"/>
          </a:xfrm>
          <a:prstGeom prst="rect">
            <a:avLst/>
          </a:prstGeom>
        </p:spPr>
        <p:txBody>
          <a:bodyPr lIns="0" tIns="0" rIns="0" bIns="0" rtlCol="0" anchor="t">
            <a:spAutoFit/>
          </a:bodyPr>
          <a:lstStyle/>
          <a:p>
            <a:pPr algn="ctr">
              <a:lnSpc>
                <a:spcPts val="7419"/>
              </a:lnSpc>
              <a:spcBef>
                <a:spcPct val="0"/>
              </a:spcBef>
            </a:pPr>
            <a:r>
              <a:rPr lang="en-US" sz="5299" b="1">
                <a:solidFill>
                  <a:srgbClr val="000000"/>
                </a:solidFill>
                <a:latin typeface="Poppins Bold"/>
                <a:ea typeface="Poppins Bold"/>
                <a:cs typeface="Poppins Bold"/>
                <a:sym typeface="Poppins Bold"/>
              </a:rPr>
              <a:t>Nhóm 5</a:t>
            </a:r>
          </a:p>
        </p:txBody>
      </p:sp>
      <p:sp>
        <p:nvSpPr>
          <p:cNvPr id="16" name="Freeform 16"/>
          <p:cNvSpPr/>
          <p:nvPr/>
        </p:nvSpPr>
        <p:spPr>
          <a:xfrm>
            <a:off x="12757019" y="2619698"/>
            <a:ext cx="2295064" cy="2295064"/>
          </a:xfrm>
          <a:custGeom>
            <a:avLst/>
            <a:gdLst/>
            <a:ahLst/>
            <a:cxnLst/>
            <a:rect l="l" t="t" r="r" b="b"/>
            <a:pathLst>
              <a:path w="2295064" h="2295064">
                <a:moveTo>
                  <a:pt x="0" y="0"/>
                </a:moveTo>
                <a:lnTo>
                  <a:pt x="2295064" y="0"/>
                </a:lnTo>
                <a:lnTo>
                  <a:pt x="2295064" y="2295064"/>
                </a:lnTo>
                <a:lnTo>
                  <a:pt x="0" y="2295064"/>
                </a:lnTo>
                <a:lnTo>
                  <a:pt x="0" y="0"/>
                </a:lnTo>
                <a:close/>
              </a:path>
            </a:pathLst>
          </a:custGeom>
          <a:blipFill>
            <a:blip r:embed="rId7"/>
            <a:stretch>
              <a:fillRect/>
            </a:stretch>
          </a:blipFill>
        </p:spPr>
      </p:sp>
      <p:sp>
        <p:nvSpPr>
          <p:cNvPr id="17" name="Freeform 17"/>
          <p:cNvSpPr/>
          <p:nvPr/>
        </p:nvSpPr>
        <p:spPr>
          <a:xfrm>
            <a:off x="7200232" y="4439437"/>
            <a:ext cx="2516922" cy="2067022"/>
          </a:xfrm>
          <a:custGeom>
            <a:avLst/>
            <a:gdLst/>
            <a:ahLst/>
            <a:cxnLst/>
            <a:rect l="l" t="t" r="r" b="b"/>
            <a:pathLst>
              <a:path w="2516922" h="2067022">
                <a:moveTo>
                  <a:pt x="0" y="0"/>
                </a:moveTo>
                <a:lnTo>
                  <a:pt x="2516922" y="0"/>
                </a:lnTo>
                <a:lnTo>
                  <a:pt x="2516922" y="2067022"/>
                </a:lnTo>
                <a:lnTo>
                  <a:pt x="0" y="2067022"/>
                </a:lnTo>
                <a:lnTo>
                  <a:pt x="0" y="0"/>
                </a:lnTo>
                <a:close/>
              </a:path>
            </a:pathLst>
          </a:custGeom>
          <a:blipFill>
            <a:blip r:embed="rId8"/>
            <a:stretch>
              <a:fillRect/>
            </a:stretch>
          </a:blipFill>
        </p:spPr>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24354" r="-1468" b="-56033"/>
            </a:stretch>
          </a:blipFill>
        </p:spPr>
      </p:sp>
      <p:sp>
        <p:nvSpPr>
          <p:cNvPr id="3" name="Freeform 3"/>
          <p:cNvSpPr/>
          <p:nvPr/>
        </p:nvSpPr>
        <p:spPr>
          <a:xfrm>
            <a:off x="-2557071" y="8764901"/>
            <a:ext cx="3927179" cy="1392364"/>
          </a:xfrm>
          <a:custGeom>
            <a:avLst/>
            <a:gdLst/>
            <a:ahLst/>
            <a:cxnLst/>
            <a:rect l="l" t="t" r="r" b="b"/>
            <a:pathLst>
              <a:path w="3927179" h="1392364">
                <a:moveTo>
                  <a:pt x="0" y="0"/>
                </a:moveTo>
                <a:lnTo>
                  <a:pt x="3927179" y="0"/>
                </a:lnTo>
                <a:lnTo>
                  <a:pt x="3927179" y="1392363"/>
                </a:lnTo>
                <a:lnTo>
                  <a:pt x="0" y="1392363"/>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sp>
        <p:nvSpPr>
          <p:cNvPr id="4" name="Freeform 4"/>
          <p:cNvSpPr/>
          <p:nvPr/>
        </p:nvSpPr>
        <p:spPr>
          <a:xfrm>
            <a:off x="14714106" y="894009"/>
            <a:ext cx="7147788" cy="1728465"/>
          </a:xfrm>
          <a:custGeom>
            <a:avLst/>
            <a:gdLst/>
            <a:ahLst/>
            <a:cxnLst/>
            <a:rect l="l" t="t" r="r" b="b"/>
            <a:pathLst>
              <a:path w="7147788" h="1728465">
                <a:moveTo>
                  <a:pt x="0" y="0"/>
                </a:moveTo>
                <a:lnTo>
                  <a:pt x="7147788" y="0"/>
                </a:lnTo>
                <a:lnTo>
                  <a:pt x="7147788" y="1728465"/>
                </a:lnTo>
                <a:lnTo>
                  <a:pt x="0" y="1728465"/>
                </a:lnTo>
                <a:lnTo>
                  <a:pt x="0" y="0"/>
                </a:lnTo>
                <a:close/>
              </a:path>
            </a:pathLst>
          </a:custGeom>
          <a:blipFill>
            <a:blip r:embed="rId5">
              <a:extLst>
                <a:ext uri="{96DAC541-7B7A-43D3-8B79-37D633B846F1}">
                  <asvg:svgBlip xmlns="" xmlns:asvg="http://schemas.microsoft.com/office/drawing/2016/SVG/main" r:embed="rId6"/>
                </a:ext>
              </a:extLst>
            </a:blip>
            <a:stretch>
              <a:fillRect/>
            </a:stretch>
          </a:blipFill>
        </p:spPr>
      </p:sp>
      <p:sp>
        <p:nvSpPr>
          <p:cNvPr id="5" name="TextBox 5"/>
          <p:cNvSpPr txBox="1"/>
          <p:nvPr/>
        </p:nvSpPr>
        <p:spPr>
          <a:xfrm>
            <a:off x="1028700" y="445051"/>
            <a:ext cx="17625995" cy="1600200"/>
          </a:xfrm>
          <a:prstGeom prst="rect">
            <a:avLst/>
          </a:prstGeom>
        </p:spPr>
        <p:txBody>
          <a:bodyPr lIns="0" tIns="0" rIns="0" bIns="0" rtlCol="0" anchor="t">
            <a:spAutoFit/>
          </a:bodyPr>
          <a:lstStyle/>
          <a:p>
            <a:pPr algn="l">
              <a:lnSpc>
                <a:spcPts val="4199"/>
              </a:lnSpc>
              <a:spcBef>
                <a:spcPct val="0"/>
              </a:spcBef>
            </a:pPr>
            <a:r>
              <a:rPr lang="en-US" sz="3499" b="1">
                <a:solidFill>
                  <a:srgbClr val="000000"/>
                </a:solidFill>
                <a:latin typeface="Poppins Bold"/>
                <a:ea typeface="Poppins Bold"/>
                <a:cs typeface="Poppins Bold"/>
                <a:sym typeface="Poppins Bold"/>
              </a:rPr>
              <a:t>1.3.2 Phát hiện các mối đe dọa bảo mật dựa trên tập luật</a:t>
            </a:r>
          </a:p>
          <a:p>
            <a:pPr algn="l">
              <a:lnSpc>
                <a:spcPts val="4199"/>
              </a:lnSpc>
              <a:spcBef>
                <a:spcPct val="0"/>
              </a:spcBef>
            </a:pPr>
            <a:r>
              <a:rPr lang="en-US" sz="3499" b="1">
                <a:solidFill>
                  <a:srgbClr val="000000"/>
                </a:solidFill>
                <a:latin typeface="Poppins Bold"/>
                <a:ea typeface="Poppins Bold"/>
                <a:cs typeface="Poppins Bold"/>
                <a:sym typeface="Poppins Bold"/>
              </a:rPr>
              <a:t>Suricata sử dụng cơ chế phát hiện dựa trên tập luật, tương tự như Snort, nhưng có những cải tiến vượt trội.</a:t>
            </a:r>
          </a:p>
        </p:txBody>
      </p:sp>
      <p:sp>
        <p:nvSpPr>
          <p:cNvPr id="6" name="TextBox 6"/>
          <p:cNvSpPr txBox="1"/>
          <p:nvPr/>
        </p:nvSpPr>
        <p:spPr>
          <a:xfrm>
            <a:off x="1937270" y="2458333"/>
            <a:ext cx="14535294" cy="2647950"/>
          </a:xfrm>
          <a:prstGeom prst="rect">
            <a:avLst/>
          </a:prstGeom>
        </p:spPr>
        <p:txBody>
          <a:bodyPr lIns="0" tIns="0" rIns="0" bIns="0" rtlCol="0" anchor="t">
            <a:spAutoFit/>
          </a:bodyPr>
          <a:lstStyle/>
          <a:p>
            <a:pPr algn="l">
              <a:lnSpc>
                <a:spcPts val="4199"/>
              </a:lnSpc>
              <a:spcBef>
                <a:spcPct val="0"/>
              </a:spcBef>
            </a:pPr>
            <a:r>
              <a:rPr lang="en-US" sz="3499">
                <a:solidFill>
                  <a:srgbClr val="000000"/>
                </a:solidFill>
                <a:latin typeface="Poppins"/>
                <a:ea typeface="Poppins"/>
                <a:cs typeface="Poppins"/>
                <a:sym typeface="Poppins"/>
              </a:rPr>
              <a:t>1.3.2.1 Sử dụng tập luật mạnh mẽ</a:t>
            </a:r>
          </a:p>
          <a:p>
            <a:pPr marL="755642" lvl="1" indent="-377821" algn="l">
              <a:lnSpc>
                <a:spcPts val="4199"/>
              </a:lnSpc>
              <a:spcBef>
                <a:spcPct val="0"/>
              </a:spcBef>
              <a:buFont typeface="Arial"/>
              <a:buChar char="•"/>
            </a:pPr>
            <a:r>
              <a:rPr lang="en-US" sz="3499">
                <a:solidFill>
                  <a:srgbClr val="000000"/>
                </a:solidFill>
                <a:latin typeface="Poppins"/>
                <a:ea typeface="Poppins"/>
                <a:cs typeface="Poppins"/>
                <a:sym typeface="Poppins"/>
              </a:rPr>
              <a:t>Một trong những điểm mạnh nổi bật của Suricata là khả năng hỗ trợ và sử dụng các tập luật phát hiện mối đe dọa bảo mật phong phú, giúp phát hiện và phản ứng với các kiểu tấn công đa dạng và liên tục cập nhật.</a:t>
            </a:r>
          </a:p>
        </p:txBody>
      </p:sp>
      <p:sp>
        <p:nvSpPr>
          <p:cNvPr id="7" name="TextBox 7"/>
          <p:cNvSpPr txBox="1"/>
          <p:nvPr/>
        </p:nvSpPr>
        <p:spPr>
          <a:xfrm>
            <a:off x="1937270" y="5296783"/>
            <a:ext cx="9675058" cy="552450"/>
          </a:xfrm>
          <a:prstGeom prst="rect">
            <a:avLst/>
          </a:prstGeom>
        </p:spPr>
        <p:txBody>
          <a:bodyPr lIns="0" tIns="0" rIns="0" bIns="0" rtlCol="0" anchor="t">
            <a:spAutoFit/>
          </a:bodyPr>
          <a:lstStyle/>
          <a:p>
            <a:pPr algn="ctr">
              <a:lnSpc>
                <a:spcPts val="4199"/>
              </a:lnSpc>
              <a:spcBef>
                <a:spcPct val="0"/>
              </a:spcBef>
            </a:pPr>
            <a:r>
              <a:rPr lang="en-US" sz="3499">
                <a:solidFill>
                  <a:srgbClr val="000000"/>
                </a:solidFill>
                <a:latin typeface="Poppins"/>
                <a:ea typeface="Poppins"/>
                <a:cs typeface="Poppins"/>
                <a:sym typeface="Poppins"/>
              </a:rPr>
              <a:t>1.3.2.2 Phát hiện các kiểu tấn công phổ biến</a:t>
            </a:r>
          </a:p>
        </p:txBody>
      </p:sp>
      <p:sp>
        <p:nvSpPr>
          <p:cNvPr id="8" name="TextBox 8"/>
          <p:cNvSpPr txBox="1"/>
          <p:nvPr/>
        </p:nvSpPr>
        <p:spPr>
          <a:xfrm>
            <a:off x="2732390" y="6039733"/>
            <a:ext cx="12652472" cy="3171825"/>
          </a:xfrm>
          <a:prstGeom prst="rect">
            <a:avLst/>
          </a:prstGeom>
        </p:spPr>
        <p:txBody>
          <a:bodyPr lIns="0" tIns="0" rIns="0" bIns="0" rtlCol="0" anchor="t">
            <a:spAutoFit/>
          </a:bodyPr>
          <a:lstStyle/>
          <a:p>
            <a:pPr algn="l">
              <a:lnSpc>
                <a:spcPts val="4199"/>
              </a:lnSpc>
              <a:spcBef>
                <a:spcPct val="0"/>
              </a:spcBef>
            </a:pPr>
            <a:r>
              <a:rPr lang="en-US" sz="3499">
                <a:solidFill>
                  <a:srgbClr val="000000"/>
                </a:solidFill>
                <a:latin typeface="Poppins"/>
                <a:ea typeface="Poppins"/>
                <a:cs typeface="Poppins"/>
                <a:sym typeface="Poppins"/>
              </a:rPr>
              <a:t>Suricata có thể phát hiện các mối đe dọa bảo mật như:</a:t>
            </a:r>
          </a:p>
          <a:p>
            <a:pPr algn="l">
              <a:lnSpc>
                <a:spcPts val="4199"/>
              </a:lnSpc>
              <a:spcBef>
                <a:spcPct val="0"/>
              </a:spcBef>
            </a:pPr>
            <a:r>
              <a:rPr lang="en-US" sz="3499">
                <a:solidFill>
                  <a:srgbClr val="000000"/>
                </a:solidFill>
                <a:latin typeface="Poppins"/>
                <a:ea typeface="Poppins"/>
                <a:cs typeface="Poppins"/>
                <a:sym typeface="Poppins"/>
              </a:rPr>
              <a:t>· Tấn công từ chối dịch vụ (DDoS)</a:t>
            </a:r>
          </a:p>
          <a:p>
            <a:pPr algn="l">
              <a:lnSpc>
                <a:spcPts val="4199"/>
              </a:lnSpc>
              <a:spcBef>
                <a:spcPct val="0"/>
              </a:spcBef>
            </a:pPr>
            <a:r>
              <a:rPr lang="en-US" sz="3499">
                <a:solidFill>
                  <a:srgbClr val="000000"/>
                </a:solidFill>
                <a:latin typeface="Poppins"/>
                <a:ea typeface="Poppins"/>
                <a:cs typeface="Poppins"/>
                <a:sym typeface="Poppins"/>
              </a:rPr>
              <a:t>· Khai thác lỗ hổng (Exploit Attempt Detection)</a:t>
            </a:r>
          </a:p>
          <a:p>
            <a:pPr algn="l">
              <a:lnSpc>
                <a:spcPts val="4199"/>
              </a:lnSpc>
              <a:spcBef>
                <a:spcPct val="0"/>
              </a:spcBef>
            </a:pPr>
            <a:r>
              <a:rPr lang="en-US" sz="3499">
                <a:solidFill>
                  <a:srgbClr val="000000"/>
                </a:solidFill>
                <a:latin typeface="Poppins"/>
                <a:ea typeface="Poppins"/>
                <a:cs typeface="Poppins"/>
                <a:sym typeface="Poppins"/>
              </a:rPr>
              <a:t>· Tấn công brute-force (đoán mật khẩu)</a:t>
            </a:r>
          </a:p>
          <a:p>
            <a:pPr algn="l">
              <a:lnSpc>
                <a:spcPts val="4199"/>
              </a:lnSpc>
              <a:spcBef>
                <a:spcPct val="0"/>
              </a:spcBef>
            </a:pPr>
            <a:r>
              <a:rPr lang="en-US" sz="3499">
                <a:solidFill>
                  <a:srgbClr val="000000"/>
                </a:solidFill>
                <a:latin typeface="Poppins"/>
                <a:ea typeface="Poppins"/>
                <a:cs typeface="Poppins"/>
                <a:sym typeface="Poppins"/>
              </a:rPr>
              <a:t>· Tấn công SQL Injection, Cross-Site Scripting (XSS)</a:t>
            </a:r>
          </a:p>
          <a:p>
            <a:pPr algn="l">
              <a:lnSpc>
                <a:spcPts val="4199"/>
              </a:lnSpc>
              <a:spcBef>
                <a:spcPct val="0"/>
              </a:spcBef>
            </a:pPr>
            <a:r>
              <a:rPr lang="en-US" sz="3499">
                <a:solidFill>
                  <a:srgbClr val="000000"/>
                </a:solidFill>
                <a:latin typeface="Poppins"/>
                <a:ea typeface="Poppins"/>
                <a:cs typeface="Poppins"/>
                <a:sym typeface="Poppins"/>
              </a:rPr>
              <a:t>Phát hiện phần mềm độc hại và botnet</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24354" r="-1468" b="-56033"/>
            </a:stretch>
          </a:blipFill>
        </p:spPr>
      </p:sp>
      <p:sp>
        <p:nvSpPr>
          <p:cNvPr id="3" name="Freeform 3"/>
          <p:cNvSpPr/>
          <p:nvPr/>
        </p:nvSpPr>
        <p:spPr>
          <a:xfrm>
            <a:off x="-2618892" y="332518"/>
            <a:ext cx="3927179" cy="1392364"/>
          </a:xfrm>
          <a:custGeom>
            <a:avLst/>
            <a:gdLst/>
            <a:ahLst/>
            <a:cxnLst/>
            <a:rect l="l" t="t" r="r" b="b"/>
            <a:pathLst>
              <a:path w="3927179" h="1392364">
                <a:moveTo>
                  <a:pt x="0" y="0"/>
                </a:moveTo>
                <a:lnTo>
                  <a:pt x="3927179" y="0"/>
                </a:lnTo>
                <a:lnTo>
                  <a:pt x="3927179" y="1392364"/>
                </a:lnTo>
                <a:lnTo>
                  <a:pt x="0" y="1392364"/>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sp>
        <p:nvSpPr>
          <p:cNvPr id="4" name="Freeform 4"/>
          <p:cNvSpPr/>
          <p:nvPr/>
        </p:nvSpPr>
        <p:spPr>
          <a:xfrm>
            <a:off x="14837748" y="8742264"/>
            <a:ext cx="7147788" cy="1728465"/>
          </a:xfrm>
          <a:custGeom>
            <a:avLst/>
            <a:gdLst/>
            <a:ahLst/>
            <a:cxnLst/>
            <a:rect l="l" t="t" r="r" b="b"/>
            <a:pathLst>
              <a:path w="7147788" h="1728465">
                <a:moveTo>
                  <a:pt x="0" y="0"/>
                </a:moveTo>
                <a:lnTo>
                  <a:pt x="7147788" y="0"/>
                </a:lnTo>
                <a:lnTo>
                  <a:pt x="7147788" y="1728465"/>
                </a:lnTo>
                <a:lnTo>
                  <a:pt x="0" y="1728465"/>
                </a:lnTo>
                <a:lnTo>
                  <a:pt x="0" y="0"/>
                </a:lnTo>
                <a:close/>
              </a:path>
            </a:pathLst>
          </a:custGeom>
          <a:blipFill>
            <a:blip r:embed="rId5">
              <a:extLst>
                <a:ext uri="{96DAC541-7B7A-43D3-8B79-37D633B846F1}">
                  <asvg:svgBlip xmlns="" xmlns:asvg="http://schemas.microsoft.com/office/drawing/2016/SVG/main" r:embed="rId6"/>
                </a:ext>
              </a:extLst>
            </a:blip>
            <a:stretch>
              <a:fillRect/>
            </a:stretch>
          </a:blipFill>
        </p:spPr>
      </p:sp>
      <p:sp>
        <p:nvSpPr>
          <p:cNvPr id="5" name="TextBox 5"/>
          <p:cNvSpPr txBox="1"/>
          <p:nvPr/>
        </p:nvSpPr>
        <p:spPr>
          <a:xfrm>
            <a:off x="1993107" y="2112957"/>
            <a:ext cx="15141352" cy="2647950"/>
          </a:xfrm>
          <a:prstGeom prst="rect">
            <a:avLst/>
          </a:prstGeom>
        </p:spPr>
        <p:txBody>
          <a:bodyPr lIns="0" tIns="0" rIns="0" bIns="0" rtlCol="0" anchor="t">
            <a:spAutoFit/>
          </a:bodyPr>
          <a:lstStyle/>
          <a:p>
            <a:pPr algn="l">
              <a:lnSpc>
                <a:spcPts val="4199"/>
              </a:lnSpc>
              <a:spcBef>
                <a:spcPct val="0"/>
              </a:spcBef>
            </a:pPr>
            <a:r>
              <a:rPr lang="en-US" sz="3499" b="1">
                <a:solidFill>
                  <a:srgbClr val="000000"/>
                </a:solidFill>
                <a:latin typeface="Poppins Bold"/>
                <a:ea typeface="Poppins Bold"/>
                <a:cs typeface="Poppins Bold"/>
                <a:sym typeface="Poppins Bold"/>
              </a:rPr>
              <a:t>1.3.2.3 Hỗ trợ Signature-Based và Anomaly-Based Detection</a:t>
            </a:r>
          </a:p>
          <a:p>
            <a:pPr marL="755642" lvl="1" indent="-377821" algn="l">
              <a:lnSpc>
                <a:spcPts val="4199"/>
              </a:lnSpc>
              <a:spcBef>
                <a:spcPct val="0"/>
              </a:spcBef>
              <a:buFont typeface="Arial"/>
              <a:buChar char="•"/>
            </a:pPr>
            <a:r>
              <a:rPr lang="en-US" sz="3499">
                <a:solidFill>
                  <a:srgbClr val="000000"/>
                </a:solidFill>
                <a:latin typeface="Poppins"/>
                <a:ea typeface="Poppins"/>
                <a:cs typeface="Poppins"/>
                <a:sym typeface="Poppins"/>
              </a:rPr>
              <a:t>Signature-Based Detection: Sử dụng tập luật có sẵn để so khớp với các mẫu tấn công đã biết.</a:t>
            </a:r>
          </a:p>
          <a:p>
            <a:pPr marL="755642" lvl="1" indent="-377821" algn="l">
              <a:lnSpc>
                <a:spcPts val="4199"/>
              </a:lnSpc>
              <a:spcBef>
                <a:spcPct val="0"/>
              </a:spcBef>
              <a:buFont typeface="Arial"/>
              <a:buChar char="•"/>
            </a:pPr>
            <a:r>
              <a:rPr lang="en-US" sz="3499">
                <a:solidFill>
                  <a:srgbClr val="000000"/>
                </a:solidFill>
                <a:latin typeface="Poppins"/>
                <a:ea typeface="Poppins"/>
                <a:cs typeface="Poppins"/>
                <a:sym typeface="Poppins"/>
              </a:rPr>
              <a:t>Anomaly-Based Detection: Phát hiện các hành vi bất thường dựa trên phân tích hành vi mạng.</a:t>
            </a:r>
          </a:p>
        </p:txBody>
      </p:sp>
      <p:sp>
        <p:nvSpPr>
          <p:cNvPr id="6" name="TextBox 6"/>
          <p:cNvSpPr txBox="1"/>
          <p:nvPr/>
        </p:nvSpPr>
        <p:spPr>
          <a:xfrm>
            <a:off x="1993107" y="5345566"/>
            <a:ext cx="12974538" cy="552450"/>
          </a:xfrm>
          <a:prstGeom prst="rect">
            <a:avLst/>
          </a:prstGeom>
        </p:spPr>
        <p:txBody>
          <a:bodyPr lIns="0" tIns="0" rIns="0" bIns="0" rtlCol="0" anchor="t">
            <a:spAutoFit/>
          </a:bodyPr>
          <a:lstStyle/>
          <a:p>
            <a:pPr algn="ctr">
              <a:lnSpc>
                <a:spcPts val="4199"/>
              </a:lnSpc>
              <a:spcBef>
                <a:spcPct val="0"/>
              </a:spcBef>
            </a:pPr>
            <a:r>
              <a:rPr lang="en-US" sz="3499" b="1">
                <a:solidFill>
                  <a:srgbClr val="000000"/>
                </a:solidFill>
                <a:latin typeface="Poppins Bold"/>
                <a:ea typeface="Poppins Bold"/>
                <a:cs typeface="Poppins Bold"/>
                <a:sym typeface="Poppins Bold"/>
              </a:rPr>
              <a:t>1.3.3. Giúp bảo vệ hệ thống trước các cuộc tấn công mạng</a:t>
            </a:r>
          </a:p>
        </p:txBody>
      </p:sp>
      <p:sp>
        <p:nvSpPr>
          <p:cNvPr id="7" name="TextBox 7"/>
          <p:cNvSpPr txBox="1"/>
          <p:nvPr/>
        </p:nvSpPr>
        <p:spPr>
          <a:xfrm>
            <a:off x="1993107" y="6227757"/>
            <a:ext cx="14793394" cy="1600200"/>
          </a:xfrm>
          <a:prstGeom prst="rect">
            <a:avLst/>
          </a:prstGeom>
        </p:spPr>
        <p:txBody>
          <a:bodyPr lIns="0" tIns="0" rIns="0" bIns="0" rtlCol="0" anchor="t">
            <a:spAutoFit/>
          </a:bodyPr>
          <a:lstStyle/>
          <a:p>
            <a:pPr marL="755642" lvl="1" indent="-377821" algn="l">
              <a:lnSpc>
                <a:spcPts val="4199"/>
              </a:lnSpc>
              <a:spcBef>
                <a:spcPct val="0"/>
              </a:spcBef>
              <a:buFont typeface="Arial"/>
              <a:buChar char="•"/>
            </a:pPr>
            <a:r>
              <a:rPr lang="en-US" sz="3499">
                <a:solidFill>
                  <a:srgbClr val="000000"/>
                </a:solidFill>
                <a:latin typeface="Poppins"/>
                <a:ea typeface="Poppins"/>
                <a:cs typeface="Poppins"/>
                <a:sym typeface="Poppins"/>
              </a:rPr>
              <a:t>Suricata không chỉ phát hiện mà còn có khả năng ngăn chặn các cuộc tấn công, giúp bảo vệ hệ thống mạng một cách hiệu quả.</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24354" r="-1468" b="-56033"/>
            </a:stretch>
          </a:blipFill>
        </p:spPr>
      </p:sp>
      <p:sp>
        <p:nvSpPr>
          <p:cNvPr id="3" name="Freeform 3"/>
          <p:cNvSpPr/>
          <p:nvPr/>
        </p:nvSpPr>
        <p:spPr>
          <a:xfrm>
            <a:off x="-3033118" y="332518"/>
            <a:ext cx="3927179" cy="1392364"/>
          </a:xfrm>
          <a:custGeom>
            <a:avLst/>
            <a:gdLst/>
            <a:ahLst/>
            <a:cxnLst/>
            <a:rect l="l" t="t" r="r" b="b"/>
            <a:pathLst>
              <a:path w="3927179" h="1392364">
                <a:moveTo>
                  <a:pt x="0" y="0"/>
                </a:moveTo>
                <a:lnTo>
                  <a:pt x="3927179" y="0"/>
                </a:lnTo>
                <a:lnTo>
                  <a:pt x="3927179" y="1392364"/>
                </a:lnTo>
                <a:lnTo>
                  <a:pt x="0" y="1392364"/>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sp>
        <p:nvSpPr>
          <p:cNvPr id="4" name="Freeform 4"/>
          <p:cNvSpPr/>
          <p:nvPr/>
        </p:nvSpPr>
        <p:spPr>
          <a:xfrm>
            <a:off x="14454458" y="-330425"/>
            <a:ext cx="7147788" cy="1728465"/>
          </a:xfrm>
          <a:custGeom>
            <a:avLst/>
            <a:gdLst/>
            <a:ahLst/>
            <a:cxnLst/>
            <a:rect l="l" t="t" r="r" b="b"/>
            <a:pathLst>
              <a:path w="7147788" h="1728465">
                <a:moveTo>
                  <a:pt x="0" y="0"/>
                </a:moveTo>
                <a:lnTo>
                  <a:pt x="7147788" y="0"/>
                </a:lnTo>
                <a:lnTo>
                  <a:pt x="7147788" y="1728465"/>
                </a:lnTo>
                <a:lnTo>
                  <a:pt x="0" y="1728465"/>
                </a:lnTo>
                <a:lnTo>
                  <a:pt x="0" y="0"/>
                </a:lnTo>
                <a:close/>
              </a:path>
            </a:pathLst>
          </a:custGeom>
          <a:blipFill>
            <a:blip r:embed="rId5">
              <a:extLst>
                <a:ext uri="{96DAC541-7B7A-43D3-8B79-37D633B846F1}">
                  <asvg:svgBlip xmlns="" xmlns:asvg="http://schemas.microsoft.com/office/drawing/2016/SVG/main" r:embed="rId6"/>
                </a:ext>
              </a:extLst>
            </a:blip>
            <a:stretch>
              <a:fillRect/>
            </a:stretch>
          </a:blipFill>
        </p:spPr>
      </p:sp>
      <p:sp>
        <p:nvSpPr>
          <p:cNvPr id="5" name="TextBox 5"/>
          <p:cNvSpPr txBox="1"/>
          <p:nvPr/>
        </p:nvSpPr>
        <p:spPr>
          <a:xfrm>
            <a:off x="894061" y="495707"/>
            <a:ext cx="16093426" cy="3771900"/>
          </a:xfrm>
          <a:prstGeom prst="rect">
            <a:avLst/>
          </a:prstGeom>
        </p:spPr>
        <p:txBody>
          <a:bodyPr lIns="0" tIns="0" rIns="0" bIns="0" rtlCol="0" anchor="t">
            <a:spAutoFit/>
          </a:bodyPr>
          <a:lstStyle/>
          <a:p>
            <a:pPr algn="l">
              <a:lnSpc>
                <a:spcPts val="3748"/>
              </a:lnSpc>
              <a:spcBef>
                <a:spcPct val="0"/>
              </a:spcBef>
            </a:pPr>
            <a:r>
              <a:rPr lang="en-US" sz="3123" b="1">
                <a:solidFill>
                  <a:srgbClr val="000000"/>
                </a:solidFill>
                <a:latin typeface="Poppins Bold"/>
                <a:ea typeface="Poppins Bold"/>
                <a:cs typeface="Poppins Bold"/>
                <a:sym typeface="Poppins Bold"/>
              </a:rPr>
              <a:t>1.3.3.1. Chế độ hoạt động linh hoạt</a:t>
            </a:r>
          </a:p>
          <a:p>
            <a:pPr marL="674342" lvl="1" indent="-337171" algn="l">
              <a:lnSpc>
                <a:spcPts val="3748"/>
              </a:lnSpc>
              <a:spcBef>
                <a:spcPct val="0"/>
              </a:spcBef>
              <a:buFont typeface="Arial"/>
              <a:buChar char="•"/>
            </a:pPr>
            <a:r>
              <a:rPr lang="en-US" sz="3123">
                <a:solidFill>
                  <a:srgbClr val="000000"/>
                </a:solidFill>
                <a:latin typeface="Poppins"/>
                <a:ea typeface="Poppins"/>
                <a:cs typeface="Poppins"/>
                <a:sym typeface="Poppins"/>
              </a:rPr>
              <a:t>Suricata có thể hoạt động ở các chế độ sau:</a:t>
            </a:r>
          </a:p>
          <a:p>
            <a:pPr algn="l">
              <a:lnSpc>
                <a:spcPts val="3748"/>
              </a:lnSpc>
              <a:spcBef>
                <a:spcPct val="0"/>
              </a:spcBef>
            </a:pPr>
            <a:r>
              <a:rPr lang="en-US" sz="3123">
                <a:solidFill>
                  <a:srgbClr val="000000"/>
                </a:solidFill>
                <a:latin typeface="Poppins"/>
                <a:ea typeface="Poppins"/>
                <a:cs typeface="Poppins"/>
                <a:sym typeface="Poppins"/>
              </a:rPr>
              <a:t>· IDS Mode (Intrusion Detection System): Giám sát và ghi nhận các cuộc tấn công mà không can thiệp vào lưu lượng mạng.</a:t>
            </a:r>
          </a:p>
          <a:p>
            <a:pPr algn="l">
              <a:lnSpc>
                <a:spcPts val="3748"/>
              </a:lnSpc>
              <a:spcBef>
                <a:spcPct val="0"/>
              </a:spcBef>
            </a:pPr>
            <a:r>
              <a:rPr lang="en-US" sz="3123">
                <a:solidFill>
                  <a:srgbClr val="000000"/>
                </a:solidFill>
                <a:latin typeface="Poppins"/>
                <a:ea typeface="Poppins"/>
                <a:cs typeface="Poppins"/>
                <a:sym typeface="Poppins"/>
              </a:rPr>
              <a:t>· IPS Mode (Intrusion Prevention System): Chủ động chặn lưu lượng mạng độc hại bằng cách chặn gói tin hoặc ngắt kết nối.</a:t>
            </a:r>
          </a:p>
          <a:p>
            <a:pPr algn="l">
              <a:lnSpc>
                <a:spcPts val="3748"/>
              </a:lnSpc>
              <a:spcBef>
                <a:spcPct val="0"/>
              </a:spcBef>
            </a:pPr>
            <a:r>
              <a:rPr lang="en-US" sz="3123">
                <a:solidFill>
                  <a:srgbClr val="000000"/>
                </a:solidFill>
                <a:latin typeface="Poppins"/>
                <a:ea typeface="Poppins"/>
                <a:cs typeface="Poppins"/>
                <a:sym typeface="Poppins"/>
              </a:rPr>
              <a:t>· NSM Mode (Network Security Monitoring): Thu thập thông tin chi tiết về lưu lượng mạng để phân tích chuyên sâu.</a:t>
            </a:r>
          </a:p>
        </p:txBody>
      </p:sp>
      <p:sp>
        <p:nvSpPr>
          <p:cNvPr id="6" name="TextBox 6"/>
          <p:cNvSpPr txBox="1"/>
          <p:nvPr/>
        </p:nvSpPr>
        <p:spPr>
          <a:xfrm>
            <a:off x="894061" y="4517949"/>
            <a:ext cx="16320359" cy="2552700"/>
          </a:xfrm>
          <a:prstGeom prst="rect">
            <a:avLst/>
          </a:prstGeom>
        </p:spPr>
        <p:txBody>
          <a:bodyPr lIns="0" tIns="0" rIns="0" bIns="0" rtlCol="0" anchor="t">
            <a:spAutoFit/>
          </a:bodyPr>
          <a:lstStyle/>
          <a:p>
            <a:pPr algn="l">
              <a:lnSpc>
                <a:spcPts val="3984"/>
              </a:lnSpc>
              <a:spcBef>
                <a:spcPct val="0"/>
              </a:spcBef>
            </a:pPr>
            <a:r>
              <a:rPr lang="en-US" sz="3320" b="1">
                <a:solidFill>
                  <a:srgbClr val="000000"/>
                </a:solidFill>
                <a:latin typeface="Poppins Bold"/>
                <a:ea typeface="Poppins Bold"/>
                <a:cs typeface="Poppins Bold"/>
                <a:sym typeface="Poppins Bold"/>
              </a:rPr>
              <a:t>1.3.2.1. Hỗ trợ ngăn chặn theo thời gian thực</a:t>
            </a:r>
          </a:p>
          <a:p>
            <a:pPr marL="716847" lvl="1" indent="-358423" algn="l">
              <a:lnSpc>
                <a:spcPts val="3984"/>
              </a:lnSpc>
              <a:spcBef>
                <a:spcPct val="0"/>
              </a:spcBef>
              <a:buFont typeface="Arial"/>
              <a:buChar char="•"/>
            </a:pPr>
            <a:r>
              <a:rPr lang="en-US" sz="3320">
                <a:solidFill>
                  <a:srgbClr val="000000"/>
                </a:solidFill>
                <a:latin typeface="Poppins"/>
                <a:ea typeface="Poppins"/>
                <a:cs typeface="Poppins"/>
                <a:sym typeface="Poppins"/>
              </a:rPr>
              <a:t>Suricata không chỉ dừng lại ở vai trò phát hiện mối đe dọa như một IDS (Intrusion Detection System), mà còn có thể hoạt động như một IPS (Intrusion Prevention System) với khả năng phản ứng ngay lập tức khi phát hiện hành vi bất thường.</a:t>
            </a:r>
          </a:p>
        </p:txBody>
      </p:sp>
      <p:sp>
        <p:nvSpPr>
          <p:cNvPr id="7" name="TextBox 7"/>
          <p:cNvSpPr txBox="1"/>
          <p:nvPr/>
        </p:nvSpPr>
        <p:spPr>
          <a:xfrm>
            <a:off x="894061" y="7429574"/>
            <a:ext cx="16230600" cy="2124075"/>
          </a:xfrm>
          <a:prstGeom prst="rect">
            <a:avLst/>
          </a:prstGeom>
        </p:spPr>
        <p:txBody>
          <a:bodyPr lIns="0" tIns="0" rIns="0" bIns="0" rtlCol="0" anchor="t">
            <a:spAutoFit/>
          </a:bodyPr>
          <a:lstStyle/>
          <a:p>
            <a:pPr algn="l">
              <a:lnSpc>
                <a:spcPts val="4199"/>
              </a:lnSpc>
              <a:spcBef>
                <a:spcPct val="0"/>
              </a:spcBef>
            </a:pPr>
            <a:r>
              <a:rPr lang="en-US" sz="3499" b="1">
                <a:solidFill>
                  <a:srgbClr val="000000"/>
                </a:solidFill>
                <a:latin typeface="Poppins Bold"/>
                <a:ea typeface="Poppins Bold"/>
                <a:cs typeface="Poppins Bold"/>
                <a:sym typeface="Poppins Bold"/>
              </a:rPr>
              <a:t>1.3.3.3 Bảo vệ đa lớp</a:t>
            </a:r>
          </a:p>
          <a:p>
            <a:pPr marL="755642" lvl="1" indent="-377821" algn="l">
              <a:lnSpc>
                <a:spcPts val="4199"/>
              </a:lnSpc>
              <a:spcBef>
                <a:spcPct val="0"/>
              </a:spcBef>
              <a:buFont typeface="Arial"/>
              <a:buChar char="•"/>
            </a:pPr>
            <a:r>
              <a:rPr lang="en-US" sz="3499">
                <a:solidFill>
                  <a:srgbClr val="000000"/>
                </a:solidFill>
                <a:latin typeface="Poppins"/>
                <a:ea typeface="Poppins"/>
                <a:cs typeface="Poppins"/>
                <a:sym typeface="Poppins"/>
              </a:rPr>
              <a:t>Suricata có thể được triển khai trong nhiều lớp bảo vệ khác nhau của hệ thống mạng, góp phần xây dựng kiến trúc phòng thủ nhiều tầng (defense-in-depth)</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24354" r="-1468" b="-56033"/>
            </a:stretch>
          </a:blipFill>
        </p:spPr>
      </p:sp>
      <p:sp>
        <p:nvSpPr>
          <p:cNvPr id="3" name="Freeform 3"/>
          <p:cNvSpPr/>
          <p:nvPr/>
        </p:nvSpPr>
        <p:spPr>
          <a:xfrm>
            <a:off x="-2618892" y="332518"/>
            <a:ext cx="3927179" cy="1392364"/>
          </a:xfrm>
          <a:custGeom>
            <a:avLst/>
            <a:gdLst/>
            <a:ahLst/>
            <a:cxnLst/>
            <a:rect l="l" t="t" r="r" b="b"/>
            <a:pathLst>
              <a:path w="3927179" h="1392364">
                <a:moveTo>
                  <a:pt x="0" y="0"/>
                </a:moveTo>
                <a:lnTo>
                  <a:pt x="3927179" y="0"/>
                </a:lnTo>
                <a:lnTo>
                  <a:pt x="3927179" y="1392364"/>
                </a:lnTo>
                <a:lnTo>
                  <a:pt x="0" y="1392364"/>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sp>
        <p:nvSpPr>
          <p:cNvPr id="4" name="Freeform 4"/>
          <p:cNvSpPr/>
          <p:nvPr/>
        </p:nvSpPr>
        <p:spPr>
          <a:xfrm>
            <a:off x="14714106" y="696182"/>
            <a:ext cx="7147788" cy="1728465"/>
          </a:xfrm>
          <a:custGeom>
            <a:avLst/>
            <a:gdLst/>
            <a:ahLst/>
            <a:cxnLst/>
            <a:rect l="l" t="t" r="r" b="b"/>
            <a:pathLst>
              <a:path w="7147788" h="1728465">
                <a:moveTo>
                  <a:pt x="0" y="0"/>
                </a:moveTo>
                <a:lnTo>
                  <a:pt x="7147788" y="0"/>
                </a:lnTo>
                <a:lnTo>
                  <a:pt x="7147788" y="1728465"/>
                </a:lnTo>
                <a:lnTo>
                  <a:pt x="0" y="1728465"/>
                </a:lnTo>
                <a:lnTo>
                  <a:pt x="0" y="0"/>
                </a:lnTo>
                <a:close/>
              </a:path>
            </a:pathLst>
          </a:custGeom>
          <a:blipFill>
            <a:blip r:embed="rId5">
              <a:extLst>
                <a:ext uri="{96DAC541-7B7A-43D3-8B79-37D633B846F1}">
                  <asvg:svgBlip xmlns="" xmlns:asvg="http://schemas.microsoft.com/office/drawing/2016/SVG/main" r:embed="rId6"/>
                </a:ext>
              </a:extLst>
            </a:blip>
            <a:stretch>
              <a:fillRect/>
            </a:stretch>
          </a:blipFill>
        </p:spPr>
      </p:sp>
      <p:sp>
        <p:nvSpPr>
          <p:cNvPr id="5" name="TextBox 5"/>
          <p:cNvSpPr txBox="1"/>
          <p:nvPr/>
        </p:nvSpPr>
        <p:spPr>
          <a:xfrm>
            <a:off x="1384223" y="1966913"/>
            <a:ext cx="15519555" cy="3171825"/>
          </a:xfrm>
          <a:prstGeom prst="rect">
            <a:avLst/>
          </a:prstGeom>
        </p:spPr>
        <p:txBody>
          <a:bodyPr lIns="0" tIns="0" rIns="0" bIns="0" rtlCol="0" anchor="t">
            <a:spAutoFit/>
          </a:bodyPr>
          <a:lstStyle/>
          <a:p>
            <a:pPr algn="l">
              <a:lnSpc>
                <a:spcPts val="4199"/>
              </a:lnSpc>
              <a:spcBef>
                <a:spcPct val="0"/>
              </a:spcBef>
            </a:pPr>
            <a:r>
              <a:rPr lang="en-US" sz="3499" b="1">
                <a:solidFill>
                  <a:srgbClr val="000000"/>
                </a:solidFill>
                <a:latin typeface="Poppins Bold"/>
                <a:ea typeface="Poppins Bold"/>
                <a:cs typeface="Poppins Bold"/>
                <a:sym typeface="Poppins Bold"/>
              </a:rPr>
              <a:t>1.4. Ứng dụng thực tế của Suricata</a:t>
            </a:r>
          </a:p>
          <a:p>
            <a:pPr marL="755642" lvl="1" indent="-377821" algn="l">
              <a:lnSpc>
                <a:spcPts val="4199"/>
              </a:lnSpc>
              <a:spcBef>
                <a:spcPct val="0"/>
              </a:spcBef>
              <a:buFont typeface="Arial"/>
              <a:buChar char="•"/>
            </a:pPr>
            <a:r>
              <a:rPr lang="en-US" sz="3499">
                <a:solidFill>
                  <a:srgbClr val="000000"/>
                </a:solidFill>
                <a:latin typeface="Poppins"/>
                <a:ea typeface="Poppins"/>
                <a:cs typeface="Poppins"/>
                <a:sym typeface="Poppins"/>
              </a:rPr>
              <a:t>Suricata không chỉ là một công cụ IDS/IPS mạnh mẽ, mà còn có nhiều ứng dụng thực tế giúp bảo vệ hệ thống mạng doanh nghiệp khỏi các cuộc tấn công, hỗ trợ phân tích forensic, tích hợp với hệ thống giám sát log như ELK stack, và có thể triển khai trên nền tảng cloud như AWS, Azure, GCP.</a:t>
            </a:r>
          </a:p>
        </p:txBody>
      </p:sp>
      <p:sp>
        <p:nvSpPr>
          <p:cNvPr id="6" name="TextBox 6"/>
          <p:cNvSpPr txBox="1"/>
          <p:nvPr/>
        </p:nvSpPr>
        <p:spPr>
          <a:xfrm>
            <a:off x="1384223" y="5253037"/>
            <a:ext cx="14797534" cy="552450"/>
          </a:xfrm>
          <a:prstGeom prst="rect">
            <a:avLst/>
          </a:prstGeom>
        </p:spPr>
        <p:txBody>
          <a:bodyPr lIns="0" tIns="0" rIns="0" bIns="0" rtlCol="0" anchor="t">
            <a:spAutoFit/>
          </a:bodyPr>
          <a:lstStyle/>
          <a:p>
            <a:pPr algn="ctr">
              <a:lnSpc>
                <a:spcPts val="4199"/>
              </a:lnSpc>
              <a:spcBef>
                <a:spcPct val="0"/>
              </a:spcBef>
            </a:pPr>
            <a:r>
              <a:rPr lang="en-US" sz="3499" b="1">
                <a:solidFill>
                  <a:srgbClr val="000000"/>
                </a:solidFill>
                <a:latin typeface="Poppins Bold"/>
                <a:ea typeface="Poppins Bold"/>
                <a:cs typeface="Poppins Bold"/>
                <a:sym typeface="Poppins Bold"/>
              </a:rPr>
              <a:t>1.4.1 Bảo vệ hệ thống mạng doanh nghiệp khỏi các cuộc tấn công :</a:t>
            </a:r>
          </a:p>
        </p:txBody>
      </p:sp>
      <p:sp>
        <p:nvSpPr>
          <p:cNvPr id="7" name="TextBox 7"/>
          <p:cNvSpPr txBox="1"/>
          <p:nvPr/>
        </p:nvSpPr>
        <p:spPr>
          <a:xfrm>
            <a:off x="1699357" y="6081713"/>
            <a:ext cx="12324755" cy="552450"/>
          </a:xfrm>
          <a:prstGeom prst="rect">
            <a:avLst/>
          </a:prstGeom>
        </p:spPr>
        <p:txBody>
          <a:bodyPr lIns="0" tIns="0" rIns="0" bIns="0" rtlCol="0" anchor="t">
            <a:spAutoFit/>
          </a:bodyPr>
          <a:lstStyle/>
          <a:p>
            <a:pPr marL="755642" lvl="1" indent="-377821" algn="ctr">
              <a:lnSpc>
                <a:spcPts val="4199"/>
              </a:lnSpc>
              <a:spcBef>
                <a:spcPct val="0"/>
              </a:spcBef>
              <a:buFont typeface="Arial"/>
              <a:buChar char="•"/>
            </a:pPr>
            <a:r>
              <a:rPr lang="en-US" sz="3499">
                <a:solidFill>
                  <a:srgbClr val="000000"/>
                </a:solidFill>
                <a:latin typeface="Poppins"/>
                <a:ea typeface="Poppins"/>
                <a:cs typeface="Poppins"/>
                <a:sym typeface="Poppins"/>
              </a:rPr>
              <a:t>Chống tấn công DDoS (Distributed Denial of Service)</a:t>
            </a:r>
          </a:p>
        </p:txBody>
      </p:sp>
      <p:sp>
        <p:nvSpPr>
          <p:cNvPr id="8" name="TextBox 8"/>
          <p:cNvSpPr txBox="1"/>
          <p:nvPr/>
        </p:nvSpPr>
        <p:spPr>
          <a:xfrm>
            <a:off x="1699357" y="6910387"/>
            <a:ext cx="8063061" cy="552450"/>
          </a:xfrm>
          <a:prstGeom prst="rect">
            <a:avLst/>
          </a:prstGeom>
        </p:spPr>
        <p:txBody>
          <a:bodyPr lIns="0" tIns="0" rIns="0" bIns="0" rtlCol="0" anchor="t">
            <a:spAutoFit/>
          </a:bodyPr>
          <a:lstStyle/>
          <a:p>
            <a:pPr marL="755642" lvl="1" indent="-377821" algn="ctr">
              <a:lnSpc>
                <a:spcPts val="4199"/>
              </a:lnSpc>
              <a:spcBef>
                <a:spcPct val="0"/>
              </a:spcBef>
              <a:buFont typeface="Arial"/>
              <a:buChar char="•"/>
            </a:pPr>
            <a:r>
              <a:rPr lang="en-US" sz="3499">
                <a:solidFill>
                  <a:srgbClr val="000000"/>
                </a:solidFill>
                <a:latin typeface="Poppins"/>
                <a:ea typeface="Poppins"/>
                <a:cs typeface="Poppins"/>
                <a:sym typeface="Poppins"/>
              </a:rPr>
              <a:t>Phát hiện và ngăn chặn malware</a:t>
            </a:r>
          </a:p>
        </p:txBody>
      </p:sp>
      <p:sp>
        <p:nvSpPr>
          <p:cNvPr id="9" name="TextBox 9"/>
          <p:cNvSpPr txBox="1"/>
          <p:nvPr/>
        </p:nvSpPr>
        <p:spPr>
          <a:xfrm>
            <a:off x="1700482" y="7739063"/>
            <a:ext cx="7799040" cy="552450"/>
          </a:xfrm>
          <a:prstGeom prst="rect">
            <a:avLst/>
          </a:prstGeom>
        </p:spPr>
        <p:txBody>
          <a:bodyPr lIns="0" tIns="0" rIns="0" bIns="0" rtlCol="0" anchor="t">
            <a:spAutoFit/>
          </a:bodyPr>
          <a:lstStyle/>
          <a:p>
            <a:pPr marL="755642" lvl="1" indent="-377821" algn="ctr">
              <a:lnSpc>
                <a:spcPts val="4199"/>
              </a:lnSpc>
              <a:spcBef>
                <a:spcPct val="0"/>
              </a:spcBef>
              <a:buFont typeface="Arial"/>
              <a:buChar char="•"/>
            </a:pPr>
            <a:r>
              <a:rPr lang="en-US" sz="3499">
                <a:solidFill>
                  <a:srgbClr val="000000"/>
                </a:solidFill>
                <a:latin typeface="Poppins"/>
                <a:ea typeface="Poppins"/>
                <a:cs typeface="Poppins"/>
                <a:sym typeface="Poppins"/>
              </a:rPr>
              <a:t>Ngăn chặn tấn công brute force</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24354" r="-1468" b="-56033"/>
            </a:stretch>
          </a:blipFill>
        </p:spPr>
      </p:sp>
      <p:sp>
        <p:nvSpPr>
          <p:cNvPr id="3" name="Freeform 3"/>
          <p:cNvSpPr/>
          <p:nvPr/>
        </p:nvSpPr>
        <p:spPr>
          <a:xfrm>
            <a:off x="-2618892" y="332518"/>
            <a:ext cx="3927179" cy="1392364"/>
          </a:xfrm>
          <a:custGeom>
            <a:avLst/>
            <a:gdLst/>
            <a:ahLst/>
            <a:cxnLst/>
            <a:rect l="l" t="t" r="r" b="b"/>
            <a:pathLst>
              <a:path w="3927179" h="1392364">
                <a:moveTo>
                  <a:pt x="0" y="0"/>
                </a:moveTo>
                <a:lnTo>
                  <a:pt x="3927179" y="0"/>
                </a:lnTo>
                <a:lnTo>
                  <a:pt x="3927179" y="1392364"/>
                </a:lnTo>
                <a:lnTo>
                  <a:pt x="0" y="1392364"/>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sp>
        <p:nvSpPr>
          <p:cNvPr id="4" name="Freeform 4"/>
          <p:cNvSpPr/>
          <p:nvPr/>
        </p:nvSpPr>
        <p:spPr>
          <a:xfrm>
            <a:off x="14714106" y="696182"/>
            <a:ext cx="7147788" cy="1728465"/>
          </a:xfrm>
          <a:custGeom>
            <a:avLst/>
            <a:gdLst/>
            <a:ahLst/>
            <a:cxnLst/>
            <a:rect l="l" t="t" r="r" b="b"/>
            <a:pathLst>
              <a:path w="7147788" h="1728465">
                <a:moveTo>
                  <a:pt x="0" y="0"/>
                </a:moveTo>
                <a:lnTo>
                  <a:pt x="7147788" y="0"/>
                </a:lnTo>
                <a:lnTo>
                  <a:pt x="7147788" y="1728465"/>
                </a:lnTo>
                <a:lnTo>
                  <a:pt x="0" y="1728465"/>
                </a:lnTo>
                <a:lnTo>
                  <a:pt x="0" y="0"/>
                </a:lnTo>
                <a:close/>
              </a:path>
            </a:pathLst>
          </a:custGeom>
          <a:blipFill>
            <a:blip r:embed="rId5">
              <a:extLst>
                <a:ext uri="{96DAC541-7B7A-43D3-8B79-37D633B846F1}">
                  <asvg:svgBlip xmlns="" xmlns:asvg="http://schemas.microsoft.com/office/drawing/2016/SVG/main" r:embed="rId6"/>
                </a:ext>
              </a:extLst>
            </a:blip>
            <a:stretch>
              <a:fillRect/>
            </a:stretch>
          </a:blipFill>
        </p:spPr>
      </p:sp>
      <p:sp>
        <p:nvSpPr>
          <p:cNvPr id="5" name="TextBox 5"/>
          <p:cNvSpPr txBox="1"/>
          <p:nvPr/>
        </p:nvSpPr>
        <p:spPr>
          <a:xfrm>
            <a:off x="1609655" y="1696307"/>
            <a:ext cx="6790459" cy="552450"/>
          </a:xfrm>
          <a:prstGeom prst="rect">
            <a:avLst/>
          </a:prstGeom>
        </p:spPr>
        <p:txBody>
          <a:bodyPr lIns="0" tIns="0" rIns="0" bIns="0" rtlCol="0" anchor="t">
            <a:spAutoFit/>
          </a:bodyPr>
          <a:lstStyle/>
          <a:p>
            <a:pPr algn="ctr">
              <a:lnSpc>
                <a:spcPts val="4199"/>
              </a:lnSpc>
              <a:spcBef>
                <a:spcPct val="0"/>
              </a:spcBef>
            </a:pPr>
            <a:r>
              <a:rPr lang="en-US" sz="3499" b="1">
                <a:solidFill>
                  <a:srgbClr val="000000"/>
                </a:solidFill>
                <a:latin typeface="Poppins Bold"/>
                <a:ea typeface="Poppins Bold"/>
                <a:cs typeface="Poppins Bold"/>
                <a:sym typeface="Poppins Bold"/>
              </a:rPr>
              <a:t>1.4.2. Hỗ trợ phân tích forensic</a:t>
            </a:r>
          </a:p>
        </p:txBody>
      </p:sp>
      <p:sp>
        <p:nvSpPr>
          <p:cNvPr id="6" name="TextBox 6"/>
          <p:cNvSpPr txBox="1"/>
          <p:nvPr/>
        </p:nvSpPr>
        <p:spPr>
          <a:xfrm>
            <a:off x="2296287" y="2387393"/>
            <a:ext cx="10724406" cy="552450"/>
          </a:xfrm>
          <a:prstGeom prst="rect">
            <a:avLst/>
          </a:prstGeom>
        </p:spPr>
        <p:txBody>
          <a:bodyPr lIns="0" tIns="0" rIns="0" bIns="0" rtlCol="0" anchor="t">
            <a:spAutoFit/>
          </a:bodyPr>
          <a:lstStyle/>
          <a:p>
            <a:pPr marL="755642" lvl="1" indent="-377821" algn="ctr">
              <a:lnSpc>
                <a:spcPts val="4199"/>
              </a:lnSpc>
              <a:spcBef>
                <a:spcPct val="0"/>
              </a:spcBef>
              <a:buFont typeface="Arial"/>
              <a:buChar char="•"/>
            </a:pPr>
            <a:r>
              <a:rPr lang="en-US" sz="3499" b="1">
                <a:solidFill>
                  <a:srgbClr val="000000"/>
                </a:solidFill>
                <a:latin typeface="Poppins Bold"/>
                <a:ea typeface="Poppins Bold"/>
                <a:cs typeface="Poppins Bold"/>
                <a:sym typeface="Poppins Bold"/>
              </a:rPr>
              <a:t>Lưu trữ và phân tích gói tin để điều tra sự cố</a:t>
            </a:r>
          </a:p>
        </p:txBody>
      </p:sp>
      <p:sp>
        <p:nvSpPr>
          <p:cNvPr id="7" name="TextBox 7"/>
          <p:cNvSpPr txBox="1"/>
          <p:nvPr/>
        </p:nvSpPr>
        <p:spPr>
          <a:xfrm>
            <a:off x="2297835" y="3109613"/>
            <a:ext cx="7427282" cy="552450"/>
          </a:xfrm>
          <a:prstGeom prst="rect">
            <a:avLst/>
          </a:prstGeom>
        </p:spPr>
        <p:txBody>
          <a:bodyPr lIns="0" tIns="0" rIns="0" bIns="0" rtlCol="0" anchor="t">
            <a:spAutoFit/>
          </a:bodyPr>
          <a:lstStyle/>
          <a:p>
            <a:pPr marL="755642" lvl="1" indent="-377821" algn="ctr">
              <a:lnSpc>
                <a:spcPts val="4199"/>
              </a:lnSpc>
              <a:spcBef>
                <a:spcPct val="0"/>
              </a:spcBef>
              <a:buFont typeface="Arial"/>
              <a:buChar char="•"/>
            </a:pPr>
            <a:r>
              <a:rPr lang="en-US" sz="3499" b="1">
                <a:solidFill>
                  <a:srgbClr val="000000"/>
                </a:solidFill>
                <a:latin typeface="Poppins Bold"/>
                <a:ea typeface="Poppins Bold"/>
                <a:cs typeface="Poppins Bold"/>
                <a:sym typeface="Poppins Bold"/>
              </a:rPr>
              <a:t>Xác định nguồn gốc tấn công</a:t>
            </a:r>
          </a:p>
        </p:txBody>
      </p:sp>
      <p:sp>
        <p:nvSpPr>
          <p:cNvPr id="8" name="TextBox 8"/>
          <p:cNvSpPr txBox="1"/>
          <p:nvPr/>
        </p:nvSpPr>
        <p:spPr>
          <a:xfrm>
            <a:off x="2296287" y="3831834"/>
            <a:ext cx="14857661" cy="552450"/>
          </a:xfrm>
          <a:prstGeom prst="rect">
            <a:avLst/>
          </a:prstGeom>
        </p:spPr>
        <p:txBody>
          <a:bodyPr lIns="0" tIns="0" rIns="0" bIns="0" rtlCol="0" anchor="t">
            <a:spAutoFit/>
          </a:bodyPr>
          <a:lstStyle/>
          <a:p>
            <a:pPr marL="755642" lvl="1" indent="-377821" algn="ctr">
              <a:lnSpc>
                <a:spcPts val="4199"/>
              </a:lnSpc>
              <a:spcBef>
                <a:spcPct val="0"/>
              </a:spcBef>
              <a:buFont typeface="Arial"/>
              <a:buChar char="•"/>
            </a:pPr>
            <a:r>
              <a:rPr lang="en-US" sz="3499" b="1">
                <a:solidFill>
                  <a:srgbClr val="000000"/>
                </a:solidFill>
                <a:latin typeface="Poppins Bold"/>
                <a:ea typeface="Poppins Bold"/>
                <a:cs typeface="Poppins Bold"/>
                <a:sym typeface="Poppins Bold"/>
              </a:rPr>
              <a:t>Phân tích lưu lượng mã hóa (Encrypted Traffic Analysis - ETA)</a:t>
            </a:r>
          </a:p>
        </p:txBody>
      </p:sp>
      <p:sp>
        <p:nvSpPr>
          <p:cNvPr id="9" name="TextBox 9"/>
          <p:cNvSpPr txBox="1"/>
          <p:nvPr/>
        </p:nvSpPr>
        <p:spPr>
          <a:xfrm>
            <a:off x="1609817" y="4762507"/>
            <a:ext cx="13999369" cy="552450"/>
          </a:xfrm>
          <a:prstGeom prst="rect">
            <a:avLst/>
          </a:prstGeom>
        </p:spPr>
        <p:txBody>
          <a:bodyPr lIns="0" tIns="0" rIns="0" bIns="0" rtlCol="0" anchor="t">
            <a:spAutoFit/>
          </a:bodyPr>
          <a:lstStyle/>
          <a:p>
            <a:pPr algn="ctr">
              <a:lnSpc>
                <a:spcPts val="4199"/>
              </a:lnSpc>
              <a:spcBef>
                <a:spcPct val="0"/>
              </a:spcBef>
            </a:pPr>
            <a:r>
              <a:rPr lang="en-US" sz="3499" b="1">
                <a:solidFill>
                  <a:srgbClr val="000000"/>
                </a:solidFill>
                <a:latin typeface="Poppins Bold"/>
                <a:ea typeface="Poppins Bold"/>
                <a:cs typeface="Poppins Bold"/>
                <a:sym typeface="Poppins Bold"/>
              </a:rPr>
              <a:t>1.4.3. Tích hợp với ELK Stack (Elasticsearch, Logstash, Kibana)</a:t>
            </a:r>
          </a:p>
        </p:txBody>
      </p:sp>
      <p:sp>
        <p:nvSpPr>
          <p:cNvPr id="10" name="TextBox 10"/>
          <p:cNvSpPr txBox="1"/>
          <p:nvPr/>
        </p:nvSpPr>
        <p:spPr>
          <a:xfrm>
            <a:off x="2297835" y="5457832"/>
            <a:ext cx="14551356" cy="1076325"/>
          </a:xfrm>
          <a:prstGeom prst="rect">
            <a:avLst/>
          </a:prstGeom>
        </p:spPr>
        <p:txBody>
          <a:bodyPr lIns="0" tIns="0" rIns="0" bIns="0" rtlCol="0" anchor="t">
            <a:spAutoFit/>
          </a:bodyPr>
          <a:lstStyle/>
          <a:p>
            <a:pPr algn="l">
              <a:lnSpc>
                <a:spcPts val="4199"/>
              </a:lnSpc>
              <a:spcBef>
                <a:spcPct val="0"/>
              </a:spcBef>
            </a:pPr>
            <a:r>
              <a:rPr lang="en-US" sz="3499">
                <a:solidFill>
                  <a:srgbClr val="000000"/>
                </a:solidFill>
                <a:latin typeface="Poppins"/>
                <a:ea typeface="Poppins"/>
                <a:cs typeface="Poppins"/>
                <a:sym typeface="Poppins"/>
              </a:rPr>
              <a:t>Suricata có thể tích hợp với ELK Stack để lưu trữ, phân tích và trực quan hóa dữ liệu bảo mật.</a:t>
            </a:r>
          </a:p>
        </p:txBody>
      </p:sp>
      <p:sp>
        <p:nvSpPr>
          <p:cNvPr id="11" name="TextBox 11"/>
          <p:cNvSpPr txBox="1"/>
          <p:nvPr/>
        </p:nvSpPr>
        <p:spPr>
          <a:xfrm>
            <a:off x="2929818" y="6705607"/>
            <a:ext cx="7129138" cy="552450"/>
          </a:xfrm>
          <a:prstGeom prst="rect">
            <a:avLst/>
          </a:prstGeom>
        </p:spPr>
        <p:txBody>
          <a:bodyPr lIns="0" tIns="0" rIns="0" bIns="0" rtlCol="0" anchor="t">
            <a:spAutoFit/>
          </a:bodyPr>
          <a:lstStyle/>
          <a:p>
            <a:pPr algn="ctr">
              <a:lnSpc>
                <a:spcPts val="4199"/>
              </a:lnSpc>
              <a:spcBef>
                <a:spcPct val="0"/>
              </a:spcBef>
            </a:pPr>
            <a:r>
              <a:rPr lang="en-US" sz="3499">
                <a:solidFill>
                  <a:srgbClr val="000000"/>
                </a:solidFill>
                <a:latin typeface="Poppins"/>
                <a:ea typeface="Poppins"/>
                <a:cs typeface="Poppins"/>
                <a:sym typeface="Poppins"/>
              </a:rPr>
              <a:t>Elasticsearch: Lưu trữ log sự kiện</a:t>
            </a:r>
          </a:p>
        </p:txBody>
      </p:sp>
      <p:sp>
        <p:nvSpPr>
          <p:cNvPr id="12" name="TextBox 12"/>
          <p:cNvSpPr txBox="1"/>
          <p:nvPr/>
        </p:nvSpPr>
        <p:spPr>
          <a:xfrm>
            <a:off x="2929953" y="7429507"/>
            <a:ext cx="7993261" cy="552450"/>
          </a:xfrm>
          <a:prstGeom prst="rect">
            <a:avLst/>
          </a:prstGeom>
        </p:spPr>
        <p:txBody>
          <a:bodyPr lIns="0" tIns="0" rIns="0" bIns="0" rtlCol="0" anchor="t">
            <a:spAutoFit/>
          </a:bodyPr>
          <a:lstStyle/>
          <a:p>
            <a:pPr algn="ctr">
              <a:lnSpc>
                <a:spcPts val="4199"/>
              </a:lnSpc>
              <a:spcBef>
                <a:spcPct val="0"/>
              </a:spcBef>
            </a:pPr>
            <a:r>
              <a:rPr lang="en-US" sz="3499">
                <a:solidFill>
                  <a:srgbClr val="000000"/>
                </a:solidFill>
                <a:latin typeface="Poppins"/>
                <a:ea typeface="Poppins"/>
                <a:cs typeface="Poppins"/>
                <a:sym typeface="Poppins"/>
              </a:rPr>
              <a:t>Logstash: Xử lý và chuẩn hóa dữ liệu</a:t>
            </a:r>
          </a:p>
        </p:txBody>
      </p:sp>
      <p:sp>
        <p:nvSpPr>
          <p:cNvPr id="13" name="TextBox 13"/>
          <p:cNvSpPr txBox="1"/>
          <p:nvPr/>
        </p:nvSpPr>
        <p:spPr>
          <a:xfrm>
            <a:off x="2929953" y="8244176"/>
            <a:ext cx="6688825" cy="552450"/>
          </a:xfrm>
          <a:prstGeom prst="rect">
            <a:avLst/>
          </a:prstGeom>
        </p:spPr>
        <p:txBody>
          <a:bodyPr lIns="0" tIns="0" rIns="0" bIns="0" rtlCol="0" anchor="t">
            <a:spAutoFit/>
          </a:bodyPr>
          <a:lstStyle/>
          <a:p>
            <a:pPr algn="ctr">
              <a:lnSpc>
                <a:spcPts val="4199"/>
              </a:lnSpc>
              <a:spcBef>
                <a:spcPct val="0"/>
              </a:spcBef>
            </a:pPr>
            <a:r>
              <a:rPr lang="en-US" sz="3499">
                <a:solidFill>
                  <a:srgbClr val="000000"/>
                </a:solidFill>
                <a:latin typeface="Poppins"/>
                <a:ea typeface="Poppins"/>
                <a:cs typeface="Poppins"/>
                <a:sym typeface="Poppins"/>
              </a:rPr>
              <a:t>Kibana: Trực quan hóa dữ liệu</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24354" r="-1468" b="-56033"/>
            </a:stretch>
          </a:blipFill>
        </p:spPr>
      </p:sp>
      <p:sp>
        <p:nvSpPr>
          <p:cNvPr id="3" name="Freeform 3"/>
          <p:cNvSpPr/>
          <p:nvPr/>
        </p:nvSpPr>
        <p:spPr>
          <a:xfrm>
            <a:off x="-2922069" y="0"/>
            <a:ext cx="3927179" cy="1392364"/>
          </a:xfrm>
          <a:custGeom>
            <a:avLst/>
            <a:gdLst/>
            <a:ahLst/>
            <a:cxnLst/>
            <a:rect l="l" t="t" r="r" b="b"/>
            <a:pathLst>
              <a:path w="3927179" h="1392364">
                <a:moveTo>
                  <a:pt x="0" y="0"/>
                </a:moveTo>
                <a:lnTo>
                  <a:pt x="3927180" y="0"/>
                </a:lnTo>
                <a:lnTo>
                  <a:pt x="3927180" y="1392364"/>
                </a:lnTo>
                <a:lnTo>
                  <a:pt x="0" y="1392364"/>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sp>
        <p:nvSpPr>
          <p:cNvPr id="4" name="Freeform 4"/>
          <p:cNvSpPr/>
          <p:nvPr/>
        </p:nvSpPr>
        <p:spPr>
          <a:xfrm>
            <a:off x="14714106" y="-437827"/>
            <a:ext cx="7147788" cy="1728465"/>
          </a:xfrm>
          <a:custGeom>
            <a:avLst/>
            <a:gdLst/>
            <a:ahLst/>
            <a:cxnLst/>
            <a:rect l="l" t="t" r="r" b="b"/>
            <a:pathLst>
              <a:path w="7147788" h="1728465">
                <a:moveTo>
                  <a:pt x="0" y="0"/>
                </a:moveTo>
                <a:lnTo>
                  <a:pt x="7147788" y="0"/>
                </a:lnTo>
                <a:lnTo>
                  <a:pt x="7147788" y="1728464"/>
                </a:lnTo>
                <a:lnTo>
                  <a:pt x="0" y="1728464"/>
                </a:lnTo>
                <a:lnTo>
                  <a:pt x="0" y="0"/>
                </a:lnTo>
                <a:close/>
              </a:path>
            </a:pathLst>
          </a:custGeom>
          <a:blipFill>
            <a:blip r:embed="rId5">
              <a:extLst>
                <a:ext uri="{96DAC541-7B7A-43D3-8B79-37D633B846F1}">
                  <asvg:svgBlip xmlns="" xmlns:asvg="http://schemas.microsoft.com/office/drawing/2016/SVG/main" r:embed="rId6"/>
                </a:ext>
              </a:extLst>
            </a:blip>
            <a:stretch>
              <a:fillRect/>
            </a:stretch>
          </a:blipFill>
        </p:spPr>
      </p:sp>
      <p:sp>
        <p:nvSpPr>
          <p:cNvPr id="5" name="Freeform 5"/>
          <p:cNvSpPr/>
          <p:nvPr/>
        </p:nvSpPr>
        <p:spPr>
          <a:xfrm>
            <a:off x="1955759" y="5799914"/>
            <a:ext cx="6588476" cy="3771664"/>
          </a:xfrm>
          <a:custGeom>
            <a:avLst/>
            <a:gdLst/>
            <a:ahLst/>
            <a:cxnLst/>
            <a:rect l="l" t="t" r="r" b="b"/>
            <a:pathLst>
              <a:path w="6588476" h="3771664">
                <a:moveTo>
                  <a:pt x="0" y="0"/>
                </a:moveTo>
                <a:lnTo>
                  <a:pt x="6588476" y="0"/>
                </a:lnTo>
                <a:lnTo>
                  <a:pt x="6588476" y="3771664"/>
                </a:lnTo>
                <a:lnTo>
                  <a:pt x="0" y="3771664"/>
                </a:lnTo>
                <a:lnTo>
                  <a:pt x="0" y="0"/>
                </a:lnTo>
                <a:close/>
              </a:path>
            </a:pathLst>
          </a:custGeom>
          <a:blipFill>
            <a:blip r:embed="rId7"/>
            <a:stretch>
              <a:fillRect/>
            </a:stretch>
          </a:blipFill>
          <a:ln w="38100" cap="sq">
            <a:solidFill>
              <a:srgbClr val="000000"/>
            </a:solidFill>
            <a:prstDash val="solid"/>
            <a:miter/>
          </a:ln>
        </p:spPr>
      </p:sp>
      <p:sp>
        <p:nvSpPr>
          <p:cNvPr id="6" name="Freeform 6"/>
          <p:cNvSpPr/>
          <p:nvPr/>
        </p:nvSpPr>
        <p:spPr>
          <a:xfrm>
            <a:off x="10589807" y="5610484"/>
            <a:ext cx="5993537" cy="4150524"/>
          </a:xfrm>
          <a:custGeom>
            <a:avLst/>
            <a:gdLst/>
            <a:ahLst/>
            <a:cxnLst/>
            <a:rect l="l" t="t" r="r" b="b"/>
            <a:pathLst>
              <a:path w="5993537" h="4150524">
                <a:moveTo>
                  <a:pt x="0" y="0"/>
                </a:moveTo>
                <a:lnTo>
                  <a:pt x="5993537" y="0"/>
                </a:lnTo>
                <a:lnTo>
                  <a:pt x="5993537" y="4150524"/>
                </a:lnTo>
                <a:lnTo>
                  <a:pt x="0" y="4150524"/>
                </a:lnTo>
                <a:lnTo>
                  <a:pt x="0" y="0"/>
                </a:lnTo>
                <a:close/>
              </a:path>
            </a:pathLst>
          </a:custGeom>
          <a:blipFill>
            <a:blip r:embed="rId8"/>
            <a:stretch>
              <a:fillRect/>
            </a:stretch>
          </a:blipFill>
          <a:ln w="38100" cap="sq">
            <a:solidFill>
              <a:srgbClr val="000000"/>
            </a:solidFill>
            <a:prstDash val="solid"/>
            <a:miter/>
          </a:ln>
        </p:spPr>
      </p:sp>
      <p:sp>
        <p:nvSpPr>
          <p:cNvPr id="7" name="TextBox 7"/>
          <p:cNvSpPr txBox="1"/>
          <p:nvPr/>
        </p:nvSpPr>
        <p:spPr>
          <a:xfrm>
            <a:off x="1482101" y="1000125"/>
            <a:ext cx="10269736" cy="552450"/>
          </a:xfrm>
          <a:prstGeom prst="rect">
            <a:avLst/>
          </a:prstGeom>
        </p:spPr>
        <p:txBody>
          <a:bodyPr lIns="0" tIns="0" rIns="0" bIns="0" rtlCol="0" anchor="t">
            <a:spAutoFit/>
          </a:bodyPr>
          <a:lstStyle/>
          <a:p>
            <a:pPr algn="ctr">
              <a:lnSpc>
                <a:spcPts val="4199"/>
              </a:lnSpc>
              <a:spcBef>
                <a:spcPct val="0"/>
              </a:spcBef>
            </a:pPr>
            <a:r>
              <a:rPr lang="en-US" sz="3499" b="1">
                <a:solidFill>
                  <a:srgbClr val="000000"/>
                </a:solidFill>
                <a:latin typeface="Poppins Bold"/>
                <a:ea typeface="Poppins Bold"/>
                <a:cs typeface="Poppins Bold"/>
                <a:sym typeface="Poppins Bold"/>
              </a:rPr>
              <a:t>1.4.4. Triển khai trên Cloud (AWS, Azure, GCP)</a:t>
            </a:r>
          </a:p>
        </p:txBody>
      </p:sp>
      <p:sp>
        <p:nvSpPr>
          <p:cNvPr id="8" name="TextBox 8"/>
          <p:cNvSpPr txBox="1"/>
          <p:nvPr/>
        </p:nvSpPr>
        <p:spPr>
          <a:xfrm>
            <a:off x="2436081" y="1746964"/>
            <a:ext cx="14369818" cy="1076325"/>
          </a:xfrm>
          <a:prstGeom prst="rect">
            <a:avLst/>
          </a:prstGeom>
        </p:spPr>
        <p:txBody>
          <a:bodyPr lIns="0" tIns="0" rIns="0" bIns="0" rtlCol="0" anchor="t">
            <a:spAutoFit/>
          </a:bodyPr>
          <a:lstStyle/>
          <a:p>
            <a:pPr algn="l">
              <a:lnSpc>
                <a:spcPts val="4199"/>
              </a:lnSpc>
              <a:spcBef>
                <a:spcPct val="0"/>
              </a:spcBef>
            </a:pPr>
            <a:r>
              <a:rPr lang="en-US" sz="3499">
                <a:solidFill>
                  <a:srgbClr val="000000"/>
                </a:solidFill>
                <a:latin typeface="Poppins"/>
                <a:ea typeface="Poppins"/>
                <a:cs typeface="Poppins"/>
                <a:sym typeface="Poppins"/>
              </a:rPr>
              <a:t>Suricata có thể triển khai trên các nền tảng điện toán đám mây để bảo vệ hệ thống khỏi các mối đe dọa mạng.</a:t>
            </a:r>
          </a:p>
        </p:txBody>
      </p:sp>
      <p:sp>
        <p:nvSpPr>
          <p:cNvPr id="9" name="TextBox 9"/>
          <p:cNvSpPr txBox="1"/>
          <p:nvPr/>
        </p:nvSpPr>
        <p:spPr>
          <a:xfrm>
            <a:off x="3129082" y="3013789"/>
            <a:ext cx="6431161" cy="552450"/>
          </a:xfrm>
          <a:prstGeom prst="rect">
            <a:avLst/>
          </a:prstGeom>
        </p:spPr>
        <p:txBody>
          <a:bodyPr lIns="0" tIns="0" rIns="0" bIns="0" rtlCol="0" anchor="t">
            <a:spAutoFit/>
          </a:bodyPr>
          <a:lstStyle/>
          <a:p>
            <a:pPr algn="ctr">
              <a:lnSpc>
                <a:spcPts val="4199"/>
              </a:lnSpc>
              <a:spcBef>
                <a:spcPct val="0"/>
              </a:spcBef>
            </a:pPr>
            <a:r>
              <a:rPr lang="en-US" sz="3499">
                <a:solidFill>
                  <a:srgbClr val="000000"/>
                </a:solidFill>
                <a:latin typeface="Poppins"/>
                <a:ea typeface="Poppins"/>
                <a:cs typeface="Poppins"/>
                <a:sym typeface="Poppins"/>
              </a:rPr>
              <a:t>AWS (Amazon Web Services)</a:t>
            </a:r>
          </a:p>
        </p:txBody>
      </p:sp>
      <p:sp>
        <p:nvSpPr>
          <p:cNvPr id="10" name="TextBox 10"/>
          <p:cNvSpPr txBox="1"/>
          <p:nvPr/>
        </p:nvSpPr>
        <p:spPr>
          <a:xfrm>
            <a:off x="3129082" y="3756739"/>
            <a:ext cx="5132487" cy="552450"/>
          </a:xfrm>
          <a:prstGeom prst="rect">
            <a:avLst/>
          </a:prstGeom>
        </p:spPr>
        <p:txBody>
          <a:bodyPr lIns="0" tIns="0" rIns="0" bIns="0" rtlCol="0" anchor="t">
            <a:spAutoFit/>
          </a:bodyPr>
          <a:lstStyle/>
          <a:p>
            <a:pPr algn="ctr">
              <a:lnSpc>
                <a:spcPts val="4199"/>
              </a:lnSpc>
              <a:spcBef>
                <a:spcPct val="0"/>
              </a:spcBef>
            </a:pPr>
            <a:r>
              <a:rPr lang="en-US" sz="3499">
                <a:solidFill>
                  <a:srgbClr val="000000"/>
                </a:solidFill>
                <a:latin typeface="Poppins"/>
                <a:ea typeface="Poppins"/>
                <a:cs typeface="Poppins"/>
                <a:sym typeface="Poppins"/>
              </a:rPr>
              <a:t>Azure (Microsoft Azure)</a:t>
            </a:r>
          </a:p>
        </p:txBody>
      </p:sp>
      <p:sp>
        <p:nvSpPr>
          <p:cNvPr id="11" name="TextBox 11"/>
          <p:cNvSpPr txBox="1"/>
          <p:nvPr/>
        </p:nvSpPr>
        <p:spPr>
          <a:xfrm>
            <a:off x="3129082" y="4499689"/>
            <a:ext cx="6510635" cy="552450"/>
          </a:xfrm>
          <a:prstGeom prst="rect">
            <a:avLst/>
          </a:prstGeom>
        </p:spPr>
        <p:txBody>
          <a:bodyPr lIns="0" tIns="0" rIns="0" bIns="0" rtlCol="0" anchor="t">
            <a:spAutoFit/>
          </a:bodyPr>
          <a:lstStyle/>
          <a:p>
            <a:pPr algn="ctr">
              <a:lnSpc>
                <a:spcPts val="4199"/>
              </a:lnSpc>
              <a:spcBef>
                <a:spcPct val="0"/>
              </a:spcBef>
            </a:pPr>
            <a:r>
              <a:rPr lang="en-US" sz="3499">
                <a:solidFill>
                  <a:srgbClr val="000000"/>
                </a:solidFill>
                <a:latin typeface="Poppins"/>
                <a:ea typeface="Poppins"/>
                <a:cs typeface="Poppins"/>
                <a:sym typeface="Poppins"/>
              </a:rPr>
              <a:t>GCP (Google Cloud Platform)</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24354" r="-1468" b="-56033"/>
            </a:stretch>
          </a:blipFill>
        </p:spPr>
      </p:sp>
      <p:sp>
        <p:nvSpPr>
          <p:cNvPr id="3" name="Freeform 3"/>
          <p:cNvSpPr/>
          <p:nvPr/>
        </p:nvSpPr>
        <p:spPr>
          <a:xfrm>
            <a:off x="-2618892" y="332518"/>
            <a:ext cx="3927179" cy="1392364"/>
          </a:xfrm>
          <a:custGeom>
            <a:avLst/>
            <a:gdLst/>
            <a:ahLst/>
            <a:cxnLst/>
            <a:rect l="l" t="t" r="r" b="b"/>
            <a:pathLst>
              <a:path w="3927179" h="1392364">
                <a:moveTo>
                  <a:pt x="0" y="0"/>
                </a:moveTo>
                <a:lnTo>
                  <a:pt x="3927179" y="0"/>
                </a:lnTo>
                <a:lnTo>
                  <a:pt x="3927179" y="1392364"/>
                </a:lnTo>
                <a:lnTo>
                  <a:pt x="0" y="1392364"/>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sp>
        <p:nvSpPr>
          <p:cNvPr id="4" name="Freeform 4"/>
          <p:cNvSpPr/>
          <p:nvPr/>
        </p:nvSpPr>
        <p:spPr>
          <a:xfrm>
            <a:off x="14714106" y="696182"/>
            <a:ext cx="7147788" cy="1728465"/>
          </a:xfrm>
          <a:custGeom>
            <a:avLst/>
            <a:gdLst/>
            <a:ahLst/>
            <a:cxnLst/>
            <a:rect l="l" t="t" r="r" b="b"/>
            <a:pathLst>
              <a:path w="7147788" h="1728465">
                <a:moveTo>
                  <a:pt x="0" y="0"/>
                </a:moveTo>
                <a:lnTo>
                  <a:pt x="7147788" y="0"/>
                </a:lnTo>
                <a:lnTo>
                  <a:pt x="7147788" y="1728465"/>
                </a:lnTo>
                <a:lnTo>
                  <a:pt x="0" y="1728465"/>
                </a:lnTo>
                <a:lnTo>
                  <a:pt x="0" y="0"/>
                </a:lnTo>
                <a:close/>
              </a:path>
            </a:pathLst>
          </a:custGeom>
          <a:blipFill>
            <a:blip r:embed="rId5">
              <a:extLst>
                <a:ext uri="{96DAC541-7B7A-43D3-8B79-37D633B846F1}">
                  <asvg:svgBlip xmlns="" xmlns:asvg="http://schemas.microsoft.com/office/drawing/2016/SVG/main" r:embed="rId6"/>
                </a:ext>
              </a:extLst>
            </a:blip>
            <a:stretch>
              <a:fillRect/>
            </a:stretch>
          </a:blipFill>
        </p:spPr>
      </p:sp>
      <p:sp>
        <p:nvSpPr>
          <p:cNvPr id="5" name="Freeform 5"/>
          <p:cNvSpPr/>
          <p:nvPr/>
        </p:nvSpPr>
        <p:spPr>
          <a:xfrm>
            <a:off x="10678533" y="3449188"/>
            <a:ext cx="7405234" cy="3832208"/>
          </a:xfrm>
          <a:custGeom>
            <a:avLst/>
            <a:gdLst/>
            <a:ahLst/>
            <a:cxnLst/>
            <a:rect l="l" t="t" r="r" b="b"/>
            <a:pathLst>
              <a:path w="7405234" h="3832208">
                <a:moveTo>
                  <a:pt x="0" y="0"/>
                </a:moveTo>
                <a:lnTo>
                  <a:pt x="7405234" y="0"/>
                </a:lnTo>
                <a:lnTo>
                  <a:pt x="7405234" y="3832209"/>
                </a:lnTo>
                <a:lnTo>
                  <a:pt x="0" y="3832209"/>
                </a:lnTo>
                <a:lnTo>
                  <a:pt x="0" y="0"/>
                </a:lnTo>
                <a:close/>
              </a:path>
            </a:pathLst>
          </a:custGeom>
          <a:blipFill>
            <a:blip r:embed="rId7"/>
            <a:stretch>
              <a:fillRect/>
            </a:stretch>
          </a:blipFill>
        </p:spPr>
      </p:sp>
      <p:sp>
        <p:nvSpPr>
          <p:cNvPr id="6" name="TextBox 6"/>
          <p:cNvSpPr txBox="1"/>
          <p:nvPr/>
        </p:nvSpPr>
        <p:spPr>
          <a:xfrm>
            <a:off x="3906850" y="476250"/>
            <a:ext cx="10474300" cy="552450"/>
          </a:xfrm>
          <a:prstGeom prst="rect">
            <a:avLst/>
          </a:prstGeom>
        </p:spPr>
        <p:txBody>
          <a:bodyPr lIns="0" tIns="0" rIns="0" bIns="0" rtlCol="0" anchor="t">
            <a:spAutoFit/>
          </a:bodyPr>
          <a:lstStyle/>
          <a:p>
            <a:pPr algn="ctr">
              <a:lnSpc>
                <a:spcPts val="4199"/>
              </a:lnSpc>
              <a:spcBef>
                <a:spcPct val="0"/>
              </a:spcBef>
            </a:pPr>
            <a:r>
              <a:rPr lang="en-US" sz="3499" b="1">
                <a:solidFill>
                  <a:srgbClr val="000000"/>
                </a:solidFill>
                <a:latin typeface="Poppins Bold"/>
                <a:ea typeface="Poppins Bold"/>
                <a:cs typeface="Poppins Bold"/>
                <a:sym typeface="Poppins Bold"/>
              </a:rPr>
              <a:t>CHƯƠNG 2. Tìm hiểu về Kiến Trúc của Suricata</a:t>
            </a:r>
          </a:p>
        </p:txBody>
      </p:sp>
      <p:sp>
        <p:nvSpPr>
          <p:cNvPr id="7" name="TextBox 7"/>
          <p:cNvSpPr txBox="1"/>
          <p:nvPr/>
        </p:nvSpPr>
        <p:spPr>
          <a:xfrm>
            <a:off x="1395095" y="1172432"/>
            <a:ext cx="8935492" cy="552450"/>
          </a:xfrm>
          <a:prstGeom prst="rect">
            <a:avLst/>
          </a:prstGeom>
        </p:spPr>
        <p:txBody>
          <a:bodyPr lIns="0" tIns="0" rIns="0" bIns="0" rtlCol="0" anchor="t">
            <a:spAutoFit/>
          </a:bodyPr>
          <a:lstStyle/>
          <a:p>
            <a:pPr algn="ctr">
              <a:lnSpc>
                <a:spcPts val="4199"/>
              </a:lnSpc>
              <a:spcBef>
                <a:spcPct val="0"/>
              </a:spcBef>
            </a:pPr>
            <a:r>
              <a:rPr lang="en-US" sz="3499" b="1">
                <a:solidFill>
                  <a:srgbClr val="000000"/>
                </a:solidFill>
                <a:latin typeface="Poppins Bold"/>
                <a:ea typeface="Poppins Bold"/>
                <a:cs typeface="Poppins Bold"/>
                <a:sym typeface="Poppins Bold"/>
              </a:rPr>
              <a:t>Phân tích chi tiết Kiến trúc của Suricata</a:t>
            </a:r>
          </a:p>
        </p:txBody>
      </p:sp>
      <p:sp>
        <p:nvSpPr>
          <p:cNvPr id="8" name="TextBox 8"/>
          <p:cNvSpPr txBox="1"/>
          <p:nvPr/>
        </p:nvSpPr>
        <p:spPr>
          <a:xfrm>
            <a:off x="1806272" y="1867757"/>
            <a:ext cx="8439800" cy="552450"/>
          </a:xfrm>
          <a:prstGeom prst="rect">
            <a:avLst/>
          </a:prstGeom>
        </p:spPr>
        <p:txBody>
          <a:bodyPr lIns="0" tIns="0" rIns="0" bIns="0" rtlCol="0" anchor="t">
            <a:spAutoFit/>
          </a:bodyPr>
          <a:lstStyle/>
          <a:p>
            <a:pPr algn="ctr">
              <a:lnSpc>
                <a:spcPts val="4199"/>
              </a:lnSpc>
              <a:spcBef>
                <a:spcPct val="0"/>
              </a:spcBef>
            </a:pPr>
            <a:r>
              <a:rPr lang="en-US" sz="3499" b="1">
                <a:solidFill>
                  <a:srgbClr val="000000"/>
                </a:solidFill>
                <a:latin typeface="Poppins Bold"/>
                <a:ea typeface="Poppins Bold"/>
                <a:cs typeface="Poppins Bold"/>
                <a:sym typeface="Poppins Bold"/>
              </a:rPr>
              <a:t>Thu thập gói tin (Packet Acquisition):</a:t>
            </a:r>
          </a:p>
        </p:txBody>
      </p:sp>
      <p:sp>
        <p:nvSpPr>
          <p:cNvPr id="9" name="TextBox 9"/>
          <p:cNvSpPr txBox="1"/>
          <p:nvPr/>
        </p:nvSpPr>
        <p:spPr>
          <a:xfrm>
            <a:off x="1511566" y="2675325"/>
            <a:ext cx="9029212" cy="6315075"/>
          </a:xfrm>
          <a:prstGeom prst="rect">
            <a:avLst/>
          </a:prstGeom>
        </p:spPr>
        <p:txBody>
          <a:bodyPr lIns="0" tIns="0" rIns="0" bIns="0" rtlCol="0" anchor="t">
            <a:spAutoFit/>
          </a:bodyPr>
          <a:lstStyle/>
          <a:p>
            <a:pPr algn="l">
              <a:lnSpc>
                <a:spcPts val="4199"/>
              </a:lnSpc>
              <a:spcBef>
                <a:spcPct val="0"/>
              </a:spcBef>
            </a:pPr>
            <a:r>
              <a:rPr lang="en-US" sz="3499">
                <a:solidFill>
                  <a:srgbClr val="000000"/>
                </a:solidFill>
                <a:latin typeface="Poppins"/>
                <a:ea typeface="Poppins"/>
                <a:cs typeface="Poppins"/>
                <a:sym typeface="Poppins"/>
              </a:rPr>
              <a:t>Thành phần Thu thập gói tin (Packet Acquisition) đóng vai trò là cửa ngõ đầu tiên trong kiến trúc của Suricata, chịu trách nhiệm chính trong việc nhận dữ liệu thô từ card mạng để sau đó chuyển đến các giai đoạn phân tích tiếp theo.Để thực hiện nhiệm vụ này, Suricata sử dụng một loạt các thư viện khác nhau, cho phép nó tương tác với phần cứng mạng và hệ điều hành một cách hiệu quả</a:t>
            </a:r>
          </a:p>
          <a:p>
            <a:pPr algn="l">
              <a:lnSpc>
                <a:spcPts val="4199"/>
              </a:lnSpc>
              <a:spcBef>
                <a:spcPct val="0"/>
              </a:spcBef>
            </a:pPr>
            <a:endParaRPr lang="en-US" sz="3499">
              <a:solidFill>
                <a:srgbClr val="000000"/>
              </a:solidFill>
              <a:latin typeface="Poppins"/>
              <a:ea typeface="Poppins"/>
              <a:cs typeface="Poppins"/>
              <a:sym typeface="Poppins"/>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24354" r="-1468" b="-56033"/>
            </a:stretch>
          </a:blipFill>
        </p:spPr>
      </p:sp>
      <p:sp>
        <p:nvSpPr>
          <p:cNvPr id="3" name="Freeform 3"/>
          <p:cNvSpPr/>
          <p:nvPr/>
        </p:nvSpPr>
        <p:spPr>
          <a:xfrm>
            <a:off x="-2593413" y="8740172"/>
            <a:ext cx="3927179" cy="1392364"/>
          </a:xfrm>
          <a:custGeom>
            <a:avLst/>
            <a:gdLst/>
            <a:ahLst/>
            <a:cxnLst/>
            <a:rect l="l" t="t" r="r" b="b"/>
            <a:pathLst>
              <a:path w="3927179" h="1392364">
                <a:moveTo>
                  <a:pt x="0" y="0"/>
                </a:moveTo>
                <a:lnTo>
                  <a:pt x="3927179" y="0"/>
                </a:lnTo>
                <a:lnTo>
                  <a:pt x="3927179" y="1392364"/>
                </a:lnTo>
                <a:lnTo>
                  <a:pt x="0" y="1392364"/>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sp>
        <p:nvSpPr>
          <p:cNvPr id="4" name="Freeform 4"/>
          <p:cNvSpPr/>
          <p:nvPr/>
        </p:nvSpPr>
        <p:spPr>
          <a:xfrm>
            <a:off x="14491551" y="-304651"/>
            <a:ext cx="7147788" cy="1728465"/>
          </a:xfrm>
          <a:custGeom>
            <a:avLst/>
            <a:gdLst/>
            <a:ahLst/>
            <a:cxnLst/>
            <a:rect l="l" t="t" r="r" b="b"/>
            <a:pathLst>
              <a:path w="7147788" h="1728465">
                <a:moveTo>
                  <a:pt x="0" y="0"/>
                </a:moveTo>
                <a:lnTo>
                  <a:pt x="7147787" y="0"/>
                </a:lnTo>
                <a:lnTo>
                  <a:pt x="7147787" y="1728465"/>
                </a:lnTo>
                <a:lnTo>
                  <a:pt x="0" y="1728465"/>
                </a:lnTo>
                <a:lnTo>
                  <a:pt x="0" y="0"/>
                </a:lnTo>
                <a:close/>
              </a:path>
            </a:pathLst>
          </a:custGeom>
          <a:blipFill>
            <a:blip r:embed="rId5">
              <a:extLst>
                <a:ext uri="{96DAC541-7B7A-43D3-8B79-37D633B846F1}">
                  <asvg:svgBlip xmlns="" xmlns:asvg="http://schemas.microsoft.com/office/drawing/2016/SVG/main" r:embed="rId6"/>
                </a:ext>
              </a:extLst>
            </a:blip>
            <a:stretch>
              <a:fillRect/>
            </a:stretch>
          </a:blipFill>
        </p:spPr>
      </p:sp>
      <p:sp>
        <p:nvSpPr>
          <p:cNvPr id="5" name="TextBox 5"/>
          <p:cNvSpPr txBox="1"/>
          <p:nvPr/>
        </p:nvSpPr>
        <p:spPr>
          <a:xfrm>
            <a:off x="1333766" y="531007"/>
            <a:ext cx="7355532" cy="552450"/>
          </a:xfrm>
          <a:prstGeom prst="rect">
            <a:avLst/>
          </a:prstGeom>
        </p:spPr>
        <p:txBody>
          <a:bodyPr lIns="0" tIns="0" rIns="0" bIns="0" rtlCol="0" anchor="t">
            <a:spAutoFit/>
          </a:bodyPr>
          <a:lstStyle/>
          <a:p>
            <a:pPr algn="ctr">
              <a:lnSpc>
                <a:spcPts val="4199"/>
              </a:lnSpc>
              <a:spcBef>
                <a:spcPct val="0"/>
              </a:spcBef>
            </a:pPr>
            <a:r>
              <a:rPr lang="en-US" sz="3499" b="1">
                <a:solidFill>
                  <a:srgbClr val="000000"/>
                </a:solidFill>
                <a:latin typeface="Poppins Bold"/>
                <a:ea typeface="Poppins Bold"/>
                <a:cs typeface="Poppins Bold"/>
                <a:sym typeface="Poppins Bold"/>
              </a:rPr>
              <a:t>Giải mã gói tin (Packet Decoder)</a:t>
            </a:r>
          </a:p>
        </p:txBody>
      </p:sp>
      <p:sp>
        <p:nvSpPr>
          <p:cNvPr id="6" name="TextBox 6"/>
          <p:cNvSpPr txBox="1"/>
          <p:nvPr/>
        </p:nvSpPr>
        <p:spPr>
          <a:xfrm>
            <a:off x="1480051" y="1384640"/>
            <a:ext cx="15474182" cy="2124075"/>
          </a:xfrm>
          <a:prstGeom prst="rect">
            <a:avLst/>
          </a:prstGeom>
        </p:spPr>
        <p:txBody>
          <a:bodyPr lIns="0" tIns="0" rIns="0" bIns="0" rtlCol="0" anchor="t">
            <a:spAutoFit/>
          </a:bodyPr>
          <a:lstStyle/>
          <a:p>
            <a:pPr algn="l">
              <a:lnSpc>
                <a:spcPts val="4199"/>
              </a:lnSpc>
              <a:spcBef>
                <a:spcPct val="0"/>
              </a:spcBef>
            </a:pPr>
            <a:r>
              <a:rPr lang="en-US" sz="3499">
                <a:solidFill>
                  <a:srgbClr val="000000"/>
                </a:solidFill>
                <a:latin typeface="Poppins"/>
                <a:ea typeface="Poppins"/>
                <a:cs typeface="Poppins"/>
                <a:sym typeface="Poppins"/>
              </a:rPr>
              <a:t>Sau khi các gói tin được thu thập, giai đoạn tiếp theo trong kiến trúc của Suricata là Giải mã gói tin (Packet Decoder).Quy trình giải mã bắt đầu bằng việc phân tích các gói tin theo mô hình OSI (Open Systems Interconnection), từ tầng vật lý đến tầng ứng dụng.</a:t>
            </a:r>
          </a:p>
        </p:txBody>
      </p:sp>
      <p:sp>
        <p:nvSpPr>
          <p:cNvPr id="7" name="TextBox 7"/>
          <p:cNvSpPr txBox="1"/>
          <p:nvPr/>
        </p:nvSpPr>
        <p:spPr>
          <a:xfrm>
            <a:off x="1480051" y="3707618"/>
            <a:ext cx="15474182" cy="2647950"/>
          </a:xfrm>
          <a:prstGeom prst="rect">
            <a:avLst/>
          </a:prstGeom>
        </p:spPr>
        <p:txBody>
          <a:bodyPr lIns="0" tIns="0" rIns="0" bIns="0" rtlCol="0" anchor="t">
            <a:spAutoFit/>
          </a:bodyPr>
          <a:lstStyle/>
          <a:p>
            <a:pPr algn="l">
              <a:lnSpc>
                <a:spcPts val="4199"/>
              </a:lnSpc>
              <a:spcBef>
                <a:spcPct val="0"/>
              </a:spcBef>
            </a:pPr>
            <a:r>
              <a:rPr lang="en-US" sz="3499">
                <a:solidFill>
                  <a:srgbClr val="000000"/>
                </a:solidFill>
                <a:latin typeface="Poppins"/>
                <a:ea typeface="Poppins"/>
                <a:cs typeface="Poppins"/>
                <a:sym typeface="Poppins"/>
              </a:rPr>
              <a:t>Bộ giải mã sẽ xác định và phân tách các lớp khác nhau của gói tin. Đối với mỗi lớp, bộ giải mã sẽ giải mã các tiêu đề và dữ liệu tương ứng, cho phép Suricata hiểu được thông tin chứa trong gói tin, bao gồm địa chỉ nguồn và đích, cổng, giao thức sử dụng và dữ liệu payload.</a:t>
            </a:r>
          </a:p>
        </p:txBody>
      </p:sp>
      <p:sp>
        <p:nvSpPr>
          <p:cNvPr id="8" name="TextBox 8"/>
          <p:cNvSpPr txBox="1"/>
          <p:nvPr/>
        </p:nvSpPr>
        <p:spPr>
          <a:xfrm>
            <a:off x="1480051" y="6555593"/>
            <a:ext cx="15474182" cy="3171825"/>
          </a:xfrm>
          <a:prstGeom prst="rect">
            <a:avLst/>
          </a:prstGeom>
        </p:spPr>
        <p:txBody>
          <a:bodyPr lIns="0" tIns="0" rIns="0" bIns="0" rtlCol="0" anchor="t">
            <a:spAutoFit/>
          </a:bodyPr>
          <a:lstStyle/>
          <a:p>
            <a:pPr algn="l">
              <a:lnSpc>
                <a:spcPts val="4199"/>
              </a:lnSpc>
              <a:spcBef>
                <a:spcPct val="0"/>
              </a:spcBef>
            </a:pPr>
            <a:r>
              <a:rPr lang="en-US" sz="3499">
                <a:solidFill>
                  <a:srgbClr val="000000"/>
                </a:solidFill>
                <a:latin typeface="Poppins"/>
                <a:ea typeface="Poppins"/>
                <a:cs typeface="Poppins"/>
                <a:sym typeface="Poppins"/>
              </a:rPr>
              <a:t>Chức năng chính của bộ giải mã là làm cho dữ liệu mạng thô trở nên có cấu trúc và dễ hiểu đối với các thành phần khác của Suricata, đặc biệt là Bộ máy phát hiện (Detection Engine). Bằng cách giải mã các giao thức mạng khác nhau, Suricata có thể kiểm tra sâu hơn vào nội dung của các gói tin để tìm kiếm các dấu hiệu của hoạt động độc hại hoặc bất thường.</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24354" r="-1468" b="-56033"/>
            </a:stretch>
          </a:blipFill>
        </p:spPr>
      </p:sp>
      <p:sp>
        <p:nvSpPr>
          <p:cNvPr id="3" name="Freeform 3"/>
          <p:cNvSpPr/>
          <p:nvPr/>
        </p:nvSpPr>
        <p:spPr>
          <a:xfrm>
            <a:off x="-2618892" y="332518"/>
            <a:ext cx="3927179" cy="1392364"/>
          </a:xfrm>
          <a:custGeom>
            <a:avLst/>
            <a:gdLst/>
            <a:ahLst/>
            <a:cxnLst/>
            <a:rect l="l" t="t" r="r" b="b"/>
            <a:pathLst>
              <a:path w="3927179" h="1392364">
                <a:moveTo>
                  <a:pt x="0" y="0"/>
                </a:moveTo>
                <a:lnTo>
                  <a:pt x="3927179" y="0"/>
                </a:lnTo>
                <a:lnTo>
                  <a:pt x="3927179" y="1392364"/>
                </a:lnTo>
                <a:lnTo>
                  <a:pt x="0" y="1392364"/>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sp>
        <p:nvSpPr>
          <p:cNvPr id="4" name="Freeform 4"/>
          <p:cNvSpPr/>
          <p:nvPr/>
        </p:nvSpPr>
        <p:spPr>
          <a:xfrm>
            <a:off x="14417365" y="-453689"/>
            <a:ext cx="7147788" cy="1728465"/>
          </a:xfrm>
          <a:custGeom>
            <a:avLst/>
            <a:gdLst/>
            <a:ahLst/>
            <a:cxnLst/>
            <a:rect l="l" t="t" r="r" b="b"/>
            <a:pathLst>
              <a:path w="7147788" h="1728465">
                <a:moveTo>
                  <a:pt x="0" y="0"/>
                </a:moveTo>
                <a:lnTo>
                  <a:pt x="7147788" y="0"/>
                </a:lnTo>
                <a:lnTo>
                  <a:pt x="7147788" y="1728465"/>
                </a:lnTo>
                <a:lnTo>
                  <a:pt x="0" y="1728465"/>
                </a:lnTo>
                <a:lnTo>
                  <a:pt x="0" y="0"/>
                </a:lnTo>
                <a:close/>
              </a:path>
            </a:pathLst>
          </a:custGeom>
          <a:blipFill>
            <a:blip r:embed="rId5">
              <a:extLst>
                <a:ext uri="{96DAC541-7B7A-43D3-8B79-37D633B846F1}">
                  <asvg:svgBlip xmlns="" xmlns:asvg="http://schemas.microsoft.com/office/drawing/2016/SVG/main" r:embed="rId6"/>
                </a:ext>
              </a:extLst>
            </a:blip>
            <a:stretch>
              <a:fillRect/>
            </a:stretch>
          </a:blipFill>
        </p:spPr>
      </p:sp>
      <p:sp>
        <p:nvSpPr>
          <p:cNvPr id="5" name="TextBox 5"/>
          <p:cNvSpPr txBox="1"/>
          <p:nvPr/>
        </p:nvSpPr>
        <p:spPr>
          <a:xfrm>
            <a:off x="1547996" y="1481151"/>
            <a:ext cx="8353276" cy="552450"/>
          </a:xfrm>
          <a:prstGeom prst="rect">
            <a:avLst/>
          </a:prstGeom>
        </p:spPr>
        <p:txBody>
          <a:bodyPr lIns="0" tIns="0" rIns="0" bIns="0" rtlCol="0" anchor="t">
            <a:spAutoFit/>
          </a:bodyPr>
          <a:lstStyle/>
          <a:p>
            <a:pPr algn="ctr">
              <a:lnSpc>
                <a:spcPts val="4199"/>
              </a:lnSpc>
              <a:spcBef>
                <a:spcPct val="0"/>
              </a:spcBef>
            </a:pPr>
            <a:r>
              <a:rPr lang="en-US" sz="3499" b="1">
                <a:solidFill>
                  <a:srgbClr val="000000"/>
                </a:solidFill>
                <a:latin typeface="Poppins Bold"/>
                <a:ea typeface="Poppins Bold"/>
                <a:cs typeface="Poppins Bold"/>
                <a:sym typeface="Poppins Bold"/>
              </a:rPr>
              <a:t>Bộ máy phát hiện (Detection Engine)</a:t>
            </a:r>
          </a:p>
        </p:txBody>
      </p:sp>
      <p:sp>
        <p:nvSpPr>
          <p:cNvPr id="6" name="TextBox 6"/>
          <p:cNvSpPr txBox="1"/>
          <p:nvPr/>
        </p:nvSpPr>
        <p:spPr>
          <a:xfrm>
            <a:off x="2289286" y="2233599"/>
            <a:ext cx="14037000" cy="3171825"/>
          </a:xfrm>
          <a:prstGeom prst="rect">
            <a:avLst/>
          </a:prstGeom>
        </p:spPr>
        <p:txBody>
          <a:bodyPr lIns="0" tIns="0" rIns="0" bIns="0" rtlCol="0" anchor="t">
            <a:spAutoFit/>
          </a:bodyPr>
          <a:lstStyle/>
          <a:p>
            <a:pPr algn="l">
              <a:lnSpc>
                <a:spcPts val="4199"/>
              </a:lnSpc>
              <a:spcBef>
                <a:spcPct val="0"/>
              </a:spcBef>
            </a:pPr>
            <a:r>
              <a:rPr lang="en-US" sz="3499">
                <a:solidFill>
                  <a:srgbClr val="000000"/>
                </a:solidFill>
                <a:latin typeface="Poppins"/>
                <a:ea typeface="Poppins"/>
                <a:cs typeface="Poppins"/>
                <a:sym typeface="Poppins"/>
              </a:rPr>
              <a:t>Bộ máy phát hiện (Detection Engine) là trái tim của Suricata, nơi các gói tin đã được giải mã sẽ được so sánh với một tập hợp các quy tắc (rules) để xác định xem có bất kỳ hoạt động nào đáng ngờ hoặc độc hại hay không. Các quy tắc này, thường được gọi là signatures, định nghĩa các mẫu cụ thể của lưu lượng mạng hoặc các hành vi mà Suricata nên tìm kiếm.</a:t>
            </a:r>
          </a:p>
        </p:txBody>
      </p:sp>
      <p:sp>
        <p:nvSpPr>
          <p:cNvPr id="7" name="TextBox 7"/>
          <p:cNvSpPr txBox="1"/>
          <p:nvPr/>
        </p:nvSpPr>
        <p:spPr>
          <a:xfrm>
            <a:off x="2289286" y="5605449"/>
            <a:ext cx="14037000" cy="3171825"/>
          </a:xfrm>
          <a:prstGeom prst="rect">
            <a:avLst/>
          </a:prstGeom>
        </p:spPr>
        <p:txBody>
          <a:bodyPr lIns="0" tIns="0" rIns="0" bIns="0" rtlCol="0" anchor="t">
            <a:spAutoFit/>
          </a:bodyPr>
          <a:lstStyle/>
          <a:p>
            <a:pPr algn="l">
              <a:lnSpc>
                <a:spcPts val="4199"/>
              </a:lnSpc>
              <a:spcBef>
                <a:spcPct val="0"/>
              </a:spcBef>
            </a:pPr>
            <a:r>
              <a:rPr lang="en-US" sz="3499">
                <a:solidFill>
                  <a:srgbClr val="000000"/>
                </a:solidFill>
                <a:latin typeface="Poppins"/>
                <a:ea typeface="Poppins"/>
                <a:cs typeface="Poppins"/>
                <a:sym typeface="Poppins"/>
              </a:rPr>
              <a:t>Cơ chế hoạt động của bộ máy phát hiện bao gồm việc lấy thông tin đã được giải mã từ mỗi gói tin và đối chiếu nó với các điều kiện và mẫu được định nghĩa trong tập luật. Các quy tắc có thể dựa trên nhiều yếu tố khác nhau, bao gồm địa chỉ IP nguồn và đích, cổng, giao thức, và đặc biệt là nội dung của gói tin (payload).</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24354" r="-1468" b="-56033"/>
            </a:stretch>
          </a:blipFill>
        </p:spPr>
      </p:sp>
      <p:sp>
        <p:nvSpPr>
          <p:cNvPr id="3" name="Freeform 3"/>
          <p:cNvSpPr/>
          <p:nvPr/>
        </p:nvSpPr>
        <p:spPr>
          <a:xfrm>
            <a:off x="-2618892" y="332518"/>
            <a:ext cx="3927179" cy="1392364"/>
          </a:xfrm>
          <a:custGeom>
            <a:avLst/>
            <a:gdLst/>
            <a:ahLst/>
            <a:cxnLst/>
            <a:rect l="l" t="t" r="r" b="b"/>
            <a:pathLst>
              <a:path w="3927179" h="1392364">
                <a:moveTo>
                  <a:pt x="0" y="0"/>
                </a:moveTo>
                <a:lnTo>
                  <a:pt x="3927179" y="0"/>
                </a:lnTo>
                <a:lnTo>
                  <a:pt x="3927179" y="1392364"/>
                </a:lnTo>
                <a:lnTo>
                  <a:pt x="0" y="1392364"/>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sp>
        <p:nvSpPr>
          <p:cNvPr id="4" name="Freeform 4"/>
          <p:cNvSpPr/>
          <p:nvPr/>
        </p:nvSpPr>
        <p:spPr>
          <a:xfrm>
            <a:off x="14318452" y="-359407"/>
            <a:ext cx="7147788" cy="1728465"/>
          </a:xfrm>
          <a:custGeom>
            <a:avLst/>
            <a:gdLst/>
            <a:ahLst/>
            <a:cxnLst/>
            <a:rect l="l" t="t" r="r" b="b"/>
            <a:pathLst>
              <a:path w="7147788" h="1728465">
                <a:moveTo>
                  <a:pt x="0" y="0"/>
                </a:moveTo>
                <a:lnTo>
                  <a:pt x="7147787" y="0"/>
                </a:lnTo>
                <a:lnTo>
                  <a:pt x="7147787" y="1728464"/>
                </a:lnTo>
                <a:lnTo>
                  <a:pt x="0" y="1728464"/>
                </a:lnTo>
                <a:lnTo>
                  <a:pt x="0" y="0"/>
                </a:lnTo>
                <a:close/>
              </a:path>
            </a:pathLst>
          </a:custGeom>
          <a:blipFill>
            <a:blip r:embed="rId5">
              <a:extLst>
                <a:ext uri="{96DAC541-7B7A-43D3-8B79-37D633B846F1}">
                  <asvg:svgBlip xmlns="" xmlns:asvg="http://schemas.microsoft.com/office/drawing/2016/SVG/main" r:embed="rId6"/>
                </a:ext>
              </a:extLst>
            </a:blip>
            <a:stretch>
              <a:fillRect/>
            </a:stretch>
          </a:blipFill>
        </p:spPr>
      </p:sp>
      <p:sp>
        <p:nvSpPr>
          <p:cNvPr id="5" name="TextBox 5"/>
          <p:cNvSpPr txBox="1"/>
          <p:nvPr/>
        </p:nvSpPr>
        <p:spPr>
          <a:xfrm>
            <a:off x="1028700" y="476250"/>
            <a:ext cx="9193262" cy="552450"/>
          </a:xfrm>
          <a:prstGeom prst="rect">
            <a:avLst/>
          </a:prstGeom>
        </p:spPr>
        <p:txBody>
          <a:bodyPr lIns="0" tIns="0" rIns="0" bIns="0" rtlCol="0" anchor="t">
            <a:spAutoFit/>
          </a:bodyPr>
          <a:lstStyle/>
          <a:p>
            <a:pPr algn="ctr">
              <a:lnSpc>
                <a:spcPts val="4199"/>
              </a:lnSpc>
              <a:spcBef>
                <a:spcPct val="0"/>
              </a:spcBef>
            </a:pPr>
            <a:r>
              <a:rPr lang="en-US" sz="3499" b="1">
                <a:solidFill>
                  <a:srgbClr val="000000"/>
                </a:solidFill>
                <a:latin typeface="Poppins Bold"/>
                <a:ea typeface="Poppins Bold"/>
                <a:cs typeface="Poppins Bold"/>
                <a:sym typeface="Poppins Bold"/>
              </a:rPr>
              <a:t>Ghi log và cảnh báo (Logging &amp; Alerting)</a:t>
            </a:r>
          </a:p>
        </p:txBody>
      </p:sp>
      <p:sp>
        <p:nvSpPr>
          <p:cNvPr id="6" name="TextBox 6"/>
          <p:cNvSpPr txBox="1"/>
          <p:nvPr/>
        </p:nvSpPr>
        <p:spPr>
          <a:xfrm>
            <a:off x="1308287" y="1696307"/>
            <a:ext cx="14642136" cy="2647950"/>
          </a:xfrm>
          <a:prstGeom prst="rect">
            <a:avLst/>
          </a:prstGeom>
        </p:spPr>
        <p:txBody>
          <a:bodyPr lIns="0" tIns="0" rIns="0" bIns="0" rtlCol="0" anchor="t">
            <a:spAutoFit/>
          </a:bodyPr>
          <a:lstStyle/>
          <a:p>
            <a:pPr algn="l">
              <a:lnSpc>
                <a:spcPts val="4199"/>
              </a:lnSpc>
              <a:spcBef>
                <a:spcPct val="0"/>
              </a:spcBef>
            </a:pPr>
            <a:r>
              <a:rPr lang="en-US" sz="3499">
                <a:solidFill>
                  <a:srgbClr val="000000"/>
                </a:solidFill>
                <a:latin typeface="Poppins"/>
                <a:ea typeface="Poppins"/>
                <a:cs typeface="Poppins"/>
                <a:sym typeface="Poppins"/>
              </a:rPr>
              <a:t>Suricata cung cấp khả năng ghi lại các sự kiện và cảnh báo dưới nhiều định dạng khác nhau, cho phép người dùng linh hoạt lựa chọn định dạng phù hợp với nhu cầu phân tích và tích hợp với các hệ thống khác. Các định dạng log chính mà Suricata hỗ trợ bao gồm:</a:t>
            </a:r>
          </a:p>
        </p:txBody>
      </p:sp>
      <p:sp>
        <p:nvSpPr>
          <p:cNvPr id="7" name="TextBox 7"/>
          <p:cNvSpPr txBox="1"/>
          <p:nvPr/>
        </p:nvSpPr>
        <p:spPr>
          <a:xfrm>
            <a:off x="2715202" y="3915374"/>
            <a:ext cx="9410998" cy="552450"/>
          </a:xfrm>
          <a:prstGeom prst="rect">
            <a:avLst/>
          </a:prstGeom>
        </p:spPr>
        <p:txBody>
          <a:bodyPr lIns="0" tIns="0" rIns="0" bIns="0" rtlCol="0" anchor="t">
            <a:spAutoFit/>
          </a:bodyPr>
          <a:lstStyle/>
          <a:p>
            <a:pPr algn="ctr">
              <a:lnSpc>
                <a:spcPts val="4199"/>
              </a:lnSpc>
              <a:spcBef>
                <a:spcPct val="0"/>
              </a:spcBef>
            </a:pPr>
            <a:r>
              <a:rPr lang="en-US" sz="3499" b="1">
                <a:solidFill>
                  <a:srgbClr val="000000"/>
                </a:solidFill>
                <a:latin typeface="Poppins Bold"/>
                <a:ea typeface="Poppins Bold"/>
                <a:cs typeface="Poppins Bold"/>
                <a:sym typeface="Poppins Bold"/>
              </a:rPr>
              <a:t>EVE JSON (Extensible Event Format JSON)</a:t>
            </a:r>
          </a:p>
        </p:txBody>
      </p:sp>
      <p:sp>
        <p:nvSpPr>
          <p:cNvPr id="8" name="TextBox 8"/>
          <p:cNvSpPr txBox="1"/>
          <p:nvPr/>
        </p:nvSpPr>
        <p:spPr>
          <a:xfrm>
            <a:off x="2715202" y="4474271"/>
            <a:ext cx="1574634" cy="552450"/>
          </a:xfrm>
          <a:prstGeom prst="rect">
            <a:avLst/>
          </a:prstGeom>
        </p:spPr>
        <p:txBody>
          <a:bodyPr lIns="0" tIns="0" rIns="0" bIns="0" rtlCol="0" anchor="t">
            <a:spAutoFit/>
          </a:bodyPr>
          <a:lstStyle/>
          <a:p>
            <a:pPr algn="ctr">
              <a:lnSpc>
                <a:spcPts val="4199"/>
              </a:lnSpc>
              <a:spcBef>
                <a:spcPct val="0"/>
              </a:spcBef>
            </a:pPr>
            <a:r>
              <a:rPr lang="en-US" sz="3499" b="1">
                <a:solidFill>
                  <a:srgbClr val="000000"/>
                </a:solidFill>
                <a:latin typeface="Poppins Bold"/>
                <a:ea typeface="Poppins Bold"/>
                <a:cs typeface="Poppins Bold"/>
                <a:sym typeface="Poppins Bold"/>
              </a:rPr>
              <a:t>Syslog</a:t>
            </a:r>
          </a:p>
        </p:txBody>
      </p:sp>
      <p:sp>
        <p:nvSpPr>
          <p:cNvPr id="9" name="TextBox 9"/>
          <p:cNvSpPr txBox="1"/>
          <p:nvPr/>
        </p:nvSpPr>
        <p:spPr>
          <a:xfrm>
            <a:off x="2715202" y="5160071"/>
            <a:ext cx="1864519" cy="552450"/>
          </a:xfrm>
          <a:prstGeom prst="rect">
            <a:avLst/>
          </a:prstGeom>
        </p:spPr>
        <p:txBody>
          <a:bodyPr lIns="0" tIns="0" rIns="0" bIns="0" rtlCol="0" anchor="t">
            <a:spAutoFit/>
          </a:bodyPr>
          <a:lstStyle/>
          <a:p>
            <a:pPr algn="ctr">
              <a:lnSpc>
                <a:spcPts val="4199"/>
              </a:lnSpc>
              <a:spcBef>
                <a:spcPct val="0"/>
              </a:spcBef>
            </a:pPr>
            <a:r>
              <a:rPr lang="en-US" sz="3499" b="1">
                <a:solidFill>
                  <a:srgbClr val="000000"/>
                </a:solidFill>
                <a:latin typeface="Poppins Bold"/>
                <a:ea typeface="Poppins Bold"/>
                <a:cs typeface="Poppins Bold"/>
                <a:sym typeface="Poppins Bold"/>
              </a:rPr>
              <a:t>Unified2</a:t>
            </a:r>
          </a:p>
        </p:txBody>
      </p:sp>
      <p:sp>
        <p:nvSpPr>
          <p:cNvPr id="10" name="TextBox 10"/>
          <p:cNvSpPr txBox="1"/>
          <p:nvPr/>
        </p:nvSpPr>
        <p:spPr>
          <a:xfrm>
            <a:off x="2715202" y="5722046"/>
            <a:ext cx="5296495" cy="552450"/>
          </a:xfrm>
          <a:prstGeom prst="rect">
            <a:avLst/>
          </a:prstGeom>
        </p:spPr>
        <p:txBody>
          <a:bodyPr lIns="0" tIns="0" rIns="0" bIns="0" rtlCol="0" anchor="t">
            <a:spAutoFit/>
          </a:bodyPr>
          <a:lstStyle/>
          <a:p>
            <a:pPr algn="ctr">
              <a:lnSpc>
                <a:spcPts val="4199"/>
              </a:lnSpc>
              <a:spcBef>
                <a:spcPct val="0"/>
              </a:spcBef>
            </a:pPr>
            <a:r>
              <a:rPr lang="en-US" sz="3499" b="1">
                <a:solidFill>
                  <a:srgbClr val="000000"/>
                </a:solidFill>
                <a:latin typeface="Poppins Bold"/>
                <a:ea typeface="Poppins Bold"/>
                <a:cs typeface="Poppins Bold"/>
                <a:sym typeface="Poppins Bold"/>
              </a:rPr>
              <a:t>PCAP (Packet Capture)</a:t>
            </a:r>
          </a:p>
        </p:txBody>
      </p:sp>
      <p:sp>
        <p:nvSpPr>
          <p:cNvPr id="11" name="TextBox 11"/>
          <p:cNvSpPr txBox="1"/>
          <p:nvPr/>
        </p:nvSpPr>
        <p:spPr>
          <a:xfrm>
            <a:off x="2740131" y="6284021"/>
            <a:ext cx="1814661" cy="552450"/>
          </a:xfrm>
          <a:prstGeom prst="rect">
            <a:avLst/>
          </a:prstGeom>
        </p:spPr>
        <p:txBody>
          <a:bodyPr lIns="0" tIns="0" rIns="0" bIns="0" rtlCol="0" anchor="t">
            <a:spAutoFit/>
          </a:bodyPr>
          <a:lstStyle/>
          <a:p>
            <a:pPr algn="ctr">
              <a:lnSpc>
                <a:spcPts val="4199"/>
              </a:lnSpc>
              <a:spcBef>
                <a:spcPct val="0"/>
              </a:spcBef>
            </a:pPr>
            <a:r>
              <a:rPr lang="en-US" sz="3499" b="1">
                <a:solidFill>
                  <a:srgbClr val="000000"/>
                </a:solidFill>
                <a:latin typeface="Poppins Bold"/>
                <a:ea typeface="Poppins Bold"/>
                <a:cs typeface="Poppins Bold"/>
                <a:sym typeface="Poppins Bold"/>
              </a:rPr>
              <a:t>Fast.log</a:t>
            </a:r>
          </a:p>
        </p:txBody>
      </p:sp>
      <p:sp>
        <p:nvSpPr>
          <p:cNvPr id="12" name="TextBox 12"/>
          <p:cNvSpPr txBox="1"/>
          <p:nvPr/>
        </p:nvSpPr>
        <p:spPr>
          <a:xfrm>
            <a:off x="1308287" y="6969821"/>
            <a:ext cx="15216993" cy="2647950"/>
          </a:xfrm>
          <a:prstGeom prst="rect">
            <a:avLst/>
          </a:prstGeom>
        </p:spPr>
        <p:txBody>
          <a:bodyPr lIns="0" tIns="0" rIns="0" bIns="0" rtlCol="0" anchor="t">
            <a:spAutoFit/>
          </a:bodyPr>
          <a:lstStyle/>
          <a:p>
            <a:pPr algn="l">
              <a:lnSpc>
                <a:spcPts val="4199"/>
              </a:lnSpc>
              <a:spcBef>
                <a:spcPct val="0"/>
              </a:spcBef>
            </a:pPr>
            <a:r>
              <a:rPr lang="en-US" sz="3499">
                <a:solidFill>
                  <a:srgbClr val="000000"/>
                </a:solidFill>
                <a:latin typeface="Poppins"/>
                <a:ea typeface="Poppins"/>
                <a:cs typeface="Poppins"/>
                <a:sym typeface="Poppins"/>
              </a:rPr>
              <a:t>Việc cấu hình các tùy chọn ghi log được thực hiện thông qua file cấu hình chính của Suricata là suricata.yaml. Trong file này, người dùng có thể chỉ định định dạng log mong muốn, vị trí lưu trữ các tập tin log, cũng như các tùy chọn cấu hình khác liên quan đến việc ghi log, chẳng hạn như bật/tắt các loại sự kiện cụ thể trong log EVE JSON.</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24354" r="-1468" b="-56033"/>
            </a:stretch>
          </a:blipFill>
        </p:spPr>
      </p:sp>
      <p:grpSp>
        <p:nvGrpSpPr>
          <p:cNvPr id="3" name="Group 3"/>
          <p:cNvGrpSpPr/>
          <p:nvPr/>
        </p:nvGrpSpPr>
        <p:grpSpPr>
          <a:xfrm>
            <a:off x="1206345" y="2872882"/>
            <a:ext cx="15795020" cy="6745738"/>
            <a:chOff x="0" y="0"/>
            <a:chExt cx="5762066" cy="2460863"/>
          </a:xfrm>
        </p:grpSpPr>
        <p:sp>
          <p:nvSpPr>
            <p:cNvPr id="4" name="Freeform 4"/>
            <p:cNvSpPr/>
            <p:nvPr/>
          </p:nvSpPr>
          <p:spPr>
            <a:xfrm>
              <a:off x="0" y="0"/>
              <a:ext cx="5762066" cy="2460863"/>
            </a:xfrm>
            <a:custGeom>
              <a:avLst/>
              <a:gdLst/>
              <a:ahLst/>
              <a:cxnLst/>
              <a:rect l="l" t="t" r="r" b="b"/>
              <a:pathLst>
                <a:path w="5762066" h="2460863">
                  <a:moveTo>
                    <a:pt x="0" y="0"/>
                  </a:moveTo>
                  <a:lnTo>
                    <a:pt x="5762066" y="0"/>
                  </a:lnTo>
                  <a:lnTo>
                    <a:pt x="5762066" y="2460863"/>
                  </a:lnTo>
                  <a:lnTo>
                    <a:pt x="0" y="2460863"/>
                  </a:lnTo>
                  <a:close/>
                </a:path>
              </a:pathLst>
            </a:custGeom>
            <a:solidFill>
              <a:srgbClr val="FFFFFF"/>
            </a:solidFill>
          </p:spPr>
        </p:sp>
      </p:grpSp>
      <p:grpSp>
        <p:nvGrpSpPr>
          <p:cNvPr id="5" name="Group 5"/>
          <p:cNvGrpSpPr/>
          <p:nvPr/>
        </p:nvGrpSpPr>
        <p:grpSpPr>
          <a:xfrm>
            <a:off x="1219294" y="657204"/>
            <a:ext cx="15795020" cy="1907038"/>
            <a:chOff x="0" y="0"/>
            <a:chExt cx="5762066" cy="695693"/>
          </a:xfrm>
        </p:grpSpPr>
        <p:sp>
          <p:nvSpPr>
            <p:cNvPr id="6" name="Freeform 6"/>
            <p:cNvSpPr/>
            <p:nvPr/>
          </p:nvSpPr>
          <p:spPr>
            <a:xfrm>
              <a:off x="0" y="0"/>
              <a:ext cx="5762066" cy="695693"/>
            </a:xfrm>
            <a:custGeom>
              <a:avLst/>
              <a:gdLst/>
              <a:ahLst/>
              <a:cxnLst/>
              <a:rect l="l" t="t" r="r" b="b"/>
              <a:pathLst>
                <a:path w="5762066" h="695693">
                  <a:moveTo>
                    <a:pt x="0" y="0"/>
                  </a:moveTo>
                  <a:lnTo>
                    <a:pt x="5762066" y="0"/>
                  </a:lnTo>
                  <a:lnTo>
                    <a:pt x="5762066" y="695693"/>
                  </a:lnTo>
                  <a:lnTo>
                    <a:pt x="0" y="695693"/>
                  </a:lnTo>
                  <a:close/>
                </a:path>
              </a:pathLst>
            </a:custGeom>
            <a:solidFill>
              <a:srgbClr val="FFFFFF"/>
            </a:solidFill>
          </p:spPr>
        </p:sp>
      </p:grpSp>
      <p:sp>
        <p:nvSpPr>
          <p:cNvPr id="7" name="Freeform 7"/>
          <p:cNvSpPr/>
          <p:nvPr/>
        </p:nvSpPr>
        <p:spPr>
          <a:xfrm rot="-278358">
            <a:off x="-1432939" y="-269558"/>
            <a:ext cx="5304464" cy="1668495"/>
          </a:xfrm>
          <a:custGeom>
            <a:avLst/>
            <a:gdLst/>
            <a:ahLst/>
            <a:cxnLst/>
            <a:rect l="l" t="t" r="r" b="b"/>
            <a:pathLst>
              <a:path w="5304464" h="1668495">
                <a:moveTo>
                  <a:pt x="0" y="0"/>
                </a:moveTo>
                <a:lnTo>
                  <a:pt x="5304465" y="0"/>
                </a:lnTo>
                <a:lnTo>
                  <a:pt x="5304465" y="1668495"/>
                </a:lnTo>
                <a:lnTo>
                  <a:pt x="0" y="1668495"/>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sp>
        <p:nvSpPr>
          <p:cNvPr id="8" name="AutoShape 8"/>
          <p:cNvSpPr/>
          <p:nvPr/>
        </p:nvSpPr>
        <p:spPr>
          <a:xfrm rot="-5400000">
            <a:off x="-541453" y="6273617"/>
            <a:ext cx="6745738" cy="0"/>
          </a:xfrm>
          <a:prstGeom prst="line">
            <a:avLst/>
          </a:prstGeom>
          <a:ln w="19050" cap="flat">
            <a:solidFill>
              <a:srgbClr val="CCCCCC"/>
            </a:solidFill>
            <a:prstDash val="solid"/>
            <a:headEnd type="none" w="sm" len="sm"/>
            <a:tailEnd type="none" w="sm" len="sm"/>
          </a:ln>
        </p:spPr>
      </p:sp>
      <p:grpSp>
        <p:nvGrpSpPr>
          <p:cNvPr id="9" name="Group 9"/>
          <p:cNvGrpSpPr/>
          <p:nvPr/>
        </p:nvGrpSpPr>
        <p:grpSpPr>
          <a:xfrm>
            <a:off x="13821430" y="6055702"/>
            <a:ext cx="4791997" cy="4775719"/>
            <a:chOff x="0" y="0"/>
            <a:chExt cx="6389330" cy="6367625"/>
          </a:xfrm>
        </p:grpSpPr>
        <p:sp>
          <p:nvSpPr>
            <p:cNvPr id="10" name="Freeform 10"/>
            <p:cNvSpPr/>
            <p:nvPr/>
          </p:nvSpPr>
          <p:spPr>
            <a:xfrm>
              <a:off x="0" y="338421"/>
              <a:ext cx="6389330" cy="6029204"/>
            </a:xfrm>
            <a:custGeom>
              <a:avLst/>
              <a:gdLst/>
              <a:ahLst/>
              <a:cxnLst/>
              <a:rect l="l" t="t" r="r" b="b"/>
              <a:pathLst>
                <a:path w="6389330" h="6029204">
                  <a:moveTo>
                    <a:pt x="0" y="0"/>
                  </a:moveTo>
                  <a:lnTo>
                    <a:pt x="6389330" y="0"/>
                  </a:lnTo>
                  <a:lnTo>
                    <a:pt x="6389330" y="6029204"/>
                  </a:lnTo>
                  <a:lnTo>
                    <a:pt x="0" y="6029204"/>
                  </a:lnTo>
                  <a:lnTo>
                    <a:pt x="0" y="0"/>
                  </a:lnTo>
                  <a:close/>
                </a:path>
              </a:pathLst>
            </a:custGeom>
            <a:blipFill>
              <a:blip r:embed="rId5">
                <a:extLst>
                  <a:ext uri="{96DAC541-7B7A-43D3-8B79-37D633B846F1}">
                    <asvg:svgBlip xmlns="" xmlns:asvg="http://schemas.microsoft.com/office/drawing/2016/SVG/main" r:embed="rId6"/>
                  </a:ext>
                </a:extLst>
              </a:blip>
              <a:stretch>
                <a:fillRect/>
              </a:stretch>
            </a:blipFill>
          </p:spPr>
        </p:sp>
        <p:sp>
          <p:nvSpPr>
            <p:cNvPr id="11" name="Freeform 11"/>
            <p:cNvSpPr/>
            <p:nvPr/>
          </p:nvSpPr>
          <p:spPr>
            <a:xfrm rot="-203414">
              <a:off x="1228888" y="24588"/>
              <a:ext cx="868401" cy="1245020"/>
            </a:xfrm>
            <a:custGeom>
              <a:avLst/>
              <a:gdLst/>
              <a:ahLst/>
              <a:cxnLst/>
              <a:rect l="l" t="t" r="r" b="b"/>
              <a:pathLst>
                <a:path w="868401" h="1245020">
                  <a:moveTo>
                    <a:pt x="0" y="0"/>
                  </a:moveTo>
                  <a:lnTo>
                    <a:pt x="868401" y="0"/>
                  </a:lnTo>
                  <a:lnTo>
                    <a:pt x="868401" y="1245019"/>
                  </a:lnTo>
                  <a:lnTo>
                    <a:pt x="0" y="1245019"/>
                  </a:lnTo>
                  <a:lnTo>
                    <a:pt x="0" y="0"/>
                  </a:lnTo>
                  <a:close/>
                </a:path>
              </a:pathLst>
            </a:custGeom>
            <a:blipFill>
              <a:blip r:embed="rId7">
                <a:extLst>
                  <a:ext uri="{96DAC541-7B7A-43D3-8B79-37D633B846F1}">
                    <asvg:svgBlip xmlns="" xmlns:asvg="http://schemas.microsoft.com/office/drawing/2016/SVG/main" r:embed="rId8"/>
                  </a:ext>
                </a:extLst>
              </a:blip>
              <a:stretch>
                <a:fillRect/>
              </a:stretch>
            </a:blipFill>
          </p:spPr>
        </p:sp>
      </p:grpSp>
      <p:sp>
        <p:nvSpPr>
          <p:cNvPr id="12" name="TextBox 12"/>
          <p:cNvSpPr txBox="1"/>
          <p:nvPr/>
        </p:nvSpPr>
        <p:spPr>
          <a:xfrm>
            <a:off x="3683996" y="839191"/>
            <a:ext cx="10839717" cy="1457325"/>
          </a:xfrm>
          <a:prstGeom prst="rect">
            <a:avLst/>
          </a:prstGeom>
        </p:spPr>
        <p:txBody>
          <a:bodyPr lIns="0" tIns="0" rIns="0" bIns="0" rtlCol="0" anchor="t">
            <a:spAutoFit/>
          </a:bodyPr>
          <a:lstStyle/>
          <a:p>
            <a:pPr marL="0" lvl="0" indent="0" algn="ctr">
              <a:lnSpc>
                <a:spcPts val="10800"/>
              </a:lnSpc>
              <a:spcBef>
                <a:spcPct val="0"/>
              </a:spcBef>
            </a:pPr>
            <a:r>
              <a:rPr lang="en-US" sz="9000" b="1">
                <a:solidFill>
                  <a:srgbClr val="000000"/>
                </a:solidFill>
                <a:latin typeface="Poppins Bold"/>
                <a:ea typeface="Poppins Bold"/>
                <a:cs typeface="Poppins Bold"/>
                <a:sym typeface="Poppins Bold"/>
              </a:rPr>
              <a:t>Chương trình</a:t>
            </a:r>
          </a:p>
        </p:txBody>
      </p:sp>
      <p:sp>
        <p:nvSpPr>
          <p:cNvPr id="13" name="TextBox 13"/>
          <p:cNvSpPr txBox="1"/>
          <p:nvPr/>
        </p:nvSpPr>
        <p:spPr>
          <a:xfrm>
            <a:off x="1650988" y="3171641"/>
            <a:ext cx="766091" cy="876300"/>
          </a:xfrm>
          <a:prstGeom prst="rect">
            <a:avLst/>
          </a:prstGeom>
        </p:spPr>
        <p:txBody>
          <a:bodyPr lIns="0" tIns="0" rIns="0" bIns="0" rtlCol="0" anchor="t">
            <a:spAutoFit/>
          </a:bodyPr>
          <a:lstStyle/>
          <a:p>
            <a:pPr marL="0" lvl="0" indent="0" algn="ctr">
              <a:lnSpc>
                <a:spcPts val="6599"/>
              </a:lnSpc>
              <a:spcBef>
                <a:spcPct val="0"/>
              </a:spcBef>
            </a:pPr>
            <a:r>
              <a:rPr lang="en-US" sz="5499" b="1">
                <a:solidFill>
                  <a:srgbClr val="000000"/>
                </a:solidFill>
                <a:latin typeface="Poppins Bold"/>
                <a:ea typeface="Poppins Bold"/>
                <a:cs typeface="Poppins Bold"/>
                <a:sym typeface="Poppins Bold"/>
              </a:rPr>
              <a:t>1.</a:t>
            </a:r>
          </a:p>
        </p:txBody>
      </p:sp>
      <p:sp>
        <p:nvSpPr>
          <p:cNvPr id="14" name="TextBox 14"/>
          <p:cNvSpPr txBox="1"/>
          <p:nvPr/>
        </p:nvSpPr>
        <p:spPr>
          <a:xfrm>
            <a:off x="1650988" y="4270546"/>
            <a:ext cx="766091" cy="876300"/>
          </a:xfrm>
          <a:prstGeom prst="rect">
            <a:avLst/>
          </a:prstGeom>
        </p:spPr>
        <p:txBody>
          <a:bodyPr lIns="0" tIns="0" rIns="0" bIns="0" rtlCol="0" anchor="t">
            <a:spAutoFit/>
          </a:bodyPr>
          <a:lstStyle/>
          <a:p>
            <a:pPr marL="0" lvl="0" indent="0" algn="ctr">
              <a:lnSpc>
                <a:spcPts val="6599"/>
              </a:lnSpc>
              <a:spcBef>
                <a:spcPct val="0"/>
              </a:spcBef>
            </a:pPr>
            <a:r>
              <a:rPr lang="en-US" sz="5499" b="1">
                <a:solidFill>
                  <a:srgbClr val="000000"/>
                </a:solidFill>
                <a:latin typeface="Poppins Bold"/>
                <a:ea typeface="Poppins Bold"/>
                <a:cs typeface="Poppins Bold"/>
                <a:sym typeface="Poppins Bold"/>
              </a:rPr>
              <a:t>2.</a:t>
            </a:r>
          </a:p>
        </p:txBody>
      </p:sp>
      <p:sp>
        <p:nvSpPr>
          <p:cNvPr id="15" name="TextBox 15"/>
          <p:cNvSpPr txBox="1"/>
          <p:nvPr/>
        </p:nvSpPr>
        <p:spPr>
          <a:xfrm>
            <a:off x="1650988" y="5369451"/>
            <a:ext cx="766091" cy="876300"/>
          </a:xfrm>
          <a:prstGeom prst="rect">
            <a:avLst/>
          </a:prstGeom>
        </p:spPr>
        <p:txBody>
          <a:bodyPr lIns="0" tIns="0" rIns="0" bIns="0" rtlCol="0" anchor="t">
            <a:spAutoFit/>
          </a:bodyPr>
          <a:lstStyle/>
          <a:p>
            <a:pPr marL="0" lvl="0" indent="0" algn="ctr">
              <a:lnSpc>
                <a:spcPts val="6599"/>
              </a:lnSpc>
              <a:spcBef>
                <a:spcPct val="0"/>
              </a:spcBef>
            </a:pPr>
            <a:r>
              <a:rPr lang="en-US" sz="5499" b="1">
                <a:solidFill>
                  <a:srgbClr val="000000"/>
                </a:solidFill>
                <a:latin typeface="Poppins Bold"/>
                <a:ea typeface="Poppins Bold"/>
                <a:cs typeface="Poppins Bold"/>
                <a:sym typeface="Poppins Bold"/>
              </a:rPr>
              <a:t>3.</a:t>
            </a:r>
          </a:p>
        </p:txBody>
      </p:sp>
      <p:sp>
        <p:nvSpPr>
          <p:cNvPr id="16" name="TextBox 16"/>
          <p:cNvSpPr txBox="1"/>
          <p:nvPr/>
        </p:nvSpPr>
        <p:spPr>
          <a:xfrm>
            <a:off x="1650988" y="6468356"/>
            <a:ext cx="766091" cy="876300"/>
          </a:xfrm>
          <a:prstGeom prst="rect">
            <a:avLst/>
          </a:prstGeom>
        </p:spPr>
        <p:txBody>
          <a:bodyPr lIns="0" tIns="0" rIns="0" bIns="0" rtlCol="0" anchor="t">
            <a:spAutoFit/>
          </a:bodyPr>
          <a:lstStyle/>
          <a:p>
            <a:pPr marL="0" lvl="0" indent="0" algn="ctr">
              <a:lnSpc>
                <a:spcPts val="6599"/>
              </a:lnSpc>
              <a:spcBef>
                <a:spcPct val="0"/>
              </a:spcBef>
            </a:pPr>
            <a:r>
              <a:rPr lang="en-US" sz="5499" b="1">
                <a:solidFill>
                  <a:srgbClr val="000000"/>
                </a:solidFill>
                <a:latin typeface="Poppins Bold"/>
                <a:ea typeface="Poppins Bold"/>
                <a:cs typeface="Poppins Bold"/>
                <a:sym typeface="Poppins Bold"/>
              </a:rPr>
              <a:t>4.</a:t>
            </a:r>
          </a:p>
        </p:txBody>
      </p:sp>
      <p:sp>
        <p:nvSpPr>
          <p:cNvPr id="17" name="TextBox 17"/>
          <p:cNvSpPr txBox="1"/>
          <p:nvPr/>
        </p:nvSpPr>
        <p:spPr>
          <a:xfrm>
            <a:off x="1650988" y="7567261"/>
            <a:ext cx="766091" cy="876300"/>
          </a:xfrm>
          <a:prstGeom prst="rect">
            <a:avLst/>
          </a:prstGeom>
        </p:spPr>
        <p:txBody>
          <a:bodyPr lIns="0" tIns="0" rIns="0" bIns="0" rtlCol="0" anchor="t">
            <a:spAutoFit/>
          </a:bodyPr>
          <a:lstStyle/>
          <a:p>
            <a:pPr marL="0" lvl="0" indent="0" algn="ctr">
              <a:lnSpc>
                <a:spcPts val="6599"/>
              </a:lnSpc>
              <a:spcBef>
                <a:spcPct val="0"/>
              </a:spcBef>
            </a:pPr>
            <a:r>
              <a:rPr lang="en-US" sz="5499" b="1">
                <a:solidFill>
                  <a:srgbClr val="000000"/>
                </a:solidFill>
                <a:latin typeface="Poppins Bold"/>
                <a:ea typeface="Poppins Bold"/>
                <a:cs typeface="Poppins Bold"/>
                <a:sym typeface="Poppins Bold"/>
              </a:rPr>
              <a:t>5.</a:t>
            </a:r>
          </a:p>
        </p:txBody>
      </p:sp>
      <p:sp>
        <p:nvSpPr>
          <p:cNvPr id="18" name="TextBox 18"/>
          <p:cNvSpPr txBox="1"/>
          <p:nvPr/>
        </p:nvSpPr>
        <p:spPr>
          <a:xfrm>
            <a:off x="3169572" y="3171542"/>
            <a:ext cx="12865673" cy="1218565"/>
          </a:xfrm>
          <a:prstGeom prst="rect">
            <a:avLst/>
          </a:prstGeom>
        </p:spPr>
        <p:txBody>
          <a:bodyPr lIns="0" tIns="0" rIns="0" bIns="0" rtlCol="0" anchor="t">
            <a:spAutoFit/>
          </a:bodyPr>
          <a:lstStyle/>
          <a:p>
            <a:pPr algn="l">
              <a:lnSpc>
                <a:spcPts val="4759"/>
              </a:lnSpc>
              <a:spcBef>
                <a:spcPct val="0"/>
              </a:spcBef>
            </a:pPr>
            <a:r>
              <a:rPr lang="en-US" sz="3399" b="1">
                <a:solidFill>
                  <a:srgbClr val="000000"/>
                </a:solidFill>
                <a:latin typeface="Poppins Bold"/>
                <a:ea typeface="Poppins Bold"/>
                <a:cs typeface="Poppins Bold"/>
                <a:sym typeface="Poppins Bold"/>
              </a:rPr>
              <a:t>GIỚI THIỆU TỔNG QUAN VỀ HỆ THỐNG IDS/IPS VÀ HỆ THỐNG SURICATA</a:t>
            </a:r>
          </a:p>
        </p:txBody>
      </p:sp>
      <p:sp>
        <p:nvSpPr>
          <p:cNvPr id="19" name="TextBox 19"/>
          <p:cNvSpPr txBox="1"/>
          <p:nvPr/>
        </p:nvSpPr>
        <p:spPr>
          <a:xfrm>
            <a:off x="2590800" y="4654256"/>
            <a:ext cx="6274484" cy="618490"/>
          </a:xfrm>
          <a:prstGeom prst="rect">
            <a:avLst/>
          </a:prstGeom>
        </p:spPr>
        <p:txBody>
          <a:bodyPr wrap="square" lIns="0" tIns="0" rIns="0" bIns="0" rtlCol="0" anchor="t">
            <a:spAutoFit/>
          </a:bodyPr>
          <a:lstStyle/>
          <a:p>
            <a:pPr algn="ctr">
              <a:lnSpc>
                <a:spcPts val="4759"/>
              </a:lnSpc>
              <a:spcBef>
                <a:spcPct val="0"/>
              </a:spcBef>
            </a:pPr>
            <a:r>
              <a:rPr lang="en-US" sz="3399" b="1" dirty="0">
                <a:solidFill>
                  <a:srgbClr val="000000"/>
                </a:solidFill>
                <a:latin typeface="Poppins Bold"/>
                <a:ea typeface="Poppins Bold"/>
                <a:cs typeface="Poppins Bold"/>
                <a:sym typeface="Poppins Bold"/>
              </a:rPr>
              <a:t>TÌM HIỂU VỀ KIẾN TRÚC </a:t>
            </a:r>
          </a:p>
        </p:txBody>
      </p:sp>
      <p:sp>
        <p:nvSpPr>
          <p:cNvPr id="20" name="TextBox 20"/>
          <p:cNvSpPr txBox="1"/>
          <p:nvPr/>
        </p:nvSpPr>
        <p:spPr>
          <a:xfrm>
            <a:off x="3250516" y="5513418"/>
            <a:ext cx="7647014" cy="618490"/>
          </a:xfrm>
          <a:prstGeom prst="rect">
            <a:avLst/>
          </a:prstGeom>
        </p:spPr>
        <p:txBody>
          <a:bodyPr lIns="0" tIns="0" rIns="0" bIns="0" rtlCol="0" anchor="t">
            <a:spAutoFit/>
          </a:bodyPr>
          <a:lstStyle/>
          <a:p>
            <a:pPr algn="ctr">
              <a:lnSpc>
                <a:spcPts val="4759"/>
              </a:lnSpc>
              <a:spcBef>
                <a:spcPct val="0"/>
              </a:spcBef>
            </a:pPr>
            <a:r>
              <a:rPr lang="en-US" sz="3399" b="1" dirty="0">
                <a:solidFill>
                  <a:srgbClr val="000000"/>
                </a:solidFill>
                <a:latin typeface="Poppins Bold"/>
                <a:ea typeface="Poppins Bold"/>
                <a:cs typeface="Poppins Bold"/>
                <a:sym typeface="Poppins Bold"/>
              </a:rPr>
              <a:t>HƯỚNG DẪN CÀI ĐẶT TRÊN UBUNTU</a:t>
            </a:r>
          </a:p>
        </p:txBody>
      </p:sp>
      <p:sp>
        <p:nvSpPr>
          <p:cNvPr id="21" name="TextBox 21"/>
          <p:cNvSpPr txBox="1"/>
          <p:nvPr/>
        </p:nvSpPr>
        <p:spPr>
          <a:xfrm>
            <a:off x="3250516" y="6592297"/>
            <a:ext cx="10693673" cy="618490"/>
          </a:xfrm>
          <a:prstGeom prst="rect">
            <a:avLst/>
          </a:prstGeom>
        </p:spPr>
        <p:txBody>
          <a:bodyPr lIns="0" tIns="0" rIns="0" bIns="0" rtlCol="0" anchor="t">
            <a:spAutoFit/>
          </a:bodyPr>
          <a:lstStyle/>
          <a:p>
            <a:pPr algn="ctr">
              <a:lnSpc>
                <a:spcPts val="4759"/>
              </a:lnSpc>
              <a:spcBef>
                <a:spcPct val="0"/>
              </a:spcBef>
            </a:pPr>
            <a:r>
              <a:rPr lang="en-US" sz="3399" b="1">
                <a:solidFill>
                  <a:srgbClr val="000000"/>
                </a:solidFill>
                <a:latin typeface="Poppins Bold"/>
                <a:ea typeface="Poppins Bold"/>
                <a:cs typeface="Poppins Bold"/>
                <a:sym typeface="Poppins Bold"/>
              </a:rPr>
              <a:t>TẠO LUẬT PHÁT HIỆN TẤN CÔNG TRONG SURICATA</a:t>
            </a:r>
          </a:p>
        </p:txBody>
      </p:sp>
      <p:sp>
        <p:nvSpPr>
          <p:cNvPr id="22" name="TextBox 22"/>
          <p:cNvSpPr txBox="1"/>
          <p:nvPr/>
        </p:nvSpPr>
        <p:spPr>
          <a:xfrm>
            <a:off x="3250516" y="7671176"/>
            <a:ext cx="2118675" cy="611321"/>
          </a:xfrm>
          <a:prstGeom prst="rect">
            <a:avLst/>
          </a:prstGeom>
        </p:spPr>
        <p:txBody>
          <a:bodyPr lIns="0" tIns="0" rIns="0" bIns="0" rtlCol="0" anchor="t">
            <a:spAutoFit/>
          </a:bodyPr>
          <a:lstStyle/>
          <a:p>
            <a:pPr algn="ctr">
              <a:lnSpc>
                <a:spcPts val="4774"/>
              </a:lnSpc>
              <a:spcBef>
                <a:spcPct val="0"/>
              </a:spcBef>
            </a:pPr>
            <a:r>
              <a:rPr lang="en-US" sz="3410" b="1">
                <a:solidFill>
                  <a:srgbClr val="000000"/>
                </a:solidFill>
                <a:latin typeface="Poppins Bold"/>
                <a:ea typeface="Poppins Bold"/>
                <a:cs typeface="Poppins Bold"/>
                <a:sym typeface="Poppins Bold"/>
              </a:rPr>
              <a:t>KỊCH BẢN</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24354" r="-1468" b="-56033"/>
            </a:stretch>
          </a:blipFill>
        </p:spPr>
      </p:sp>
      <p:sp>
        <p:nvSpPr>
          <p:cNvPr id="3" name="Freeform 3"/>
          <p:cNvSpPr/>
          <p:nvPr/>
        </p:nvSpPr>
        <p:spPr>
          <a:xfrm>
            <a:off x="-3125824" y="8692031"/>
            <a:ext cx="3927179" cy="1392364"/>
          </a:xfrm>
          <a:custGeom>
            <a:avLst/>
            <a:gdLst/>
            <a:ahLst/>
            <a:cxnLst/>
            <a:rect l="l" t="t" r="r" b="b"/>
            <a:pathLst>
              <a:path w="3927179" h="1392364">
                <a:moveTo>
                  <a:pt x="0" y="0"/>
                </a:moveTo>
                <a:lnTo>
                  <a:pt x="3927179" y="0"/>
                </a:lnTo>
                <a:lnTo>
                  <a:pt x="3927179" y="1392363"/>
                </a:lnTo>
                <a:lnTo>
                  <a:pt x="0" y="1392363"/>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sp>
        <p:nvSpPr>
          <p:cNvPr id="4" name="Freeform 4"/>
          <p:cNvSpPr/>
          <p:nvPr/>
        </p:nvSpPr>
        <p:spPr>
          <a:xfrm>
            <a:off x="14083532" y="-486231"/>
            <a:ext cx="7147788" cy="1728465"/>
          </a:xfrm>
          <a:custGeom>
            <a:avLst/>
            <a:gdLst/>
            <a:ahLst/>
            <a:cxnLst/>
            <a:rect l="l" t="t" r="r" b="b"/>
            <a:pathLst>
              <a:path w="7147788" h="1728465">
                <a:moveTo>
                  <a:pt x="0" y="0"/>
                </a:moveTo>
                <a:lnTo>
                  <a:pt x="7147788" y="0"/>
                </a:lnTo>
                <a:lnTo>
                  <a:pt x="7147788" y="1728465"/>
                </a:lnTo>
                <a:lnTo>
                  <a:pt x="0" y="1728465"/>
                </a:lnTo>
                <a:lnTo>
                  <a:pt x="0" y="0"/>
                </a:lnTo>
                <a:close/>
              </a:path>
            </a:pathLst>
          </a:custGeom>
          <a:blipFill>
            <a:blip r:embed="rId5">
              <a:extLst>
                <a:ext uri="{96DAC541-7B7A-43D3-8B79-37D633B846F1}">
                  <asvg:svgBlip xmlns="" xmlns:asvg="http://schemas.microsoft.com/office/drawing/2016/SVG/main" r:embed="rId6"/>
                </a:ext>
              </a:extLst>
            </a:blip>
            <a:stretch>
              <a:fillRect/>
            </a:stretch>
          </a:blipFill>
        </p:spPr>
      </p:sp>
      <p:sp>
        <p:nvSpPr>
          <p:cNvPr id="5" name="TextBox 5"/>
          <p:cNvSpPr txBox="1"/>
          <p:nvPr/>
        </p:nvSpPr>
        <p:spPr>
          <a:xfrm>
            <a:off x="694867" y="527996"/>
            <a:ext cx="7462986" cy="552450"/>
          </a:xfrm>
          <a:prstGeom prst="rect">
            <a:avLst/>
          </a:prstGeom>
        </p:spPr>
        <p:txBody>
          <a:bodyPr lIns="0" tIns="0" rIns="0" bIns="0" rtlCol="0" anchor="t">
            <a:spAutoFit/>
          </a:bodyPr>
          <a:lstStyle/>
          <a:p>
            <a:pPr algn="ctr">
              <a:lnSpc>
                <a:spcPts val="4199"/>
              </a:lnSpc>
              <a:spcBef>
                <a:spcPct val="0"/>
              </a:spcBef>
            </a:pPr>
            <a:r>
              <a:rPr lang="en-US" sz="3499" b="1">
                <a:solidFill>
                  <a:srgbClr val="000000"/>
                </a:solidFill>
                <a:latin typeface="Poppins Bold"/>
                <a:ea typeface="Poppins Bold"/>
                <a:cs typeface="Poppins Bold"/>
                <a:sym typeface="Poppins Bold"/>
              </a:rPr>
              <a:t>Xử lý đầu ra (Output Processing)</a:t>
            </a:r>
          </a:p>
        </p:txBody>
      </p:sp>
      <p:sp>
        <p:nvSpPr>
          <p:cNvPr id="6" name="TextBox 6"/>
          <p:cNvSpPr txBox="1"/>
          <p:nvPr/>
        </p:nvSpPr>
        <p:spPr>
          <a:xfrm>
            <a:off x="1458848" y="1356534"/>
            <a:ext cx="14702637" cy="2647950"/>
          </a:xfrm>
          <a:prstGeom prst="rect">
            <a:avLst/>
          </a:prstGeom>
        </p:spPr>
        <p:txBody>
          <a:bodyPr lIns="0" tIns="0" rIns="0" bIns="0" rtlCol="0" anchor="t">
            <a:spAutoFit/>
          </a:bodyPr>
          <a:lstStyle/>
          <a:p>
            <a:pPr algn="l">
              <a:lnSpc>
                <a:spcPts val="4199"/>
              </a:lnSpc>
              <a:spcBef>
                <a:spcPct val="0"/>
              </a:spcBef>
            </a:pPr>
            <a:r>
              <a:rPr lang="en-US" sz="3499">
                <a:solidFill>
                  <a:srgbClr val="000000"/>
                </a:solidFill>
                <a:latin typeface="Poppins"/>
                <a:ea typeface="Poppins"/>
                <a:cs typeface="Poppins"/>
                <a:sym typeface="Poppins"/>
              </a:rPr>
              <a:t>Suricata cung cấp nhiều phương pháp để xử lý và xuất dữ liệu sau khi đã thu thập và phân tích lưu lượng mạng. Các phương pháp này bao gồm việc ghi log vào các tập tin theo nhiều định dạng khác nhau (như đã đề cập ở trên), gửi log đến hệ thống theo giao thức Syslog, và tích hợp trực tiếp với các công cụ phân tích khác.</a:t>
            </a:r>
          </a:p>
        </p:txBody>
      </p:sp>
      <p:sp>
        <p:nvSpPr>
          <p:cNvPr id="7" name="TextBox 7"/>
          <p:cNvSpPr txBox="1"/>
          <p:nvPr/>
        </p:nvSpPr>
        <p:spPr>
          <a:xfrm>
            <a:off x="1458848" y="4114162"/>
            <a:ext cx="13764694" cy="2647950"/>
          </a:xfrm>
          <a:prstGeom prst="rect">
            <a:avLst/>
          </a:prstGeom>
        </p:spPr>
        <p:txBody>
          <a:bodyPr lIns="0" tIns="0" rIns="0" bIns="0" rtlCol="0" anchor="t">
            <a:spAutoFit/>
          </a:bodyPr>
          <a:lstStyle/>
          <a:p>
            <a:pPr algn="l">
              <a:lnSpc>
                <a:spcPts val="4199"/>
              </a:lnSpc>
              <a:spcBef>
                <a:spcPct val="0"/>
              </a:spcBef>
            </a:pPr>
            <a:r>
              <a:rPr lang="en-US" sz="3499">
                <a:solidFill>
                  <a:srgbClr val="000000"/>
                </a:solidFill>
                <a:latin typeface="Poppins"/>
                <a:ea typeface="Poppins"/>
                <a:cs typeface="Poppins"/>
                <a:sym typeface="Poppins"/>
              </a:rPr>
              <a:t>Suricata sử dụng các output module (mô-đun đầu ra) để định cấu hình cách dữ liệu được xuất. Người dùng có thể tùy chỉnh các mô-đun này trong file cấu hình suricata.yaml để chỉ định định dạng, vị trí lưu trữ và các tùy chọn khác cho từng loại đầu ra.</a:t>
            </a:r>
          </a:p>
        </p:txBody>
      </p:sp>
      <p:sp>
        <p:nvSpPr>
          <p:cNvPr id="8" name="TextBox 8"/>
          <p:cNvSpPr txBox="1"/>
          <p:nvPr/>
        </p:nvSpPr>
        <p:spPr>
          <a:xfrm>
            <a:off x="1458848" y="6876412"/>
            <a:ext cx="16495318" cy="2647950"/>
          </a:xfrm>
          <a:prstGeom prst="rect">
            <a:avLst/>
          </a:prstGeom>
        </p:spPr>
        <p:txBody>
          <a:bodyPr lIns="0" tIns="0" rIns="0" bIns="0" rtlCol="0" anchor="t">
            <a:spAutoFit/>
          </a:bodyPr>
          <a:lstStyle/>
          <a:p>
            <a:pPr algn="l">
              <a:lnSpc>
                <a:spcPts val="4199"/>
              </a:lnSpc>
              <a:spcBef>
                <a:spcPct val="0"/>
              </a:spcBef>
            </a:pPr>
            <a:r>
              <a:rPr lang="en-US" sz="3499">
                <a:solidFill>
                  <a:srgbClr val="000000"/>
                </a:solidFill>
                <a:latin typeface="Poppins"/>
                <a:ea typeface="Poppins"/>
                <a:cs typeface="Poppins"/>
                <a:sym typeface="Poppins"/>
              </a:rPr>
              <a:t>Để tối ưu hóa hiệu suất, Suricata còn cung cấp khả năng cấu hình buffering đầu ra. Việc sử dụng bộ đệm có thể giúp giảm tải cho hệ thống bằng cách trì hoãn việc ghi dữ liệu ra đĩa hoặc gửi đi, tuy nhiên, cần cân nhắc đến nguy cơ mất dữ liệu nếu hệ thống gặp sự cố trước khi bộ đệm được xả.</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24354" r="-1468" b="-56033"/>
            </a:stretch>
          </a:blipFill>
        </p:spPr>
      </p:sp>
      <p:sp>
        <p:nvSpPr>
          <p:cNvPr id="3" name="Freeform 3"/>
          <p:cNvSpPr/>
          <p:nvPr/>
        </p:nvSpPr>
        <p:spPr>
          <a:xfrm>
            <a:off x="-2898479" y="8562118"/>
            <a:ext cx="3927179" cy="1392364"/>
          </a:xfrm>
          <a:custGeom>
            <a:avLst/>
            <a:gdLst/>
            <a:ahLst/>
            <a:cxnLst/>
            <a:rect l="l" t="t" r="r" b="b"/>
            <a:pathLst>
              <a:path w="3927179" h="1392364">
                <a:moveTo>
                  <a:pt x="0" y="0"/>
                </a:moveTo>
                <a:lnTo>
                  <a:pt x="3927179" y="0"/>
                </a:lnTo>
                <a:lnTo>
                  <a:pt x="3927179" y="1392364"/>
                </a:lnTo>
                <a:lnTo>
                  <a:pt x="0" y="1392364"/>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sp>
        <p:nvSpPr>
          <p:cNvPr id="4" name="Freeform 4"/>
          <p:cNvSpPr/>
          <p:nvPr/>
        </p:nvSpPr>
        <p:spPr>
          <a:xfrm>
            <a:off x="14714106" y="-329128"/>
            <a:ext cx="7147788" cy="1728465"/>
          </a:xfrm>
          <a:custGeom>
            <a:avLst/>
            <a:gdLst/>
            <a:ahLst/>
            <a:cxnLst/>
            <a:rect l="l" t="t" r="r" b="b"/>
            <a:pathLst>
              <a:path w="7147788" h="1728465">
                <a:moveTo>
                  <a:pt x="0" y="0"/>
                </a:moveTo>
                <a:lnTo>
                  <a:pt x="7147788" y="0"/>
                </a:lnTo>
                <a:lnTo>
                  <a:pt x="7147788" y="1728465"/>
                </a:lnTo>
                <a:lnTo>
                  <a:pt x="0" y="1728465"/>
                </a:lnTo>
                <a:lnTo>
                  <a:pt x="0" y="0"/>
                </a:lnTo>
                <a:close/>
              </a:path>
            </a:pathLst>
          </a:custGeom>
          <a:blipFill>
            <a:blip r:embed="rId5">
              <a:extLst>
                <a:ext uri="{96DAC541-7B7A-43D3-8B79-37D633B846F1}">
                  <asvg:svgBlip xmlns="" xmlns:asvg="http://schemas.microsoft.com/office/drawing/2016/SVG/main" r:embed="rId6"/>
                </a:ext>
              </a:extLst>
            </a:blip>
            <a:stretch>
              <a:fillRect/>
            </a:stretch>
          </a:blipFill>
        </p:spPr>
      </p:sp>
      <p:sp>
        <p:nvSpPr>
          <p:cNvPr id="5" name="TextBox 5"/>
          <p:cNvSpPr txBox="1"/>
          <p:nvPr/>
        </p:nvSpPr>
        <p:spPr>
          <a:xfrm>
            <a:off x="3883075" y="234200"/>
            <a:ext cx="10521851" cy="552450"/>
          </a:xfrm>
          <a:prstGeom prst="rect">
            <a:avLst/>
          </a:prstGeom>
        </p:spPr>
        <p:txBody>
          <a:bodyPr lIns="0" tIns="0" rIns="0" bIns="0" rtlCol="0" anchor="t">
            <a:spAutoFit/>
          </a:bodyPr>
          <a:lstStyle/>
          <a:p>
            <a:pPr algn="l">
              <a:lnSpc>
                <a:spcPts val="4199"/>
              </a:lnSpc>
              <a:spcBef>
                <a:spcPct val="0"/>
              </a:spcBef>
            </a:pPr>
            <a:r>
              <a:rPr lang="en-US" sz="3499" b="1">
                <a:solidFill>
                  <a:srgbClr val="000000"/>
                </a:solidFill>
                <a:latin typeface="Poppins Bold"/>
                <a:ea typeface="Poppins Bold"/>
                <a:cs typeface="Poppins Bold"/>
                <a:sym typeface="Poppins Bold"/>
              </a:rPr>
              <a:t>CHƯƠNG 3. HƯỚNG DẪN CÀI ĐẶT TRÊN UBUNTU</a:t>
            </a:r>
          </a:p>
        </p:txBody>
      </p:sp>
      <p:sp>
        <p:nvSpPr>
          <p:cNvPr id="6" name="TextBox 6"/>
          <p:cNvSpPr txBox="1"/>
          <p:nvPr/>
        </p:nvSpPr>
        <p:spPr>
          <a:xfrm>
            <a:off x="877419" y="732587"/>
            <a:ext cx="4895999" cy="552450"/>
          </a:xfrm>
          <a:prstGeom prst="rect">
            <a:avLst/>
          </a:prstGeom>
        </p:spPr>
        <p:txBody>
          <a:bodyPr lIns="0" tIns="0" rIns="0" bIns="0" rtlCol="0" anchor="t">
            <a:spAutoFit/>
          </a:bodyPr>
          <a:lstStyle/>
          <a:p>
            <a:pPr algn="ctr">
              <a:lnSpc>
                <a:spcPts val="4199"/>
              </a:lnSpc>
              <a:spcBef>
                <a:spcPct val="0"/>
              </a:spcBef>
            </a:pPr>
            <a:r>
              <a:rPr lang="en-US" sz="3499" b="1">
                <a:solidFill>
                  <a:srgbClr val="000000"/>
                </a:solidFill>
                <a:latin typeface="Poppins Bold"/>
                <a:ea typeface="Poppins Bold"/>
                <a:cs typeface="Poppins Bold"/>
                <a:sym typeface="Poppins Bold"/>
              </a:rPr>
              <a:t>Các yêu cầu hệ thống</a:t>
            </a:r>
          </a:p>
        </p:txBody>
      </p:sp>
      <p:sp>
        <p:nvSpPr>
          <p:cNvPr id="7" name="TextBox 7"/>
          <p:cNvSpPr txBox="1"/>
          <p:nvPr/>
        </p:nvSpPr>
        <p:spPr>
          <a:xfrm>
            <a:off x="877419" y="1370762"/>
            <a:ext cx="14823662" cy="1600200"/>
          </a:xfrm>
          <a:prstGeom prst="rect">
            <a:avLst/>
          </a:prstGeom>
        </p:spPr>
        <p:txBody>
          <a:bodyPr lIns="0" tIns="0" rIns="0" bIns="0" rtlCol="0" anchor="t">
            <a:spAutoFit/>
          </a:bodyPr>
          <a:lstStyle/>
          <a:p>
            <a:pPr algn="l">
              <a:lnSpc>
                <a:spcPts val="4199"/>
              </a:lnSpc>
              <a:spcBef>
                <a:spcPct val="0"/>
              </a:spcBef>
            </a:pPr>
            <a:r>
              <a:rPr lang="en-US" sz="3499">
                <a:solidFill>
                  <a:srgbClr val="000000"/>
                </a:solidFill>
                <a:latin typeface="Poppins"/>
                <a:ea typeface="Poppins"/>
                <a:cs typeface="Poppins"/>
                <a:sym typeface="Poppins"/>
              </a:rPr>
              <a:t>Để cài đặt và chạy Suricata một cách hiệu quả trên hệ điều hành Ubuntu, hệ thống của bạn cần đáp ứng một số yêu cầu tối thiểu sau:</a:t>
            </a:r>
          </a:p>
        </p:txBody>
      </p:sp>
      <p:sp>
        <p:nvSpPr>
          <p:cNvPr id="8" name="TextBox 8"/>
          <p:cNvSpPr txBox="1"/>
          <p:nvPr/>
        </p:nvSpPr>
        <p:spPr>
          <a:xfrm>
            <a:off x="1860199" y="2458288"/>
            <a:ext cx="16049039" cy="2124075"/>
          </a:xfrm>
          <a:prstGeom prst="rect">
            <a:avLst/>
          </a:prstGeom>
        </p:spPr>
        <p:txBody>
          <a:bodyPr lIns="0" tIns="0" rIns="0" bIns="0" rtlCol="0" anchor="t">
            <a:spAutoFit/>
          </a:bodyPr>
          <a:lstStyle/>
          <a:p>
            <a:pPr algn="l">
              <a:lnSpc>
                <a:spcPts val="4199"/>
              </a:lnSpc>
              <a:spcBef>
                <a:spcPct val="0"/>
              </a:spcBef>
            </a:pPr>
            <a:r>
              <a:rPr lang="en-US" sz="3499">
                <a:solidFill>
                  <a:srgbClr val="000000"/>
                </a:solidFill>
                <a:latin typeface="Poppins"/>
                <a:ea typeface="Poppins"/>
                <a:cs typeface="Poppins"/>
                <a:sym typeface="Poppins"/>
              </a:rPr>
              <a:t>-Hệ điều hành: Cần có một máy tính hoặc máy ảo đang chạy một phiên bản Ubuntu được hỗ trợ. Các phiên bản Ubuntu mới hơn thường được khuyến nghị để đảm bảo khả năng tương thích tốt nhất và các bản cập nhật bảo mật mới nhất.</a:t>
            </a:r>
          </a:p>
        </p:txBody>
      </p:sp>
      <p:sp>
        <p:nvSpPr>
          <p:cNvPr id="9" name="TextBox 9"/>
          <p:cNvSpPr txBox="1"/>
          <p:nvPr/>
        </p:nvSpPr>
        <p:spPr>
          <a:xfrm>
            <a:off x="1724046" y="4553788"/>
            <a:ext cx="13583156" cy="1076325"/>
          </a:xfrm>
          <a:prstGeom prst="rect">
            <a:avLst/>
          </a:prstGeom>
        </p:spPr>
        <p:txBody>
          <a:bodyPr lIns="0" tIns="0" rIns="0" bIns="0" rtlCol="0" anchor="t">
            <a:spAutoFit/>
          </a:bodyPr>
          <a:lstStyle/>
          <a:p>
            <a:pPr algn="l">
              <a:lnSpc>
                <a:spcPts val="4199"/>
              </a:lnSpc>
              <a:spcBef>
                <a:spcPct val="0"/>
              </a:spcBef>
            </a:pPr>
            <a:r>
              <a:rPr lang="en-US" sz="3499">
                <a:solidFill>
                  <a:srgbClr val="000000"/>
                </a:solidFill>
                <a:latin typeface="Poppins"/>
                <a:ea typeface="Poppins"/>
                <a:cs typeface="Poppins"/>
                <a:sym typeface="Poppins"/>
              </a:rPr>
              <a:t>-Kết nối Internet: Một kết nối internet ổn định là cần thiết để tải xuống các gói cài đặt Suricata và các bộ luật (ruleset).</a:t>
            </a:r>
          </a:p>
        </p:txBody>
      </p:sp>
      <p:sp>
        <p:nvSpPr>
          <p:cNvPr id="10" name="TextBox 10"/>
          <p:cNvSpPr txBox="1"/>
          <p:nvPr/>
        </p:nvSpPr>
        <p:spPr>
          <a:xfrm>
            <a:off x="1724046" y="5715838"/>
            <a:ext cx="15021470" cy="1600200"/>
          </a:xfrm>
          <a:prstGeom prst="rect">
            <a:avLst/>
          </a:prstGeom>
        </p:spPr>
        <p:txBody>
          <a:bodyPr lIns="0" tIns="0" rIns="0" bIns="0" rtlCol="0" anchor="t">
            <a:spAutoFit/>
          </a:bodyPr>
          <a:lstStyle/>
          <a:p>
            <a:pPr algn="l">
              <a:lnSpc>
                <a:spcPts val="4199"/>
              </a:lnSpc>
              <a:spcBef>
                <a:spcPct val="0"/>
              </a:spcBef>
            </a:pPr>
            <a:r>
              <a:rPr lang="en-US" sz="3499">
                <a:solidFill>
                  <a:srgbClr val="000000"/>
                </a:solidFill>
                <a:latin typeface="Poppins"/>
                <a:ea typeface="Poppins"/>
                <a:cs typeface="Poppins"/>
                <a:sym typeface="Poppins"/>
              </a:rPr>
              <a:t>-Bộ nhớ RAM: Đối với môi trường production (sản xuất), nên có ít nhất 4-8GB RAM để Suricata có thể xử lý lưu lượng mạng một cách hiệu quả</a:t>
            </a:r>
          </a:p>
        </p:txBody>
      </p:sp>
      <p:sp>
        <p:nvSpPr>
          <p:cNvPr id="11" name="TextBox 11"/>
          <p:cNvSpPr txBox="1"/>
          <p:nvPr/>
        </p:nvSpPr>
        <p:spPr>
          <a:xfrm>
            <a:off x="1724046" y="7287463"/>
            <a:ext cx="15383973" cy="1076325"/>
          </a:xfrm>
          <a:prstGeom prst="rect">
            <a:avLst/>
          </a:prstGeom>
        </p:spPr>
        <p:txBody>
          <a:bodyPr lIns="0" tIns="0" rIns="0" bIns="0" rtlCol="0" anchor="t">
            <a:spAutoFit/>
          </a:bodyPr>
          <a:lstStyle/>
          <a:p>
            <a:pPr algn="l">
              <a:lnSpc>
                <a:spcPts val="4199"/>
              </a:lnSpc>
              <a:spcBef>
                <a:spcPct val="0"/>
              </a:spcBef>
            </a:pPr>
            <a:r>
              <a:rPr lang="en-US" sz="3499">
                <a:solidFill>
                  <a:srgbClr val="000000"/>
                </a:solidFill>
                <a:latin typeface="Poppins"/>
                <a:ea typeface="Poppins"/>
                <a:cs typeface="Poppins"/>
                <a:sym typeface="Poppins"/>
              </a:rPr>
              <a:t>-CPU: Tương tự như RAM, đối với môi trường production, nên có ít nhất 2 CPU cores để Suricata có thể tận dụng khả năng đa luồng của mình</a:t>
            </a:r>
          </a:p>
        </p:txBody>
      </p:sp>
      <p:sp>
        <p:nvSpPr>
          <p:cNvPr id="12" name="TextBox 12"/>
          <p:cNvSpPr txBox="1"/>
          <p:nvPr/>
        </p:nvSpPr>
        <p:spPr>
          <a:xfrm>
            <a:off x="1724046" y="8449513"/>
            <a:ext cx="15762152" cy="1076325"/>
          </a:xfrm>
          <a:prstGeom prst="rect">
            <a:avLst/>
          </a:prstGeom>
        </p:spPr>
        <p:txBody>
          <a:bodyPr lIns="0" tIns="0" rIns="0" bIns="0" rtlCol="0" anchor="t">
            <a:spAutoFit/>
          </a:bodyPr>
          <a:lstStyle/>
          <a:p>
            <a:pPr algn="l">
              <a:lnSpc>
                <a:spcPts val="4199"/>
              </a:lnSpc>
              <a:spcBef>
                <a:spcPct val="0"/>
              </a:spcBef>
            </a:pPr>
            <a:r>
              <a:rPr lang="en-US" sz="3499">
                <a:solidFill>
                  <a:srgbClr val="000000"/>
                </a:solidFill>
                <a:latin typeface="Poppins"/>
                <a:ea typeface="Poppins"/>
                <a:cs typeface="Poppins"/>
                <a:sym typeface="Poppins"/>
              </a:rPr>
              <a:t>-Dung lượng đĩa: Cần có đủ dung lượng đĩa để cài đặt Suricata và lưu trữ các tập tin log.</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24354" r="-1468" b="-56033"/>
            </a:stretch>
          </a:blipFill>
        </p:spPr>
      </p:sp>
      <p:sp>
        <p:nvSpPr>
          <p:cNvPr id="3" name="Freeform 3"/>
          <p:cNvSpPr/>
          <p:nvPr/>
        </p:nvSpPr>
        <p:spPr>
          <a:xfrm>
            <a:off x="-2754898" y="1572892"/>
            <a:ext cx="3927179" cy="1392364"/>
          </a:xfrm>
          <a:custGeom>
            <a:avLst/>
            <a:gdLst/>
            <a:ahLst/>
            <a:cxnLst/>
            <a:rect l="l" t="t" r="r" b="b"/>
            <a:pathLst>
              <a:path w="3927179" h="1392364">
                <a:moveTo>
                  <a:pt x="0" y="0"/>
                </a:moveTo>
                <a:lnTo>
                  <a:pt x="3927179" y="0"/>
                </a:lnTo>
                <a:lnTo>
                  <a:pt x="3927179" y="1392363"/>
                </a:lnTo>
                <a:lnTo>
                  <a:pt x="0" y="1392363"/>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sp>
        <p:nvSpPr>
          <p:cNvPr id="4" name="Freeform 4"/>
          <p:cNvSpPr/>
          <p:nvPr/>
        </p:nvSpPr>
        <p:spPr>
          <a:xfrm>
            <a:off x="14714106" y="696182"/>
            <a:ext cx="7147788" cy="1728465"/>
          </a:xfrm>
          <a:custGeom>
            <a:avLst/>
            <a:gdLst/>
            <a:ahLst/>
            <a:cxnLst/>
            <a:rect l="l" t="t" r="r" b="b"/>
            <a:pathLst>
              <a:path w="7147788" h="1728465">
                <a:moveTo>
                  <a:pt x="0" y="0"/>
                </a:moveTo>
                <a:lnTo>
                  <a:pt x="7147788" y="0"/>
                </a:lnTo>
                <a:lnTo>
                  <a:pt x="7147788" y="1728465"/>
                </a:lnTo>
                <a:lnTo>
                  <a:pt x="0" y="1728465"/>
                </a:lnTo>
                <a:lnTo>
                  <a:pt x="0" y="0"/>
                </a:lnTo>
                <a:close/>
              </a:path>
            </a:pathLst>
          </a:custGeom>
          <a:blipFill>
            <a:blip r:embed="rId5">
              <a:extLst>
                <a:ext uri="{96DAC541-7B7A-43D3-8B79-37D633B846F1}">
                  <asvg:svgBlip xmlns="" xmlns:asvg="http://schemas.microsoft.com/office/drawing/2016/SVG/main" r:embed="rId6"/>
                </a:ext>
              </a:extLst>
            </a:blip>
            <a:stretch>
              <a:fillRect/>
            </a:stretch>
          </a:blipFill>
        </p:spPr>
      </p:sp>
      <p:sp>
        <p:nvSpPr>
          <p:cNvPr id="5" name="TextBox 5"/>
          <p:cNvSpPr txBox="1"/>
          <p:nvPr/>
        </p:nvSpPr>
        <p:spPr>
          <a:xfrm>
            <a:off x="892694" y="1418774"/>
            <a:ext cx="12925127" cy="552450"/>
          </a:xfrm>
          <a:prstGeom prst="rect">
            <a:avLst/>
          </a:prstGeom>
        </p:spPr>
        <p:txBody>
          <a:bodyPr lIns="0" tIns="0" rIns="0" bIns="0" rtlCol="0" anchor="t">
            <a:spAutoFit/>
          </a:bodyPr>
          <a:lstStyle/>
          <a:p>
            <a:pPr algn="ctr">
              <a:lnSpc>
                <a:spcPts val="4199"/>
              </a:lnSpc>
              <a:spcBef>
                <a:spcPct val="0"/>
              </a:spcBef>
            </a:pPr>
            <a:r>
              <a:rPr lang="en-US" sz="3499" b="1">
                <a:solidFill>
                  <a:srgbClr val="000000"/>
                </a:solidFill>
                <a:latin typeface="Poppins Bold"/>
                <a:ea typeface="Poppins Bold"/>
                <a:cs typeface="Poppins Bold"/>
                <a:sym typeface="Poppins Bold"/>
              </a:rPr>
              <a:t>Hướng dẫn chi tiết các bước cài đặt Suricata trên Ubuntu</a:t>
            </a:r>
          </a:p>
        </p:txBody>
      </p:sp>
      <p:sp>
        <p:nvSpPr>
          <p:cNvPr id="6" name="TextBox 6"/>
          <p:cNvSpPr txBox="1"/>
          <p:nvPr/>
        </p:nvSpPr>
        <p:spPr>
          <a:xfrm>
            <a:off x="1151787" y="2236117"/>
            <a:ext cx="7422207" cy="552450"/>
          </a:xfrm>
          <a:prstGeom prst="rect">
            <a:avLst/>
          </a:prstGeom>
        </p:spPr>
        <p:txBody>
          <a:bodyPr lIns="0" tIns="0" rIns="0" bIns="0" rtlCol="0" anchor="t">
            <a:spAutoFit/>
          </a:bodyPr>
          <a:lstStyle/>
          <a:p>
            <a:pPr algn="ctr">
              <a:lnSpc>
                <a:spcPts val="4199"/>
              </a:lnSpc>
              <a:spcBef>
                <a:spcPct val="0"/>
              </a:spcBef>
            </a:pPr>
            <a:r>
              <a:rPr lang="en-US" sz="3499" b="1">
                <a:solidFill>
                  <a:srgbClr val="000000"/>
                </a:solidFill>
                <a:latin typeface="Poppins Bold"/>
                <a:ea typeface="Poppins Bold"/>
                <a:cs typeface="Poppins Bold"/>
                <a:sym typeface="Poppins Bold"/>
              </a:rPr>
              <a:t>Cài đặt từ kho chính thức và PPA</a:t>
            </a:r>
          </a:p>
        </p:txBody>
      </p:sp>
      <p:sp>
        <p:nvSpPr>
          <p:cNvPr id="7" name="TextBox 7"/>
          <p:cNvSpPr txBox="1"/>
          <p:nvPr/>
        </p:nvSpPr>
        <p:spPr>
          <a:xfrm>
            <a:off x="1815509" y="2759992"/>
            <a:ext cx="15413670" cy="2124075"/>
          </a:xfrm>
          <a:prstGeom prst="rect">
            <a:avLst/>
          </a:prstGeom>
        </p:spPr>
        <p:txBody>
          <a:bodyPr lIns="0" tIns="0" rIns="0" bIns="0" rtlCol="0" anchor="t">
            <a:spAutoFit/>
          </a:bodyPr>
          <a:lstStyle/>
          <a:p>
            <a:pPr algn="l">
              <a:lnSpc>
                <a:spcPts val="4199"/>
              </a:lnSpc>
              <a:spcBef>
                <a:spcPct val="0"/>
              </a:spcBef>
            </a:pPr>
            <a:r>
              <a:rPr lang="en-US" sz="3499">
                <a:solidFill>
                  <a:srgbClr val="000000"/>
                </a:solidFill>
                <a:latin typeface="Poppins"/>
                <a:ea typeface="Poppins"/>
                <a:cs typeface="Poppins"/>
                <a:sym typeface="Poppins"/>
              </a:rPr>
              <a:t>Có hai phương pháp chính để cài đặt Suricata trên Ubuntu: cài đặt từ kho phần mềm chính thức của Ubuntu hoặc cài đặt từ kho PPA (Personal Package Archive) của OISF (Open Information Security Foundation)</a:t>
            </a:r>
          </a:p>
        </p:txBody>
      </p:sp>
      <p:sp>
        <p:nvSpPr>
          <p:cNvPr id="8" name="TextBox 8"/>
          <p:cNvSpPr txBox="1"/>
          <p:nvPr/>
        </p:nvSpPr>
        <p:spPr>
          <a:xfrm>
            <a:off x="1815509" y="5001076"/>
            <a:ext cx="16336485" cy="2124075"/>
          </a:xfrm>
          <a:prstGeom prst="rect">
            <a:avLst/>
          </a:prstGeom>
        </p:spPr>
        <p:txBody>
          <a:bodyPr lIns="0" tIns="0" rIns="0" bIns="0" rtlCol="0" anchor="t">
            <a:spAutoFit/>
          </a:bodyPr>
          <a:lstStyle/>
          <a:p>
            <a:pPr marL="755642" lvl="1" indent="-377821" algn="l">
              <a:lnSpc>
                <a:spcPts val="4199"/>
              </a:lnSpc>
              <a:spcBef>
                <a:spcPct val="0"/>
              </a:spcBef>
              <a:buFont typeface="Arial"/>
              <a:buChar char="•"/>
            </a:pPr>
            <a:r>
              <a:rPr lang="en-US" sz="3499">
                <a:solidFill>
                  <a:srgbClr val="000000"/>
                </a:solidFill>
                <a:latin typeface="Poppins"/>
                <a:ea typeface="Poppins"/>
                <a:cs typeface="Poppins"/>
                <a:sym typeface="Poppins"/>
              </a:rPr>
              <a:t>Cài đặt từ kho chính thức: Phương pháp này đơn giản nhất và có thể được thực hiện bằng các lệnh sau :</a:t>
            </a:r>
          </a:p>
          <a:p>
            <a:pPr algn="l">
              <a:lnSpc>
                <a:spcPts val="4199"/>
              </a:lnSpc>
              <a:spcBef>
                <a:spcPct val="0"/>
              </a:spcBef>
            </a:pPr>
            <a:r>
              <a:rPr lang="en-US" sz="3499" b="1" i="1">
                <a:solidFill>
                  <a:srgbClr val="000000"/>
                </a:solidFill>
                <a:latin typeface="Poppins Bold Italics"/>
                <a:ea typeface="Poppins Bold Italics"/>
                <a:cs typeface="Poppins Bold Italics"/>
                <a:sym typeface="Poppins Bold Italics"/>
              </a:rPr>
              <a:t>sudo apt update</a:t>
            </a:r>
          </a:p>
          <a:p>
            <a:pPr algn="l">
              <a:lnSpc>
                <a:spcPts val="4199"/>
              </a:lnSpc>
              <a:spcBef>
                <a:spcPct val="0"/>
              </a:spcBef>
            </a:pPr>
            <a:r>
              <a:rPr lang="en-US" sz="3499" b="1" i="1">
                <a:solidFill>
                  <a:srgbClr val="000000"/>
                </a:solidFill>
                <a:latin typeface="Poppins Bold Italics"/>
                <a:ea typeface="Poppins Bold Italics"/>
                <a:cs typeface="Poppins Bold Italics"/>
                <a:sym typeface="Poppins Bold Italics"/>
              </a:rPr>
              <a:t>sudo apt install suricata -y</a:t>
            </a:r>
          </a:p>
        </p:txBody>
      </p:sp>
      <p:sp>
        <p:nvSpPr>
          <p:cNvPr id="9" name="TextBox 9"/>
          <p:cNvSpPr txBox="1"/>
          <p:nvPr/>
        </p:nvSpPr>
        <p:spPr>
          <a:xfrm>
            <a:off x="1815509" y="7239451"/>
            <a:ext cx="15867502" cy="1600200"/>
          </a:xfrm>
          <a:prstGeom prst="rect">
            <a:avLst/>
          </a:prstGeom>
        </p:spPr>
        <p:txBody>
          <a:bodyPr lIns="0" tIns="0" rIns="0" bIns="0" rtlCol="0" anchor="t">
            <a:spAutoFit/>
          </a:bodyPr>
          <a:lstStyle/>
          <a:p>
            <a:pPr algn="l">
              <a:lnSpc>
                <a:spcPts val="4199"/>
              </a:lnSpc>
              <a:spcBef>
                <a:spcPct val="0"/>
              </a:spcBef>
            </a:pPr>
            <a:r>
              <a:rPr lang="en-US" sz="3499">
                <a:solidFill>
                  <a:srgbClr val="000000"/>
                </a:solidFill>
                <a:latin typeface="Poppins"/>
                <a:ea typeface="Poppins"/>
                <a:cs typeface="Poppins"/>
                <a:sym typeface="Poppins"/>
              </a:rPr>
              <a:t>· Cài đặt từ PPA của OISF (khuyến nghị): Để cài đặt phiên bản ổn định mới nhất của Suricata, bạn nên sử dụng PPA của OISF. Các bước thực hiện như sau:</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24354" r="-1468" b="-56033"/>
            </a:stretch>
          </a:blipFill>
        </p:spPr>
      </p:sp>
      <p:sp>
        <p:nvSpPr>
          <p:cNvPr id="3" name="Freeform 3"/>
          <p:cNvSpPr/>
          <p:nvPr/>
        </p:nvSpPr>
        <p:spPr>
          <a:xfrm>
            <a:off x="-2618892" y="332518"/>
            <a:ext cx="3927179" cy="1392364"/>
          </a:xfrm>
          <a:custGeom>
            <a:avLst/>
            <a:gdLst/>
            <a:ahLst/>
            <a:cxnLst/>
            <a:rect l="l" t="t" r="r" b="b"/>
            <a:pathLst>
              <a:path w="3927179" h="1392364">
                <a:moveTo>
                  <a:pt x="0" y="0"/>
                </a:moveTo>
                <a:lnTo>
                  <a:pt x="3927179" y="0"/>
                </a:lnTo>
                <a:lnTo>
                  <a:pt x="3927179" y="1392364"/>
                </a:lnTo>
                <a:lnTo>
                  <a:pt x="0" y="1392364"/>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sp>
        <p:nvSpPr>
          <p:cNvPr id="4" name="Freeform 4"/>
          <p:cNvSpPr/>
          <p:nvPr/>
        </p:nvSpPr>
        <p:spPr>
          <a:xfrm>
            <a:off x="14714106" y="696182"/>
            <a:ext cx="7147788" cy="1728465"/>
          </a:xfrm>
          <a:custGeom>
            <a:avLst/>
            <a:gdLst/>
            <a:ahLst/>
            <a:cxnLst/>
            <a:rect l="l" t="t" r="r" b="b"/>
            <a:pathLst>
              <a:path w="7147788" h="1728465">
                <a:moveTo>
                  <a:pt x="0" y="0"/>
                </a:moveTo>
                <a:lnTo>
                  <a:pt x="7147788" y="0"/>
                </a:lnTo>
                <a:lnTo>
                  <a:pt x="7147788" y="1728465"/>
                </a:lnTo>
                <a:lnTo>
                  <a:pt x="0" y="1728465"/>
                </a:lnTo>
                <a:lnTo>
                  <a:pt x="0" y="0"/>
                </a:lnTo>
                <a:close/>
              </a:path>
            </a:pathLst>
          </a:custGeom>
          <a:blipFill>
            <a:blip r:embed="rId5">
              <a:extLst>
                <a:ext uri="{96DAC541-7B7A-43D3-8B79-37D633B846F1}">
                  <asvg:svgBlip xmlns="" xmlns:asvg="http://schemas.microsoft.com/office/drawing/2016/SVG/main" r:embed="rId6"/>
                </a:ext>
              </a:extLst>
            </a:blip>
            <a:stretch>
              <a:fillRect/>
            </a:stretch>
          </a:blipFill>
        </p:spPr>
      </p:sp>
      <p:sp>
        <p:nvSpPr>
          <p:cNvPr id="5" name="TextBox 5"/>
          <p:cNvSpPr txBox="1"/>
          <p:nvPr/>
        </p:nvSpPr>
        <p:spPr>
          <a:xfrm>
            <a:off x="1612907" y="3705705"/>
            <a:ext cx="15062185" cy="1076325"/>
          </a:xfrm>
          <a:prstGeom prst="rect">
            <a:avLst/>
          </a:prstGeom>
        </p:spPr>
        <p:txBody>
          <a:bodyPr lIns="0" tIns="0" rIns="0" bIns="0" rtlCol="0" anchor="t">
            <a:spAutoFit/>
          </a:bodyPr>
          <a:lstStyle/>
          <a:p>
            <a:pPr algn="l">
              <a:lnSpc>
                <a:spcPts val="4199"/>
              </a:lnSpc>
              <a:spcBef>
                <a:spcPct val="0"/>
              </a:spcBef>
            </a:pPr>
            <a:r>
              <a:rPr lang="en-US" sz="3499" b="1">
                <a:solidFill>
                  <a:srgbClr val="000000"/>
                </a:solidFill>
                <a:latin typeface="Poppins Bold"/>
                <a:ea typeface="Poppins Bold"/>
                <a:cs typeface="Poppins Bold"/>
                <a:sym typeface="Poppins Bold"/>
              </a:rPr>
              <a:t>2. Thêm kho PPA của OISF vào hệ thống:</a:t>
            </a:r>
          </a:p>
          <a:p>
            <a:pPr algn="l">
              <a:lnSpc>
                <a:spcPts val="4199"/>
              </a:lnSpc>
              <a:spcBef>
                <a:spcPct val="0"/>
              </a:spcBef>
            </a:pPr>
            <a:r>
              <a:rPr lang="en-US" sz="3499" b="1" i="1">
                <a:solidFill>
                  <a:srgbClr val="000000"/>
                </a:solidFill>
                <a:latin typeface="Poppins Bold Italics"/>
                <a:ea typeface="Poppins Bold Italics"/>
                <a:cs typeface="Poppins Bold Italics"/>
                <a:sym typeface="Poppins Bold Italics"/>
              </a:rPr>
              <a:t>sudo add-apt-repository ppa:oisf/suricata-stable</a:t>
            </a:r>
          </a:p>
        </p:txBody>
      </p:sp>
      <p:sp>
        <p:nvSpPr>
          <p:cNvPr id="6" name="TextBox 6"/>
          <p:cNvSpPr txBox="1"/>
          <p:nvPr/>
        </p:nvSpPr>
        <p:spPr>
          <a:xfrm>
            <a:off x="1543699" y="2486505"/>
            <a:ext cx="15971507" cy="1076325"/>
          </a:xfrm>
          <a:prstGeom prst="rect">
            <a:avLst/>
          </a:prstGeom>
        </p:spPr>
        <p:txBody>
          <a:bodyPr lIns="0" tIns="0" rIns="0" bIns="0" rtlCol="0" anchor="t">
            <a:spAutoFit/>
          </a:bodyPr>
          <a:lstStyle/>
          <a:p>
            <a:pPr algn="l">
              <a:lnSpc>
                <a:spcPts val="4199"/>
              </a:lnSpc>
              <a:spcBef>
                <a:spcPct val="0"/>
              </a:spcBef>
            </a:pPr>
            <a:r>
              <a:rPr lang="en-US" sz="3499" b="1">
                <a:solidFill>
                  <a:srgbClr val="000000"/>
                </a:solidFill>
                <a:latin typeface="Poppins Bold"/>
                <a:ea typeface="Poppins Bold"/>
                <a:cs typeface="Poppins Bold"/>
                <a:sym typeface="Poppins Bold"/>
              </a:rPr>
              <a:t>1.Cài đặt gói software-properties-common nếu nó chưa được cài đặt:</a:t>
            </a:r>
          </a:p>
          <a:p>
            <a:pPr algn="l">
              <a:lnSpc>
                <a:spcPts val="4199"/>
              </a:lnSpc>
              <a:spcBef>
                <a:spcPct val="0"/>
              </a:spcBef>
            </a:pPr>
            <a:r>
              <a:rPr lang="en-US" sz="3499" b="1" i="1">
                <a:solidFill>
                  <a:srgbClr val="000000"/>
                </a:solidFill>
                <a:latin typeface="Poppins Bold Italics"/>
                <a:ea typeface="Poppins Bold Italics"/>
                <a:cs typeface="Poppins Bold Italics"/>
                <a:sym typeface="Poppins Bold Italics"/>
              </a:rPr>
              <a:t> sudo apt-get install software-properties-common</a:t>
            </a:r>
          </a:p>
        </p:txBody>
      </p:sp>
      <p:sp>
        <p:nvSpPr>
          <p:cNvPr id="7" name="TextBox 7"/>
          <p:cNvSpPr txBox="1"/>
          <p:nvPr/>
        </p:nvSpPr>
        <p:spPr>
          <a:xfrm>
            <a:off x="1543699" y="4863418"/>
            <a:ext cx="12065332" cy="552450"/>
          </a:xfrm>
          <a:prstGeom prst="rect">
            <a:avLst/>
          </a:prstGeom>
        </p:spPr>
        <p:txBody>
          <a:bodyPr lIns="0" tIns="0" rIns="0" bIns="0" rtlCol="0" anchor="t">
            <a:spAutoFit/>
          </a:bodyPr>
          <a:lstStyle/>
          <a:p>
            <a:pPr algn="ctr">
              <a:lnSpc>
                <a:spcPts val="4199"/>
              </a:lnSpc>
              <a:spcBef>
                <a:spcPct val="0"/>
              </a:spcBef>
            </a:pPr>
            <a:r>
              <a:rPr lang="en-US" sz="3499" b="1">
                <a:solidFill>
                  <a:srgbClr val="000000"/>
                </a:solidFill>
                <a:latin typeface="Poppins Bold"/>
                <a:ea typeface="Poppins Bold"/>
                <a:cs typeface="Poppins Bold"/>
                <a:sym typeface="Poppins Bold"/>
              </a:rPr>
              <a:t>3.Cập nhật danh sách các gói phần mềm từ các kho:</a:t>
            </a:r>
          </a:p>
        </p:txBody>
      </p:sp>
      <p:sp>
        <p:nvSpPr>
          <p:cNvPr id="8" name="TextBox 8"/>
          <p:cNvSpPr txBox="1"/>
          <p:nvPr/>
        </p:nvSpPr>
        <p:spPr>
          <a:xfrm>
            <a:off x="1633517" y="5387293"/>
            <a:ext cx="3780830" cy="552450"/>
          </a:xfrm>
          <a:prstGeom prst="rect">
            <a:avLst/>
          </a:prstGeom>
        </p:spPr>
        <p:txBody>
          <a:bodyPr lIns="0" tIns="0" rIns="0" bIns="0" rtlCol="0" anchor="t">
            <a:spAutoFit/>
          </a:bodyPr>
          <a:lstStyle/>
          <a:p>
            <a:pPr algn="ctr">
              <a:lnSpc>
                <a:spcPts val="4199"/>
              </a:lnSpc>
              <a:spcBef>
                <a:spcPct val="0"/>
              </a:spcBef>
            </a:pPr>
            <a:r>
              <a:rPr lang="en-US" sz="3499" b="1" i="1">
                <a:solidFill>
                  <a:srgbClr val="000000"/>
                </a:solidFill>
                <a:latin typeface="Poppins Bold Italics"/>
                <a:ea typeface="Poppins Bold Italics"/>
                <a:cs typeface="Poppins Bold Italics"/>
                <a:sym typeface="Poppins Bold Italics"/>
              </a:rPr>
              <a:t>sudo apt update</a:t>
            </a:r>
          </a:p>
        </p:txBody>
      </p:sp>
      <p:sp>
        <p:nvSpPr>
          <p:cNvPr id="9" name="TextBox 9"/>
          <p:cNvSpPr txBox="1"/>
          <p:nvPr/>
        </p:nvSpPr>
        <p:spPr>
          <a:xfrm>
            <a:off x="1612907" y="6082618"/>
            <a:ext cx="4216003" cy="552450"/>
          </a:xfrm>
          <a:prstGeom prst="rect">
            <a:avLst/>
          </a:prstGeom>
        </p:spPr>
        <p:txBody>
          <a:bodyPr lIns="0" tIns="0" rIns="0" bIns="0" rtlCol="0" anchor="t">
            <a:spAutoFit/>
          </a:bodyPr>
          <a:lstStyle/>
          <a:p>
            <a:pPr algn="ctr">
              <a:lnSpc>
                <a:spcPts val="4199"/>
              </a:lnSpc>
              <a:spcBef>
                <a:spcPct val="0"/>
              </a:spcBef>
            </a:pPr>
            <a:r>
              <a:rPr lang="en-US" sz="3499" b="1">
                <a:solidFill>
                  <a:srgbClr val="000000"/>
                </a:solidFill>
                <a:latin typeface="Poppins Bold"/>
                <a:ea typeface="Poppins Bold"/>
                <a:cs typeface="Poppins Bold"/>
                <a:sym typeface="Poppins Bold"/>
              </a:rPr>
              <a:t>4.Cài đặt Suricata:</a:t>
            </a:r>
          </a:p>
        </p:txBody>
      </p:sp>
      <p:sp>
        <p:nvSpPr>
          <p:cNvPr id="10" name="TextBox 10"/>
          <p:cNvSpPr txBox="1"/>
          <p:nvPr/>
        </p:nvSpPr>
        <p:spPr>
          <a:xfrm>
            <a:off x="1633517" y="6606493"/>
            <a:ext cx="6583114" cy="552450"/>
          </a:xfrm>
          <a:prstGeom prst="rect">
            <a:avLst/>
          </a:prstGeom>
        </p:spPr>
        <p:txBody>
          <a:bodyPr lIns="0" tIns="0" rIns="0" bIns="0" rtlCol="0" anchor="t">
            <a:spAutoFit/>
          </a:bodyPr>
          <a:lstStyle/>
          <a:p>
            <a:pPr algn="ctr">
              <a:lnSpc>
                <a:spcPts val="4199"/>
              </a:lnSpc>
              <a:spcBef>
                <a:spcPct val="0"/>
              </a:spcBef>
            </a:pPr>
            <a:r>
              <a:rPr lang="en-US" sz="3499" b="1" i="1">
                <a:solidFill>
                  <a:srgbClr val="000000"/>
                </a:solidFill>
                <a:latin typeface="Poppins Bold Italics"/>
                <a:ea typeface="Poppins Bold Italics"/>
                <a:cs typeface="Poppins Bold Italics"/>
                <a:sym typeface="Poppins Bold Italics"/>
              </a:rPr>
              <a:t>sudo apt-get install suricata</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4"/>
            <a:stretch>
              <a:fillRect t="-24354" r="-1468" b="-56033"/>
            </a:stretch>
          </a:blipFill>
        </p:spPr>
      </p:sp>
      <p:sp>
        <p:nvSpPr>
          <p:cNvPr id="3" name="Freeform 3"/>
          <p:cNvSpPr/>
          <p:nvPr/>
        </p:nvSpPr>
        <p:spPr>
          <a:xfrm>
            <a:off x="-2618892" y="332518"/>
            <a:ext cx="3927179" cy="1392364"/>
          </a:xfrm>
          <a:custGeom>
            <a:avLst/>
            <a:gdLst/>
            <a:ahLst/>
            <a:cxnLst/>
            <a:rect l="l" t="t" r="r" b="b"/>
            <a:pathLst>
              <a:path w="3927179" h="1392364">
                <a:moveTo>
                  <a:pt x="0" y="0"/>
                </a:moveTo>
                <a:lnTo>
                  <a:pt x="3927179" y="0"/>
                </a:lnTo>
                <a:lnTo>
                  <a:pt x="3927179" y="1392364"/>
                </a:lnTo>
                <a:lnTo>
                  <a:pt x="0" y="1392364"/>
                </a:lnTo>
                <a:lnTo>
                  <a:pt x="0" y="0"/>
                </a:lnTo>
                <a:close/>
              </a:path>
            </a:pathLst>
          </a:custGeom>
          <a:blipFill>
            <a:blip r:embed="rId5">
              <a:extLst>
                <a:ext uri="{96DAC541-7B7A-43D3-8B79-37D633B846F1}">
                  <asvg:svgBlip xmlns="" xmlns:asvg="http://schemas.microsoft.com/office/drawing/2016/SVG/main" r:embed="rId6"/>
                </a:ext>
              </a:extLst>
            </a:blip>
            <a:stretch>
              <a:fillRect/>
            </a:stretch>
          </a:blipFill>
        </p:spPr>
      </p:sp>
      <p:sp>
        <p:nvSpPr>
          <p:cNvPr id="4" name="Freeform 4"/>
          <p:cNvSpPr/>
          <p:nvPr/>
        </p:nvSpPr>
        <p:spPr>
          <a:xfrm>
            <a:off x="14714106" y="696182"/>
            <a:ext cx="7147788" cy="1728465"/>
          </a:xfrm>
          <a:custGeom>
            <a:avLst/>
            <a:gdLst/>
            <a:ahLst/>
            <a:cxnLst/>
            <a:rect l="l" t="t" r="r" b="b"/>
            <a:pathLst>
              <a:path w="7147788" h="1728465">
                <a:moveTo>
                  <a:pt x="0" y="0"/>
                </a:moveTo>
                <a:lnTo>
                  <a:pt x="7147788" y="0"/>
                </a:lnTo>
                <a:lnTo>
                  <a:pt x="7147788" y="1728465"/>
                </a:lnTo>
                <a:lnTo>
                  <a:pt x="0" y="1728465"/>
                </a:lnTo>
                <a:lnTo>
                  <a:pt x="0" y="0"/>
                </a:lnTo>
                <a:close/>
              </a:path>
            </a:pathLst>
          </a:custGeom>
          <a:blipFill>
            <a:blip r:embed="rId7">
              <a:extLst>
                <a:ext uri="{96DAC541-7B7A-43D3-8B79-37D633B846F1}">
                  <asvg:svgBlip xmlns="" xmlns:asvg="http://schemas.microsoft.com/office/drawing/2016/SVG/main" r:embed="rId8"/>
                </a:ext>
              </a:extLst>
            </a:blip>
            <a:stretch>
              <a:fillRect/>
            </a:stretch>
          </a:blipFill>
        </p:spPr>
      </p:sp>
      <p:pic>
        <p:nvPicPr>
          <p:cNvPr id="5" name="Picture 5">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9"/>
          <a:srcRect/>
          <a:stretch>
            <a:fillRect/>
          </a:stretch>
        </p:blipFill>
        <p:spPr>
          <a:xfrm>
            <a:off x="572275" y="491279"/>
            <a:ext cx="17143451" cy="9643191"/>
          </a:xfrm>
          <a:prstGeom prst="rect">
            <a:avLst/>
          </a:prstGeom>
        </p:spPr>
      </p:pic>
    </p:spTree>
  </p:cSld>
  <p:clrMapOvr>
    <a:masterClrMapping/>
  </p:clrMapOvr>
  <p:timing>
    <p:tnLst>
      <p:par>
        <p:cTn id="1" dur="indefinite" restart="never" nodeType="tmRoot">
          <p:childTnLst>
            <p:video>
              <p:cMediaNode vol="100000">
                <p:cTn id="2" fill="hold" display="0">
                  <p:stCondLst>
                    <p:cond delay="indefinite"/>
                  </p:stCondLst>
                </p:cTn>
                <p:tgtEl>
                  <p:spTgt spid="5"/>
                </p:tgtEl>
              </p:cMediaNode>
            </p:vide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24354" r="-1468" b="-56033"/>
            </a:stretch>
          </a:blipFill>
        </p:spPr>
      </p:sp>
      <p:grpSp>
        <p:nvGrpSpPr>
          <p:cNvPr id="3" name="Group 3"/>
          <p:cNvGrpSpPr/>
          <p:nvPr/>
        </p:nvGrpSpPr>
        <p:grpSpPr>
          <a:xfrm>
            <a:off x="1440863" y="445626"/>
            <a:ext cx="15904007" cy="1166148"/>
            <a:chOff x="0" y="0"/>
            <a:chExt cx="7394799" cy="542217"/>
          </a:xfrm>
        </p:grpSpPr>
        <p:sp>
          <p:nvSpPr>
            <p:cNvPr id="4" name="Freeform 4"/>
            <p:cNvSpPr/>
            <p:nvPr/>
          </p:nvSpPr>
          <p:spPr>
            <a:xfrm>
              <a:off x="0" y="0"/>
              <a:ext cx="7394799" cy="542217"/>
            </a:xfrm>
            <a:custGeom>
              <a:avLst/>
              <a:gdLst/>
              <a:ahLst/>
              <a:cxnLst/>
              <a:rect l="l" t="t" r="r" b="b"/>
              <a:pathLst>
                <a:path w="7394799" h="542217">
                  <a:moveTo>
                    <a:pt x="0" y="0"/>
                  </a:moveTo>
                  <a:lnTo>
                    <a:pt x="7394799" y="0"/>
                  </a:lnTo>
                  <a:lnTo>
                    <a:pt x="7394799" y="542217"/>
                  </a:lnTo>
                  <a:lnTo>
                    <a:pt x="0" y="542217"/>
                  </a:lnTo>
                  <a:close/>
                </a:path>
              </a:pathLst>
            </a:custGeom>
            <a:solidFill>
              <a:srgbClr val="FFFFFF"/>
            </a:solidFill>
          </p:spPr>
        </p:sp>
      </p:grpSp>
      <p:sp>
        <p:nvSpPr>
          <p:cNvPr id="5" name="Freeform 5"/>
          <p:cNvSpPr/>
          <p:nvPr/>
        </p:nvSpPr>
        <p:spPr>
          <a:xfrm>
            <a:off x="14714106" y="696182"/>
            <a:ext cx="7147788" cy="1728465"/>
          </a:xfrm>
          <a:custGeom>
            <a:avLst/>
            <a:gdLst/>
            <a:ahLst/>
            <a:cxnLst/>
            <a:rect l="l" t="t" r="r" b="b"/>
            <a:pathLst>
              <a:path w="7147788" h="1728465">
                <a:moveTo>
                  <a:pt x="0" y="0"/>
                </a:moveTo>
                <a:lnTo>
                  <a:pt x="7147788" y="0"/>
                </a:lnTo>
                <a:lnTo>
                  <a:pt x="7147788" y="1728465"/>
                </a:lnTo>
                <a:lnTo>
                  <a:pt x="0" y="1728465"/>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sp>
        <p:nvSpPr>
          <p:cNvPr id="6" name="Freeform 6"/>
          <p:cNvSpPr/>
          <p:nvPr/>
        </p:nvSpPr>
        <p:spPr>
          <a:xfrm>
            <a:off x="11702764" y="8942224"/>
            <a:ext cx="573798" cy="822649"/>
          </a:xfrm>
          <a:custGeom>
            <a:avLst/>
            <a:gdLst/>
            <a:ahLst/>
            <a:cxnLst/>
            <a:rect l="l" t="t" r="r" b="b"/>
            <a:pathLst>
              <a:path w="573798" h="822649">
                <a:moveTo>
                  <a:pt x="0" y="0"/>
                </a:moveTo>
                <a:lnTo>
                  <a:pt x="573798" y="0"/>
                </a:lnTo>
                <a:lnTo>
                  <a:pt x="573798" y="822649"/>
                </a:lnTo>
                <a:lnTo>
                  <a:pt x="0" y="822649"/>
                </a:lnTo>
                <a:lnTo>
                  <a:pt x="0" y="0"/>
                </a:lnTo>
                <a:close/>
              </a:path>
            </a:pathLst>
          </a:custGeom>
          <a:blipFill>
            <a:blip r:embed="rId5">
              <a:extLst>
                <a:ext uri="{96DAC541-7B7A-43D3-8B79-37D633B846F1}">
                  <asvg:svgBlip xmlns="" xmlns:asvg="http://schemas.microsoft.com/office/drawing/2016/SVG/main" r:embed="rId6"/>
                </a:ext>
              </a:extLst>
            </a:blip>
            <a:stretch>
              <a:fillRect/>
            </a:stretch>
          </a:blipFill>
        </p:spPr>
      </p:sp>
      <p:sp>
        <p:nvSpPr>
          <p:cNvPr id="7" name="Freeform 7"/>
          <p:cNvSpPr/>
          <p:nvPr/>
        </p:nvSpPr>
        <p:spPr>
          <a:xfrm>
            <a:off x="3318882" y="-411324"/>
            <a:ext cx="573798" cy="822649"/>
          </a:xfrm>
          <a:custGeom>
            <a:avLst/>
            <a:gdLst/>
            <a:ahLst/>
            <a:cxnLst/>
            <a:rect l="l" t="t" r="r" b="b"/>
            <a:pathLst>
              <a:path w="573798" h="822649">
                <a:moveTo>
                  <a:pt x="0" y="0"/>
                </a:moveTo>
                <a:lnTo>
                  <a:pt x="573798" y="0"/>
                </a:lnTo>
                <a:lnTo>
                  <a:pt x="573798" y="822648"/>
                </a:lnTo>
                <a:lnTo>
                  <a:pt x="0" y="822648"/>
                </a:lnTo>
                <a:lnTo>
                  <a:pt x="0" y="0"/>
                </a:lnTo>
                <a:close/>
              </a:path>
            </a:pathLst>
          </a:custGeom>
          <a:blipFill>
            <a:blip r:embed="rId5">
              <a:extLst>
                <a:ext uri="{96DAC541-7B7A-43D3-8B79-37D633B846F1}">
                  <asvg:svgBlip xmlns="" xmlns:asvg="http://schemas.microsoft.com/office/drawing/2016/SVG/main" r:embed="rId6"/>
                </a:ext>
              </a:extLst>
            </a:blip>
            <a:stretch>
              <a:fillRect/>
            </a:stretch>
          </a:blipFill>
        </p:spPr>
      </p:sp>
      <p:sp>
        <p:nvSpPr>
          <p:cNvPr id="8" name="Freeform 8"/>
          <p:cNvSpPr/>
          <p:nvPr/>
        </p:nvSpPr>
        <p:spPr>
          <a:xfrm>
            <a:off x="-1963590" y="0"/>
            <a:ext cx="3927179" cy="1392364"/>
          </a:xfrm>
          <a:custGeom>
            <a:avLst/>
            <a:gdLst/>
            <a:ahLst/>
            <a:cxnLst/>
            <a:rect l="l" t="t" r="r" b="b"/>
            <a:pathLst>
              <a:path w="3927179" h="1392364">
                <a:moveTo>
                  <a:pt x="0" y="0"/>
                </a:moveTo>
                <a:lnTo>
                  <a:pt x="3927180" y="0"/>
                </a:lnTo>
                <a:lnTo>
                  <a:pt x="3927180" y="1392364"/>
                </a:lnTo>
                <a:lnTo>
                  <a:pt x="0" y="1392364"/>
                </a:lnTo>
                <a:lnTo>
                  <a:pt x="0" y="0"/>
                </a:lnTo>
                <a:close/>
              </a:path>
            </a:pathLst>
          </a:custGeom>
          <a:blipFill>
            <a:blip r:embed="rId7">
              <a:extLst>
                <a:ext uri="{96DAC541-7B7A-43D3-8B79-37D633B846F1}">
                  <asvg:svgBlip xmlns="" xmlns:asvg="http://schemas.microsoft.com/office/drawing/2016/SVG/main" r:embed="rId8"/>
                </a:ext>
              </a:extLst>
            </a:blip>
            <a:stretch>
              <a:fillRect/>
            </a:stretch>
          </a:blipFill>
        </p:spPr>
      </p:sp>
      <p:sp>
        <p:nvSpPr>
          <p:cNvPr id="9" name="TextBox 9"/>
          <p:cNvSpPr txBox="1"/>
          <p:nvPr/>
        </p:nvSpPr>
        <p:spPr>
          <a:xfrm>
            <a:off x="1191996" y="658082"/>
            <a:ext cx="15904007" cy="638175"/>
          </a:xfrm>
          <a:prstGeom prst="rect">
            <a:avLst/>
          </a:prstGeom>
        </p:spPr>
        <p:txBody>
          <a:bodyPr lIns="0" tIns="0" rIns="0" bIns="0" rtlCol="0" anchor="t">
            <a:spAutoFit/>
          </a:bodyPr>
          <a:lstStyle/>
          <a:p>
            <a:pPr algn="ctr">
              <a:lnSpc>
                <a:spcPts val="4799"/>
              </a:lnSpc>
            </a:pPr>
            <a:r>
              <a:rPr lang="en-US" sz="3999" b="1">
                <a:solidFill>
                  <a:srgbClr val="000000"/>
                </a:solidFill>
                <a:latin typeface="Poppins Bold"/>
                <a:ea typeface="Poppins Bold"/>
                <a:cs typeface="Poppins Bold"/>
                <a:sym typeface="Poppins Bold"/>
              </a:rPr>
              <a:t>CHƯƠNG 4. TẠO LUẬT PHÁT HIỆN TẤN CÔNG TRONG SURICATA</a:t>
            </a:r>
          </a:p>
        </p:txBody>
      </p:sp>
      <p:sp>
        <p:nvSpPr>
          <p:cNvPr id="10" name="TextBox 10"/>
          <p:cNvSpPr txBox="1"/>
          <p:nvPr/>
        </p:nvSpPr>
        <p:spPr>
          <a:xfrm>
            <a:off x="181585" y="1783224"/>
            <a:ext cx="3476015" cy="717550"/>
          </a:xfrm>
          <a:prstGeom prst="rect">
            <a:avLst/>
          </a:prstGeom>
        </p:spPr>
        <p:txBody>
          <a:bodyPr wrap="square" lIns="0" tIns="0" rIns="0" bIns="0" rtlCol="0" anchor="t">
            <a:spAutoFit/>
          </a:bodyPr>
          <a:lstStyle/>
          <a:p>
            <a:pPr algn="ctr">
              <a:lnSpc>
                <a:spcPts val="5599"/>
              </a:lnSpc>
            </a:pPr>
            <a:r>
              <a:rPr lang="en-US" sz="3999" b="1" dirty="0">
                <a:solidFill>
                  <a:srgbClr val="000000"/>
                </a:solidFill>
                <a:latin typeface="Poppins Bold"/>
                <a:ea typeface="Poppins Bold"/>
                <a:cs typeface="Poppins Bold"/>
                <a:sym typeface="Poppins Bold"/>
              </a:rPr>
              <a:t> 1. SURICATA</a:t>
            </a:r>
          </a:p>
        </p:txBody>
      </p:sp>
      <p:sp>
        <p:nvSpPr>
          <p:cNvPr id="11" name="TextBox 11"/>
          <p:cNvSpPr txBox="1"/>
          <p:nvPr/>
        </p:nvSpPr>
        <p:spPr>
          <a:xfrm>
            <a:off x="-197861" y="2691274"/>
            <a:ext cx="18288000" cy="7564755"/>
          </a:xfrm>
          <a:prstGeom prst="rect">
            <a:avLst/>
          </a:prstGeom>
        </p:spPr>
        <p:txBody>
          <a:bodyPr lIns="0" tIns="0" rIns="0" bIns="0" rtlCol="0" anchor="t">
            <a:spAutoFit/>
          </a:bodyPr>
          <a:lstStyle/>
          <a:p>
            <a:pPr marL="712472" lvl="1" indent="-356236" algn="just">
              <a:lnSpc>
                <a:spcPts val="4620"/>
              </a:lnSpc>
              <a:spcBef>
                <a:spcPct val="0"/>
              </a:spcBef>
              <a:buFont typeface="Arial"/>
              <a:buChar char="•"/>
            </a:pPr>
            <a:r>
              <a:rPr lang="en-US" sz="3300">
                <a:solidFill>
                  <a:srgbClr val="000000"/>
                </a:solidFill>
                <a:latin typeface="Poppins"/>
                <a:ea typeface="Poppins"/>
                <a:cs typeface="Poppins"/>
                <a:sym typeface="Poppins"/>
              </a:rPr>
              <a:t>Luật (Rule) trong Suricata giống như quy tắc trong đời sống, xác định điều kiện và hành động khi điều kiện đúng.</a:t>
            </a:r>
          </a:p>
          <a:p>
            <a:pPr marL="712472" lvl="1" indent="-356236" algn="just">
              <a:lnSpc>
                <a:spcPts val="4620"/>
              </a:lnSpc>
              <a:spcBef>
                <a:spcPct val="0"/>
              </a:spcBef>
              <a:buFont typeface="Arial"/>
              <a:buChar char="•"/>
            </a:pPr>
            <a:r>
              <a:rPr lang="en-US" sz="3300">
                <a:solidFill>
                  <a:srgbClr val="000000"/>
                </a:solidFill>
                <a:latin typeface="Poppins"/>
                <a:ea typeface="Poppins"/>
                <a:cs typeface="Poppins"/>
                <a:sym typeface="Poppins"/>
              </a:rPr>
              <a:t>Ưu điểm nổi bật: người dùng có thể tự viết hoặc chỉnh sửa luật để phù hợp với hệ thống mạng của mình.</a:t>
            </a:r>
          </a:p>
          <a:p>
            <a:pPr marL="712472" lvl="1" indent="-356236" algn="just">
              <a:lnSpc>
                <a:spcPts val="4620"/>
              </a:lnSpc>
              <a:spcBef>
                <a:spcPct val="0"/>
              </a:spcBef>
              <a:buFont typeface="Arial"/>
              <a:buChar char="•"/>
            </a:pPr>
            <a:r>
              <a:rPr lang="en-US" sz="3300">
                <a:solidFill>
                  <a:srgbClr val="000000"/>
                </a:solidFill>
                <a:latin typeface="Poppins"/>
                <a:ea typeface="Poppins"/>
                <a:cs typeface="Poppins"/>
                <a:sym typeface="Poppins"/>
              </a:rPr>
              <a:t>Không cần phụ thuộc vào nhà cung cấp bên ngoài khi xuất hiện lỗ hổng hay phương pháp tấn công mới.</a:t>
            </a:r>
          </a:p>
          <a:p>
            <a:pPr marL="712472" lvl="1" indent="-356236" algn="just">
              <a:lnSpc>
                <a:spcPts val="4620"/>
              </a:lnSpc>
              <a:spcBef>
                <a:spcPct val="0"/>
              </a:spcBef>
              <a:buFont typeface="Arial"/>
              <a:buChar char="•"/>
            </a:pPr>
            <a:r>
              <a:rPr lang="en-US" sz="3300">
                <a:solidFill>
                  <a:srgbClr val="000000"/>
                </a:solidFill>
                <a:latin typeface="Poppins"/>
                <a:ea typeface="Poppins"/>
                <a:cs typeface="Poppins"/>
                <a:sym typeface="Poppins"/>
              </a:rPr>
              <a:t>Có thể viết luật riêng dựa trên lưu lượng mạng bất thường để phản ứng nhanh hơn.</a:t>
            </a:r>
          </a:p>
          <a:p>
            <a:pPr marL="712472" lvl="1" indent="-356236" algn="just">
              <a:lnSpc>
                <a:spcPts val="4620"/>
              </a:lnSpc>
              <a:spcBef>
                <a:spcPct val="0"/>
              </a:spcBef>
              <a:buFont typeface="Arial"/>
              <a:buChar char="•"/>
            </a:pPr>
            <a:r>
              <a:rPr lang="en-US" sz="3300">
                <a:solidFill>
                  <a:srgbClr val="000000"/>
                </a:solidFill>
                <a:latin typeface="Poppins"/>
                <a:ea typeface="Poppins"/>
                <a:cs typeface="Poppins"/>
                <a:sym typeface="Poppins"/>
              </a:rPr>
              <a:t>Cấu trúc luật trong Suricata gồm 2 phần:</a:t>
            </a:r>
          </a:p>
          <a:p>
            <a:pPr marL="1424943" lvl="2" indent="-474981" algn="just">
              <a:lnSpc>
                <a:spcPts val="4620"/>
              </a:lnSpc>
              <a:spcBef>
                <a:spcPct val="0"/>
              </a:spcBef>
              <a:buFont typeface="Arial"/>
              <a:buChar char="⚬"/>
            </a:pPr>
            <a:r>
              <a:rPr lang="en-US" sz="3300">
                <a:solidFill>
                  <a:srgbClr val="000000"/>
                </a:solidFill>
                <a:latin typeface="Poppins"/>
                <a:ea typeface="Poppins"/>
                <a:cs typeface="Poppins"/>
                <a:sym typeface="Poppins"/>
              </a:rPr>
              <a:t>Rule Header: chứa hành động (rule action), giao thức, IP nguồn, IP đích, subnetmask, port nguồn và port đích.</a:t>
            </a:r>
          </a:p>
          <a:p>
            <a:pPr marL="1424943" lvl="2" indent="-474981" algn="just">
              <a:lnSpc>
                <a:spcPts val="4620"/>
              </a:lnSpc>
              <a:spcBef>
                <a:spcPct val="0"/>
              </a:spcBef>
              <a:buFont typeface="Arial"/>
              <a:buChar char="⚬"/>
            </a:pPr>
            <a:r>
              <a:rPr lang="en-US" sz="3300">
                <a:solidFill>
                  <a:srgbClr val="000000"/>
                </a:solidFill>
                <a:latin typeface="Poppins"/>
                <a:ea typeface="Poppins"/>
                <a:cs typeface="Poppins"/>
                <a:sym typeface="Poppins"/>
              </a:rPr>
              <a:t>Rule Options: chứa thông điệp cảnh báo và thông tin kiểm tra các phần của gói tin.</a:t>
            </a:r>
          </a:p>
          <a:p>
            <a:pPr algn="just">
              <a:lnSpc>
                <a:spcPts val="4620"/>
              </a:lnSpc>
              <a:spcBef>
                <a:spcPct val="0"/>
              </a:spcBef>
            </a:pPr>
            <a:endParaRPr lang="en-US" sz="3300">
              <a:solidFill>
                <a:srgbClr val="000000"/>
              </a:solidFill>
              <a:latin typeface="Poppins"/>
              <a:ea typeface="Poppins"/>
              <a:cs typeface="Poppins"/>
              <a:sym typeface="Poppins"/>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24354" r="-1468" b="-56033"/>
            </a:stretch>
          </a:blipFill>
        </p:spPr>
      </p:sp>
      <p:grpSp>
        <p:nvGrpSpPr>
          <p:cNvPr id="3" name="Group 3"/>
          <p:cNvGrpSpPr/>
          <p:nvPr/>
        </p:nvGrpSpPr>
        <p:grpSpPr>
          <a:xfrm>
            <a:off x="905495" y="657204"/>
            <a:ext cx="4481373" cy="1200392"/>
            <a:chOff x="0" y="0"/>
            <a:chExt cx="1634817" cy="437906"/>
          </a:xfrm>
        </p:grpSpPr>
        <p:sp>
          <p:nvSpPr>
            <p:cNvPr id="4" name="Freeform 4"/>
            <p:cNvSpPr/>
            <p:nvPr/>
          </p:nvSpPr>
          <p:spPr>
            <a:xfrm>
              <a:off x="0" y="0"/>
              <a:ext cx="1634817" cy="437906"/>
            </a:xfrm>
            <a:custGeom>
              <a:avLst/>
              <a:gdLst/>
              <a:ahLst/>
              <a:cxnLst/>
              <a:rect l="l" t="t" r="r" b="b"/>
              <a:pathLst>
                <a:path w="1634817" h="437906">
                  <a:moveTo>
                    <a:pt x="0" y="0"/>
                  </a:moveTo>
                  <a:lnTo>
                    <a:pt x="1634817" y="0"/>
                  </a:lnTo>
                  <a:lnTo>
                    <a:pt x="1634817" y="437906"/>
                  </a:lnTo>
                  <a:lnTo>
                    <a:pt x="0" y="437906"/>
                  </a:lnTo>
                  <a:close/>
                </a:path>
              </a:pathLst>
            </a:custGeom>
            <a:solidFill>
              <a:srgbClr val="FFFFFF"/>
            </a:solidFill>
          </p:spPr>
        </p:sp>
      </p:grpSp>
      <p:sp>
        <p:nvSpPr>
          <p:cNvPr id="5" name="TextBox 5"/>
          <p:cNvSpPr txBox="1"/>
          <p:nvPr/>
        </p:nvSpPr>
        <p:spPr>
          <a:xfrm>
            <a:off x="1390496" y="883510"/>
            <a:ext cx="3996372" cy="638175"/>
          </a:xfrm>
          <a:prstGeom prst="rect">
            <a:avLst/>
          </a:prstGeom>
        </p:spPr>
        <p:txBody>
          <a:bodyPr lIns="0" tIns="0" rIns="0" bIns="0" rtlCol="0" anchor="t">
            <a:spAutoFit/>
          </a:bodyPr>
          <a:lstStyle/>
          <a:p>
            <a:pPr marL="0" lvl="0" indent="0" algn="l">
              <a:lnSpc>
                <a:spcPts val="4799"/>
              </a:lnSpc>
              <a:spcBef>
                <a:spcPct val="0"/>
              </a:spcBef>
            </a:pPr>
            <a:r>
              <a:rPr lang="en-US" sz="3999" b="1">
                <a:solidFill>
                  <a:srgbClr val="000000"/>
                </a:solidFill>
                <a:latin typeface="Poppins Bold"/>
                <a:ea typeface="Poppins Bold"/>
                <a:cs typeface="Poppins Bold"/>
                <a:sym typeface="Poppins Bold"/>
              </a:rPr>
              <a:t>2. Rule header</a:t>
            </a:r>
          </a:p>
        </p:txBody>
      </p:sp>
      <p:sp>
        <p:nvSpPr>
          <p:cNvPr id="6" name="Freeform 6"/>
          <p:cNvSpPr/>
          <p:nvPr/>
        </p:nvSpPr>
        <p:spPr>
          <a:xfrm>
            <a:off x="15301511" y="-207276"/>
            <a:ext cx="4876557" cy="1728961"/>
          </a:xfrm>
          <a:custGeom>
            <a:avLst/>
            <a:gdLst/>
            <a:ahLst/>
            <a:cxnLst/>
            <a:rect l="l" t="t" r="r" b="b"/>
            <a:pathLst>
              <a:path w="4876557" h="1728961">
                <a:moveTo>
                  <a:pt x="0" y="0"/>
                </a:moveTo>
                <a:lnTo>
                  <a:pt x="4876558" y="0"/>
                </a:lnTo>
                <a:lnTo>
                  <a:pt x="4876558" y="1728961"/>
                </a:lnTo>
                <a:lnTo>
                  <a:pt x="0" y="1728961"/>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sp>
        <p:nvSpPr>
          <p:cNvPr id="7" name="Freeform 7"/>
          <p:cNvSpPr/>
          <p:nvPr/>
        </p:nvSpPr>
        <p:spPr>
          <a:xfrm rot="-10800000">
            <a:off x="8469322" y="9150674"/>
            <a:ext cx="4876557" cy="1728961"/>
          </a:xfrm>
          <a:custGeom>
            <a:avLst/>
            <a:gdLst/>
            <a:ahLst/>
            <a:cxnLst/>
            <a:rect l="l" t="t" r="r" b="b"/>
            <a:pathLst>
              <a:path w="4876557" h="1728961">
                <a:moveTo>
                  <a:pt x="0" y="0"/>
                </a:moveTo>
                <a:lnTo>
                  <a:pt x="4876557" y="0"/>
                </a:lnTo>
                <a:lnTo>
                  <a:pt x="4876557" y="1728961"/>
                </a:lnTo>
                <a:lnTo>
                  <a:pt x="0" y="1728961"/>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sp>
        <p:nvSpPr>
          <p:cNvPr id="8" name="Freeform 8"/>
          <p:cNvSpPr/>
          <p:nvPr/>
        </p:nvSpPr>
        <p:spPr>
          <a:xfrm>
            <a:off x="295787" y="291782"/>
            <a:ext cx="441616" cy="633141"/>
          </a:xfrm>
          <a:custGeom>
            <a:avLst/>
            <a:gdLst/>
            <a:ahLst/>
            <a:cxnLst/>
            <a:rect l="l" t="t" r="r" b="b"/>
            <a:pathLst>
              <a:path w="441616" h="633141">
                <a:moveTo>
                  <a:pt x="0" y="0"/>
                </a:moveTo>
                <a:lnTo>
                  <a:pt x="441615" y="0"/>
                </a:lnTo>
                <a:lnTo>
                  <a:pt x="441615" y="633141"/>
                </a:lnTo>
                <a:lnTo>
                  <a:pt x="0" y="633141"/>
                </a:lnTo>
                <a:lnTo>
                  <a:pt x="0" y="0"/>
                </a:lnTo>
                <a:close/>
              </a:path>
            </a:pathLst>
          </a:custGeom>
          <a:blipFill>
            <a:blip r:embed="rId5">
              <a:extLst>
                <a:ext uri="{96DAC541-7B7A-43D3-8B79-37D633B846F1}">
                  <asvg:svgBlip xmlns="" xmlns:asvg="http://schemas.microsoft.com/office/drawing/2016/SVG/main" r:embed="rId6"/>
                </a:ext>
              </a:extLst>
            </a:blip>
            <a:stretch>
              <a:fillRect/>
            </a:stretch>
          </a:blipFill>
        </p:spPr>
      </p:sp>
      <p:sp>
        <p:nvSpPr>
          <p:cNvPr id="9" name="Freeform 9"/>
          <p:cNvSpPr/>
          <p:nvPr/>
        </p:nvSpPr>
        <p:spPr>
          <a:xfrm>
            <a:off x="1390496" y="3098149"/>
            <a:ext cx="14846688" cy="4362266"/>
          </a:xfrm>
          <a:custGeom>
            <a:avLst/>
            <a:gdLst/>
            <a:ahLst/>
            <a:cxnLst/>
            <a:rect l="l" t="t" r="r" b="b"/>
            <a:pathLst>
              <a:path w="14846688" h="4362266">
                <a:moveTo>
                  <a:pt x="0" y="0"/>
                </a:moveTo>
                <a:lnTo>
                  <a:pt x="14846688" y="0"/>
                </a:lnTo>
                <a:lnTo>
                  <a:pt x="14846688" y="4362266"/>
                </a:lnTo>
                <a:lnTo>
                  <a:pt x="0" y="4362266"/>
                </a:lnTo>
                <a:lnTo>
                  <a:pt x="0" y="0"/>
                </a:lnTo>
                <a:close/>
              </a:path>
            </a:pathLst>
          </a:custGeom>
          <a:blipFill>
            <a:blip r:embed="rId7"/>
            <a:stretch>
              <a:fillRect t="-1051" b="-1051"/>
            </a:stretch>
          </a:blipFill>
        </p:spPr>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24354" r="-1468" b="-56033"/>
            </a:stretch>
          </a:blipFill>
        </p:spPr>
      </p:sp>
      <p:grpSp>
        <p:nvGrpSpPr>
          <p:cNvPr id="3" name="Group 3"/>
          <p:cNvGrpSpPr/>
          <p:nvPr/>
        </p:nvGrpSpPr>
        <p:grpSpPr>
          <a:xfrm>
            <a:off x="316890" y="129003"/>
            <a:ext cx="4788368" cy="1199873"/>
            <a:chOff x="0" y="0"/>
            <a:chExt cx="1746809" cy="437717"/>
          </a:xfrm>
        </p:grpSpPr>
        <p:sp>
          <p:nvSpPr>
            <p:cNvPr id="4" name="Freeform 4"/>
            <p:cNvSpPr/>
            <p:nvPr/>
          </p:nvSpPr>
          <p:spPr>
            <a:xfrm>
              <a:off x="0" y="0"/>
              <a:ext cx="1746809" cy="437717"/>
            </a:xfrm>
            <a:custGeom>
              <a:avLst/>
              <a:gdLst/>
              <a:ahLst/>
              <a:cxnLst/>
              <a:rect l="l" t="t" r="r" b="b"/>
              <a:pathLst>
                <a:path w="1746809" h="437717">
                  <a:moveTo>
                    <a:pt x="0" y="0"/>
                  </a:moveTo>
                  <a:lnTo>
                    <a:pt x="1746809" y="0"/>
                  </a:lnTo>
                  <a:lnTo>
                    <a:pt x="1746809" y="437717"/>
                  </a:lnTo>
                  <a:lnTo>
                    <a:pt x="0" y="437717"/>
                  </a:lnTo>
                  <a:close/>
                </a:path>
              </a:pathLst>
            </a:custGeom>
            <a:solidFill>
              <a:srgbClr val="FFFFFF"/>
            </a:solidFill>
          </p:spPr>
        </p:sp>
      </p:grpSp>
      <p:grpSp>
        <p:nvGrpSpPr>
          <p:cNvPr id="5" name="Group 5"/>
          <p:cNvGrpSpPr/>
          <p:nvPr/>
        </p:nvGrpSpPr>
        <p:grpSpPr>
          <a:xfrm>
            <a:off x="874602" y="1628775"/>
            <a:ext cx="16752962" cy="6427391"/>
            <a:chOff x="0" y="0"/>
            <a:chExt cx="4387661" cy="1683357"/>
          </a:xfrm>
        </p:grpSpPr>
        <p:sp>
          <p:nvSpPr>
            <p:cNvPr id="6" name="Freeform 6"/>
            <p:cNvSpPr/>
            <p:nvPr/>
          </p:nvSpPr>
          <p:spPr>
            <a:xfrm>
              <a:off x="0" y="0"/>
              <a:ext cx="4387661" cy="1683357"/>
            </a:xfrm>
            <a:custGeom>
              <a:avLst/>
              <a:gdLst/>
              <a:ahLst/>
              <a:cxnLst/>
              <a:rect l="l" t="t" r="r" b="b"/>
              <a:pathLst>
                <a:path w="4387661" h="1683357">
                  <a:moveTo>
                    <a:pt x="0" y="0"/>
                  </a:moveTo>
                  <a:lnTo>
                    <a:pt x="4387661" y="0"/>
                  </a:lnTo>
                  <a:lnTo>
                    <a:pt x="4387661" y="1683357"/>
                  </a:lnTo>
                  <a:lnTo>
                    <a:pt x="0" y="1683357"/>
                  </a:lnTo>
                  <a:close/>
                </a:path>
              </a:pathLst>
            </a:custGeom>
            <a:solidFill>
              <a:srgbClr val="FFFFFF"/>
            </a:solidFill>
          </p:spPr>
        </p:sp>
      </p:grpSp>
      <p:grpSp>
        <p:nvGrpSpPr>
          <p:cNvPr id="7" name="Group 7"/>
          <p:cNvGrpSpPr/>
          <p:nvPr/>
        </p:nvGrpSpPr>
        <p:grpSpPr>
          <a:xfrm>
            <a:off x="9908900" y="3235000"/>
            <a:ext cx="121908" cy="121908"/>
            <a:chOff x="0" y="0"/>
            <a:chExt cx="6350000" cy="6350000"/>
          </a:xfrm>
        </p:grpSpPr>
        <p:sp>
          <p:nvSpPr>
            <p:cNvPr id="8" name="Freeform 8"/>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alpha val="0"/>
              </a:srgbClr>
            </a:solidFill>
          </p:spPr>
        </p:sp>
      </p:grpSp>
      <p:grpSp>
        <p:nvGrpSpPr>
          <p:cNvPr id="9" name="Group 9"/>
          <p:cNvGrpSpPr/>
          <p:nvPr/>
        </p:nvGrpSpPr>
        <p:grpSpPr>
          <a:xfrm>
            <a:off x="10055579" y="7995212"/>
            <a:ext cx="121908" cy="121908"/>
            <a:chOff x="0" y="0"/>
            <a:chExt cx="6350000" cy="6350000"/>
          </a:xfrm>
        </p:grpSpPr>
        <p:sp>
          <p:nvSpPr>
            <p:cNvPr id="10" name="Freeform 10"/>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alpha val="0"/>
              </a:srgbClr>
            </a:solidFill>
          </p:spPr>
        </p:sp>
      </p:grpSp>
      <p:sp>
        <p:nvSpPr>
          <p:cNvPr id="11" name="TextBox 11"/>
          <p:cNvSpPr txBox="1"/>
          <p:nvPr/>
        </p:nvSpPr>
        <p:spPr>
          <a:xfrm>
            <a:off x="316890" y="390802"/>
            <a:ext cx="4788368" cy="638175"/>
          </a:xfrm>
          <a:prstGeom prst="rect">
            <a:avLst/>
          </a:prstGeom>
        </p:spPr>
        <p:txBody>
          <a:bodyPr lIns="0" tIns="0" rIns="0" bIns="0" rtlCol="0" anchor="t">
            <a:spAutoFit/>
          </a:bodyPr>
          <a:lstStyle/>
          <a:p>
            <a:pPr algn="ctr">
              <a:lnSpc>
                <a:spcPts val="4799"/>
              </a:lnSpc>
            </a:pPr>
            <a:r>
              <a:rPr lang="en-US" sz="3999" b="1">
                <a:solidFill>
                  <a:srgbClr val="000000"/>
                </a:solidFill>
                <a:latin typeface="Poppins Bold"/>
                <a:ea typeface="Poppins Bold"/>
                <a:cs typeface="Poppins Bold"/>
                <a:sym typeface="Poppins Bold"/>
              </a:rPr>
              <a:t>2.1 Rule action </a:t>
            </a:r>
          </a:p>
        </p:txBody>
      </p:sp>
      <p:sp>
        <p:nvSpPr>
          <p:cNvPr id="12" name="Freeform 12"/>
          <p:cNvSpPr/>
          <p:nvPr/>
        </p:nvSpPr>
        <p:spPr>
          <a:xfrm>
            <a:off x="-3049192" y="8882872"/>
            <a:ext cx="6732164" cy="1627960"/>
          </a:xfrm>
          <a:custGeom>
            <a:avLst/>
            <a:gdLst/>
            <a:ahLst/>
            <a:cxnLst/>
            <a:rect l="l" t="t" r="r" b="b"/>
            <a:pathLst>
              <a:path w="6732164" h="1627960">
                <a:moveTo>
                  <a:pt x="0" y="0"/>
                </a:moveTo>
                <a:lnTo>
                  <a:pt x="6732164" y="0"/>
                </a:lnTo>
                <a:lnTo>
                  <a:pt x="6732164" y="1627960"/>
                </a:lnTo>
                <a:lnTo>
                  <a:pt x="0" y="1627960"/>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sp>
        <p:nvSpPr>
          <p:cNvPr id="13" name="Freeform 13"/>
          <p:cNvSpPr/>
          <p:nvPr/>
        </p:nvSpPr>
        <p:spPr>
          <a:xfrm rot="-278358">
            <a:off x="13186236" y="8430575"/>
            <a:ext cx="5868613" cy="1845945"/>
          </a:xfrm>
          <a:custGeom>
            <a:avLst/>
            <a:gdLst/>
            <a:ahLst/>
            <a:cxnLst/>
            <a:rect l="l" t="t" r="r" b="b"/>
            <a:pathLst>
              <a:path w="5868613" h="1845945">
                <a:moveTo>
                  <a:pt x="0" y="0"/>
                </a:moveTo>
                <a:lnTo>
                  <a:pt x="5868612" y="0"/>
                </a:lnTo>
                <a:lnTo>
                  <a:pt x="5868612" y="1845946"/>
                </a:lnTo>
                <a:lnTo>
                  <a:pt x="0" y="1845946"/>
                </a:lnTo>
                <a:lnTo>
                  <a:pt x="0" y="0"/>
                </a:lnTo>
                <a:close/>
              </a:path>
            </a:pathLst>
          </a:custGeom>
          <a:blipFill>
            <a:blip r:embed="rId5">
              <a:extLst>
                <a:ext uri="{96DAC541-7B7A-43D3-8B79-37D633B846F1}">
                  <asvg:svgBlip xmlns="" xmlns:asvg="http://schemas.microsoft.com/office/drawing/2016/SVG/main" r:embed="rId6"/>
                </a:ext>
              </a:extLst>
            </a:blip>
            <a:stretch>
              <a:fillRect/>
            </a:stretch>
          </a:blipFill>
        </p:spPr>
      </p:sp>
      <p:sp>
        <p:nvSpPr>
          <p:cNvPr id="14" name="TextBox 14"/>
          <p:cNvSpPr txBox="1"/>
          <p:nvPr/>
        </p:nvSpPr>
        <p:spPr>
          <a:xfrm>
            <a:off x="1242866" y="1804591"/>
            <a:ext cx="16016434" cy="7445375"/>
          </a:xfrm>
          <a:prstGeom prst="rect">
            <a:avLst/>
          </a:prstGeom>
        </p:spPr>
        <p:txBody>
          <a:bodyPr lIns="0" tIns="0" rIns="0" bIns="0" rtlCol="0" anchor="t">
            <a:spAutoFit/>
          </a:bodyPr>
          <a:lstStyle/>
          <a:p>
            <a:pPr marL="755651" lvl="1" indent="-377825" algn="l">
              <a:lnSpc>
                <a:spcPts val="4900"/>
              </a:lnSpc>
              <a:spcBef>
                <a:spcPct val="0"/>
              </a:spcBef>
              <a:buFont typeface="Arial"/>
              <a:buChar char="•"/>
            </a:pPr>
            <a:r>
              <a:rPr lang="en-US" sz="3500" dirty="0" err="1">
                <a:solidFill>
                  <a:srgbClr val="000000"/>
                </a:solidFill>
                <a:latin typeface="Poppins"/>
                <a:ea typeface="Poppins"/>
                <a:cs typeface="Poppins"/>
                <a:sym typeface="Poppins"/>
              </a:rPr>
              <a:t>Phần</a:t>
            </a:r>
            <a:r>
              <a:rPr lang="en-US" sz="3500" dirty="0">
                <a:solidFill>
                  <a:srgbClr val="000000"/>
                </a:solidFill>
                <a:latin typeface="Poppins"/>
                <a:ea typeface="Poppins"/>
                <a:cs typeface="Poppins"/>
                <a:sym typeface="Poppins"/>
              </a:rPr>
              <a:t> Header </a:t>
            </a:r>
            <a:r>
              <a:rPr lang="en-US" sz="3500" dirty="0" err="1">
                <a:solidFill>
                  <a:srgbClr val="000000"/>
                </a:solidFill>
                <a:latin typeface="Poppins"/>
                <a:ea typeface="Poppins"/>
                <a:cs typeface="Poppins"/>
                <a:sym typeface="Poppins"/>
              </a:rPr>
              <a:t>chứa</a:t>
            </a:r>
            <a:r>
              <a:rPr lang="en-US" sz="3500" dirty="0">
                <a:solidFill>
                  <a:srgbClr val="000000"/>
                </a:solidFill>
                <a:latin typeface="Poppins"/>
                <a:ea typeface="Poppins"/>
                <a:cs typeface="Poppins"/>
                <a:sym typeface="Poppins"/>
              </a:rPr>
              <a:t> </a:t>
            </a:r>
            <a:r>
              <a:rPr lang="en-US" sz="3500" dirty="0" err="1">
                <a:solidFill>
                  <a:srgbClr val="000000"/>
                </a:solidFill>
                <a:latin typeface="Poppins"/>
                <a:ea typeface="Poppins"/>
                <a:cs typeface="Poppins"/>
                <a:sym typeface="Poppins"/>
              </a:rPr>
              <a:t>thông</a:t>
            </a:r>
            <a:r>
              <a:rPr lang="en-US" sz="3500" dirty="0">
                <a:solidFill>
                  <a:srgbClr val="000000"/>
                </a:solidFill>
                <a:latin typeface="Poppins"/>
                <a:ea typeface="Poppins"/>
                <a:cs typeface="Poppins"/>
                <a:sym typeface="Poppins"/>
              </a:rPr>
              <a:t> tin </a:t>
            </a:r>
            <a:r>
              <a:rPr lang="en-US" sz="3500" dirty="0" err="1">
                <a:solidFill>
                  <a:srgbClr val="000000"/>
                </a:solidFill>
                <a:latin typeface="Poppins"/>
                <a:ea typeface="Poppins"/>
                <a:cs typeface="Poppins"/>
                <a:sym typeface="Poppins"/>
              </a:rPr>
              <a:t>xác</a:t>
            </a:r>
            <a:r>
              <a:rPr lang="en-US" sz="3500" dirty="0">
                <a:solidFill>
                  <a:srgbClr val="000000"/>
                </a:solidFill>
                <a:latin typeface="Poppins"/>
                <a:ea typeface="Poppins"/>
                <a:cs typeface="Poppins"/>
                <a:sym typeface="Poppins"/>
              </a:rPr>
              <a:t> </a:t>
            </a:r>
            <a:r>
              <a:rPr lang="en-US" sz="3500" dirty="0" err="1">
                <a:solidFill>
                  <a:srgbClr val="000000"/>
                </a:solidFill>
                <a:latin typeface="Poppins"/>
                <a:ea typeface="Poppins"/>
                <a:cs typeface="Poppins"/>
                <a:sym typeface="Poppins"/>
              </a:rPr>
              <a:t>định</a:t>
            </a:r>
            <a:r>
              <a:rPr lang="en-US" sz="3500" dirty="0">
                <a:solidFill>
                  <a:srgbClr val="000000"/>
                </a:solidFill>
                <a:latin typeface="Poppins"/>
                <a:ea typeface="Poppins"/>
                <a:cs typeface="Poppins"/>
                <a:sym typeface="Poppins"/>
              </a:rPr>
              <a:t>: </a:t>
            </a:r>
            <a:r>
              <a:rPr lang="en-US" sz="3500" dirty="0" err="1">
                <a:solidFill>
                  <a:srgbClr val="000000"/>
                </a:solidFill>
                <a:latin typeface="Poppins"/>
                <a:ea typeface="Poppins"/>
                <a:cs typeface="Poppins"/>
                <a:sym typeface="Poppins"/>
              </a:rPr>
              <a:t>ai</a:t>
            </a:r>
            <a:r>
              <a:rPr lang="en-US" sz="3500" dirty="0">
                <a:solidFill>
                  <a:srgbClr val="000000"/>
                </a:solidFill>
                <a:latin typeface="Poppins"/>
                <a:ea typeface="Poppins"/>
                <a:cs typeface="Poppins"/>
                <a:sym typeface="Poppins"/>
              </a:rPr>
              <a:t>, ở </a:t>
            </a:r>
            <a:r>
              <a:rPr lang="en-US" sz="3500" dirty="0" err="1">
                <a:solidFill>
                  <a:srgbClr val="000000"/>
                </a:solidFill>
                <a:latin typeface="Poppins"/>
                <a:ea typeface="Poppins"/>
                <a:cs typeface="Poppins"/>
                <a:sym typeface="Poppins"/>
              </a:rPr>
              <a:t>đâu</a:t>
            </a:r>
            <a:r>
              <a:rPr lang="en-US" sz="3500" dirty="0">
                <a:solidFill>
                  <a:srgbClr val="000000"/>
                </a:solidFill>
                <a:latin typeface="Poppins"/>
                <a:ea typeface="Poppins"/>
                <a:cs typeface="Poppins"/>
                <a:sym typeface="Poppins"/>
              </a:rPr>
              <a:t>, </a:t>
            </a:r>
            <a:r>
              <a:rPr lang="en-US" sz="3500" dirty="0" err="1">
                <a:solidFill>
                  <a:srgbClr val="000000"/>
                </a:solidFill>
                <a:latin typeface="Poppins"/>
                <a:ea typeface="Poppins"/>
                <a:cs typeface="Poppins"/>
                <a:sym typeface="Poppins"/>
              </a:rPr>
              <a:t>cái</a:t>
            </a:r>
            <a:r>
              <a:rPr lang="en-US" sz="3500" dirty="0">
                <a:solidFill>
                  <a:srgbClr val="000000"/>
                </a:solidFill>
                <a:latin typeface="Poppins"/>
                <a:ea typeface="Poppins"/>
                <a:cs typeface="Poppins"/>
                <a:sym typeface="Poppins"/>
              </a:rPr>
              <a:t> </a:t>
            </a:r>
            <a:r>
              <a:rPr lang="en-US" sz="3500" dirty="0" err="1">
                <a:solidFill>
                  <a:srgbClr val="000000"/>
                </a:solidFill>
                <a:latin typeface="Poppins"/>
                <a:ea typeface="Poppins"/>
                <a:cs typeface="Poppins"/>
                <a:sym typeface="Poppins"/>
              </a:rPr>
              <a:t>gì</a:t>
            </a:r>
            <a:r>
              <a:rPr lang="en-US" sz="3500" dirty="0">
                <a:solidFill>
                  <a:srgbClr val="000000"/>
                </a:solidFill>
                <a:latin typeface="Poppins"/>
                <a:ea typeface="Poppins"/>
                <a:cs typeface="Poppins"/>
                <a:sym typeface="Poppins"/>
              </a:rPr>
              <a:t> </a:t>
            </a:r>
            <a:r>
              <a:rPr lang="en-US" sz="3500" dirty="0" err="1">
                <a:solidFill>
                  <a:srgbClr val="000000"/>
                </a:solidFill>
                <a:latin typeface="Poppins"/>
                <a:ea typeface="Poppins"/>
                <a:cs typeface="Poppins"/>
                <a:sym typeface="Poppins"/>
              </a:rPr>
              <a:t>của</a:t>
            </a:r>
            <a:r>
              <a:rPr lang="en-US" sz="3500" dirty="0">
                <a:solidFill>
                  <a:srgbClr val="000000"/>
                </a:solidFill>
                <a:latin typeface="Poppins"/>
                <a:ea typeface="Poppins"/>
                <a:cs typeface="Poppins"/>
                <a:sym typeface="Poppins"/>
              </a:rPr>
              <a:t> </a:t>
            </a:r>
            <a:r>
              <a:rPr lang="en-US" sz="3500" dirty="0" err="1">
                <a:solidFill>
                  <a:srgbClr val="000000"/>
                </a:solidFill>
                <a:latin typeface="Poppins"/>
                <a:ea typeface="Poppins"/>
                <a:cs typeface="Poppins"/>
                <a:sym typeface="Poppins"/>
              </a:rPr>
              <a:t>gói</a:t>
            </a:r>
            <a:r>
              <a:rPr lang="en-US" sz="3500" dirty="0">
                <a:solidFill>
                  <a:srgbClr val="000000"/>
                </a:solidFill>
                <a:latin typeface="Poppins"/>
                <a:ea typeface="Poppins"/>
                <a:cs typeface="Poppins"/>
                <a:sym typeface="Poppins"/>
              </a:rPr>
              <a:t> tin </a:t>
            </a:r>
            <a:r>
              <a:rPr lang="en-US" sz="3500" dirty="0" err="1">
                <a:solidFill>
                  <a:srgbClr val="000000"/>
                </a:solidFill>
                <a:latin typeface="Poppins"/>
                <a:ea typeface="Poppins"/>
                <a:cs typeface="Poppins"/>
                <a:sym typeface="Poppins"/>
              </a:rPr>
              <a:t>và</a:t>
            </a:r>
            <a:r>
              <a:rPr lang="en-US" sz="3500" dirty="0">
                <a:solidFill>
                  <a:srgbClr val="000000"/>
                </a:solidFill>
                <a:latin typeface="Poppins"/>
                <a:ea typeface="Poppins"/>
                <a:cs typeface="Poppins"/>
                <a:sym typeface="Poppins"/>
              </a:rPr>
              <a:t> </a:t>
            </a:r>
            <a:r>
              <a:rPr lang="en-US" sz="3500" dirty="0" err="1">
                <a:solidFill>
                  <a:srgbClr val="000000"/>
                </a:solidFill>
                <a:latin typeface="Poppins"/>
                <a:ea typeface="Poppins"/>
                <a:cs typeface="Poppins"/>
                <a:sym typeface="Poppins"/>
              </a:rPr>
              <a:t>hành</a:t>
            </a:r>
            <a:r>
              <a:rPr lang="en-US" sz="3500" dirty="0">
                <a:solidFill>
                  <a:srgbClr val="000000"/>
                </a:solidFill>
                <a:latin typeface="Poppins"/>
                <a:ea typeface="Poppins"/>
                <a:cs typeface="Poppins"/>
                <a:sym typeface="Poppins"/>
              </a:rPr>
              <a:t> </a:t>
            </a:r>
            <a:r>
              <a:rPr lang="en-US" sz="3500" dirty="0" err="1">
                <a:solidFill>
                  <a:srgbClr val="000000"/>
                </a:solidFill>
                <a:latin typeface="Poppins"/>
                <a:ea typeface="Poppins"/>
                <a:cs typeface="Poppins"/>
                <a:sym typeface="Poppins"/>
              </a:rPr>
              <a:t>động</a:t>
            </a:r>
            <a:r>
              <a:rPr lang="en-US" sz="3500" dirty="0">
                <a:solidFill>
                  <a:srgbClr val="000000"/>
                </a:solidFill>
                <a:latin typeface="Poppins"/>
                <a:ea typeface="Poppins"/>
                <a:cs typeface="Poppins"/>
                <a:sym typeface="Poppins"/>
              </a:rPr>
              <a:t> </a:t>
            </a:r>
            <a:r>
              <a:rPr lang="en-US" sz="3500" dirty="0" err="1">
                <a:solidFill>
                  <a:srgbClr val="000000"/>
                </a:solidFill>
                <a:latin typeface="Poppins"/>
                <a:ea typeface="Poppins"/>
                <a:cs typeface="Poppins"/>
                <a:sym typeface="Poppins"/>
              </a:rPr>
              <a:t>cần</a:t>
            </a:r>
            <a:r>
              <a:rPr lang="en-US" sz="3500" dirty="0">
                <a:solidFill>
                  <a:srgbClr val="000000"/>
                </a:solidFill>
                <a:latin typeface="Poppins"/>
                <a:ea typeface="Poppins"/>
                <a:cs typeface="Poppins"/>
                <a:sym typeface="Poppins"/>
              </a:rPr>
              <a:t> </a:t>
            </a:r>
            <a:r>
              <a:rPr lang="en-US" sz="3500" dirty="0" err="1">
                <a:solidFill>
                  <a:srgbClr val="000000"/>
                </a:solidFill>
                <a:latin typeface="Poppins"/>
                <a:ea typeface="Poppins"/>
                <a:cs typeface="Poppins"/>
                <a:sym typeface="Poppins"/>
              </a:rPr>
              <a:t>làm</a:t>
            </a:r>
            <a:r>
              <a:rPr lang="en-US" sz="3500" dirty="0">
                <a:solidFill>
                  <a:srgbClr val="000000"/>
                </a:solidFill>
                <a:latin typeface="Poppins"/>
                <a:ea typeface="Poppins"/>
                <a:cs typeface="Poppins"/>
                <a:sym typeface="Poppins"/>
              </a:rPr>
              <a:t> </a:t>
            </a:r>
            <a:r>
              <a:rPr lang="en-US" sz="3500" dirty="0" err="1">
                <a:solidFill>
                  <a:srgbClr val="000000"/>
                </a:solidFill>
                <a:latin typeface="Poppins"/>
                <a:ea typeface="Poppins"/>
                <a:cs typeface="Poppins"/>
                <a:sym typeface="Poppins"/>
              </a:rPr>
              <a:t>nếu</a:t>
            </a:r>
            <a:r>
              <a:rPr lang="en-US" sz="3500" dirty="0">
                <a:solidFill>
                  <a:srgbClr val="000000"/>
                </a:solidFill>
                <a:latin typeface="Poppins"/>
                <a:ea typeface="Poppins"/>
                <a:cs typeface="Poppins"/>
                <a:sym typeface="Poppins"/>
              </a:rPr>
              <a:t> </a:t>
            </a:r>
            <a:r>
              <a:rPr lang="en-US" sz="3500" dirty="0" err="1">
                <a:solidFill>
                  <a:srgbClr val="000000"/>
                </a:solidFill>
                <a:latin typeface="Poppins"/>
                <a:ea typeface="Poppins"/>
                <a:cs typeface="Poppins"/>
                <a:sym typeface="Poppins"/>
              </a:rPr>
              <a:t>điều</a:t>
            </a:r>
            <a:r>
              <a:rPr lang="en-US" sz="3500" dirty="0">
                <a:solidFill>
                  <a:srgbClr val="000000"/>
                </a:solidFill>
                <a:latin typeface="Poppins"/>
                <a:ea typeface="Poppins"/>
                <a:cs typeface="Poppins"/>
                <a:sym typeface="Poppins"/>
              </a:rPr>
              <a:t> </a:t>
            </a:r>
            <a:r>
              <a:rPr lang="en-US" sz="3500" dirty="0" err="1">
                <a:solidFill>
                  <a:srgbClr val="000000"/>
                </a:solidFill>
                <a:latin typeface="Poppins"/>
                <a:ea typeface="Poppins"/>
                <a:cs typeface="Poppins"/>
                <a:sym typeface="Poppins"/>
              </a:rPr>
              <a:t>kiện</a:t>
            </a:r>
            <a:r>
              <a:rPr lang="en-US" sz="3500" dirty="0">
                <a:solidFill>
                  <a:srgbClr val="000000"/>
                </a:solidFill>
                <a:latin typeface="Poppins"/>
                <a:ea typeface="Poppins"/>
                <a:cs typeface="Poppins"/>
                <a:sym typeface="Poppins"/>
              </a:rPr>
              <a:t> </a:t>
            </a:r>
            <a:r>
              <a:rPr lang="en-US" sz="3500" dirty="0" err="1">
                <a:solidFill>
                  <a:srgbClr val="000000"/>
                </a:solidFill>
                <a:latin typeface="Poppins"/>
                <a:ea typeface="Poppins"/>
                <a:cs typeface="Poppins"/>
                <a:sym typeface="Poppins"/>
              </a:rPr>
              <a:t>trong</a:t>
            </a:r>
            <a:r>
              <a:rPr lang="en-US" sz="3500" dirty="0">
                <a:solidFill>
                  <a:srgbClr val="000000"/>
                </a:solidFill>
                <a:latin typeface="Poppins"/>
                <a:ea typeface="Poppins"/>
                <a:cs typeface="Poppins"/>
                <a:sym typeface="Poppins"/>
              </a:rPr>
              <a:t> </a:t>
            </a:r>
            <a:r>
              <a:rPr lang="en-US" sz="3500" dirty="0" err="1">
                <a:solidFill>
                  <a:srgbClr val="000000"/>
                </a:solidFill>
                <a:latin typeface="Poppins"/>
                <a:ea typeface="Poppins"/>
                <a:cs typeface="Poppins"/>
                <a:sym typeface="Poppins"/>
              </a:rPr>
              <a:t>luật</a:t>
            </a:r>
            <a:r>
              <a:rPr lang="en-US" sz="3500" dirty="0">
                <a:solidFill>
                  <a:srgbClr val="000000"/>
                </a:solidFill>
                <a:latin typeface="Poppins"/>
                <a:ea typeface="Poppins"/>
                <a:cs typeface="Poppins"/>
                <a:sym typeface="Poppins"/>
              </a:rPr>
              <a:t> </a:t>
            </a:r>
            <a:r>
              <a:rPr lang="en-US" sz="3500" dirty="0" err="1">
                <a:solidFill>
                  <a:srgbClr val="000000"/>
                </a:solidFill>
                <a:latin typeface="Poppins"/>
                <a:ea typeface="Poppins"/>
                <a:cs typeface="Poppins"/>
                <a:sym typeface="Poppins"/>
              </a:rPr>
              <a:t>đúng</a:t>
            </a:r>
            <a:r>
              <a:rPr lang="en-US" sz="3500" dirty="0">
                <a:solidFill>
                  <a:srgbClr val="000000"/>
                </a:solidFill>
                <a:latin typeface="Poppins"/>
                <a:ea typeface="Poppins"/>
                <a:cs typeface="Poppins"/>
                <a:sym typeface="Poppins"/>
              </a:rPr>
              <a:t>.</a:t>
            </a:r>
          </a:p>
          <a:p>
            <a:pPr marL="755651" lvl="1" indent="-377825" algn="l">
              <a:lnSpc>
                <a:spcPts val="4900"/>
              </a:lnSpc>
              <a:spcBef>
                <a:spcPct val="0"/>
              </a:spcBef>
              <a:buFont typeface="Arial"/>
              <a:buChar char="•"/>
            </a:pPr>
            <a:r>
              <a:rPr lang="en-US" sz="3500" dirty="0">
                <a:solidFill>
                  <a:srgbClr val="000000"/>
                </a:solidFill>
                <a:latin typeface="Poppins"/>
                <a:ea typeface="Poppins"/>
                <a:cs typeface="Poppins"/>
                <a:sym typeface="Poppins"/>
              </a:rPr>
              <a:t>Rule action </a:t>
            </a:r>
            <a:r>
              <a:rPr lang="en-US" sz="3500" dirty="0" err="1">
                <a:solidFill>
                  <a:srgbClr val="000000"/>
                </a:solidFill>
                <a:latin typeface="Poppins"/>
                <a:ea typeface="Poppins"/>
                <a:cs typeface="Poppins"/>
                <a:sym typeface="Poppins"/>
              </a:rPr>
              <a:t>là</a:t>
            </a:r>
            <a:r>
              <a:rPr lang="en-US" sz="3500" dirty="0">
                <a:solidFill>
                  <a:srgbClr val="000000"/>
                </a:solidFill>
                <a:latin typeface="Poppins"/>
                <a:ea typeface="Poppins"/>
                <a:cs typeface="Poppins"/>
                <a:sym typeface="Poppins"/>
              </a:rPr>
              <a:t> </a:t>
            </a:r>
            <a:r>
              <a:rPr lang="en-US" sz="3500" dirty="0" err="1">
                <a:solidFill>
                  <a:srgbClr val="000000"/>
                </a:solidFill>
                <a:latin typeface="Poppins"/>
                <a:ea typeface="Poppins"/>
                <a:cs typeface="Poppins"/>
                <a:sym typeface="Poppins"/>
              </a:rPr>
              <a:t>mục</a:t>
            </a:r>
            <a:r>
              <a:rPr lang="en-US" sz="3500" dirty="0">
                <a:solidFill>
                  <a:srgbClr val="000000"/>
                </a:solidFill>
                <a:latin typeface="Poppins"/>
                <a:ea typeface="Poppins"/>
                <a:cs typeface="Poppins"/>
                <a:sym typeface="Poppins"/>
              </a:rPr>
              <a:t> </a:t>
            </a:r>
            <a:r>
              <a:rPr lang="en-US" sz="3500" dirty="0" err="1">
                <a:solidFill>
                  <a:srgbClr val="000000"/>
                </a:solidFill>
                <a:latin typeface="Poppins"/>
                <a:ea typeface="Poppins"/>
                <a:cs typeface="Poppins"/>
                <a:sym typeface="Poppins"/>
              </a:rPr>
              <a:t>đầu</a:t>
            </a:r>
            <a:r>
              <a:rPr lang="en-US" sz="3500" dirty="0">
                <a:solidFill>
                  <a:srgbClr val="000000"/>
                </a:solidFill>
                <a:latin typeface="Poppins"/>
                <a:ea typeface="Poppins"/>
                <a:cs typeface="Poppins"/>
                <a:sym typeface="Poppins"/>
              </a:rPr>
              <a:t> </a:t>
            </a:r>
            <a:r>
              <a:rPr lang="en-US" sz="3500" dirty="0" err="1">
                <a:solidFill>
                  <a:srgbClr val="000000"/>
                </a:solidFill>
                <a:latin typeface="Poppins"/>
                <a:ea typeface="Poppins"/>
                <a:cs typeface="Poppins"/>
                <a:sym typeface="Poppins"/>
              </a:rPr>
              <a:t>tiên</a:t>
            </a:r>
            <a:r>
              <a:rPr lang="en-US" sz="3500" dirty="0">
                <a:solidFill>
                  <a:srgbClr val="000000"/>
                </a:solidFill>
                <a:latin typeface="Poppins"/>
                <a:ea typeface="Poppins"/>
                <a:cs typeface="Poppins"/>
                <a:sym typeface="Poppins"/>
              </a:rPr>
              <a:t> </a:t>
            </a:r>
            <a:r>
              <a:rPr lang="en-US" sz="3500" dirty="0" err="1">
                <a:solidFill>
                  <a:srgbClr val="000000"/>
                </a:solidFill>
                <a:latin typeface="Poppins"/>
                <a:ea typeface="Poppins"/>
                <a:cs typeface="Poppins"/>
                <a:sym typeface="Poppins"/>
              </a:rPr>
              <a:t>trong</a:t>
            </a:r>
            <a:r>
              <a:rPr lang="en-US" sz="3500" dirty="0">
                <a:solidFill>
                  <a:srgbClr val="000000"/>
                </a:solidFill>
                <a:latin typeface="Poppins"/>
                <a:ea typeface="Poppins"/>
                <a:cs typeface="Poppins"/>
                <a:sym typeface="Poppins"/>
              </a:rPr>
              <a:t> </a:t>
            </a:r>
            <a:r>
              <a:rPr lang="en-US" sz="3500" dirty="0" err="1">
                <a:solidFill>
                  <a:srgbClr val="000000"/>
                </a:solidFill>
                <a:latin typeface="Poppins"/>
                <a:ea typeface="Poppins"/>
                <a:cs typeface="Poppins"/>
                <a:sym typeface="Poppins"/>
              </a:rPr>
              <a:t>luật</a:t>
            </a:r>
            <a:r>
              <a:rPr lang="en-US" sz="3500" dirty="0">
                <a:solidFill>
                  <a:srgbClr val="000000"/>
                </a:solidFill>
                <a:latin typeface="Poppins"/>
                <a:ea typeface="Poppins"/>
                <a:cs typeface="Poppins"/>
                <a:sym typeface="Poppins"/>
              </a:rPr>
              <a:t>, </a:t>
            </a:r>
            <a:r>
              <a:rPr lang="en-US" sz="3500" dirty="0" err="1">
                <a:solidFill>
                  <a:srgbClr val="000000"/>
                </a:solidFill>
                <a:latin typeface="Poppins"/>
                <a:ea typeface="Poppins"/>
                <a:cs typeface="Poppins"/>
                <a:sym typeface="Poppins"/>
              </a:rPr>
              <a:t>cho</a:t>
            </a:r>
            <a:r>
              <a:rPr lang="en-US" sz="3500" dirty="0">
                <a:solidFill>
                  <a:srgbClr val="000000"/>
                </a:solidFill>
                <a:latin typeface="Poppins"/>
                <a:ea typeface="Poppins"/>
                <a:cs typeface="Poppins"/>
                <a:sym typeface="Poppins"/>
              </a:rPr>
              <a:t> </a:t>
            </a:r>
            <a:r>
              <a:rPr lang="en-US" sz="3500" dirty="0" err="1">
                <a:solidFill>
                  <a:srgbClr val="000000"/>
                </a:solidFill>
                <a:latin typeface="Poppins"/>
                <a:ea typeface="Poppins"/>
                <a:cs typeface="Poppins"/>
                <a:sym typeface="Poppins"/>
              </a:rPr>
              <a:t>biết</a:t>
            </a:r>
            <a:r>
              <a:rPr lang="en-US" sz="3500" dirty="0">
                <a:solidFill>
                  <a:srgbClr val="000000"/>
                </a:solidFill>
                <a:latin typeface="Poppins"/>
                <a:ea typeface="Poppins"/>
                <a:cs typeface="Poppins"/>
                <a:sym typeface="Poppins"/>
              </a:rPr>
              <a:t> </a:t>
            </a:r>
            <a:r>
              <a:rPr lang="en-US" sz="3500" dirty="0" err="1">
                <a:solidFill>
                  <a:srgbClr val="000000"/>
                </a:solidFill>
                <a:latin typeface="Poppins"/>
                <a:ea typeface="Poppins"/>
                <a:cs typeface="Poppins"/>
                <a:sym typeface="Poppins"/>
              </a:rPr>
              <a:t>Suricata</a:t>
            </a:r>
            <a:r>
              <a:rPr lang="en-US" sz="3500" dirty="0">
                <a:solidFill>
                  <a:srgbClr val="000000"/>
                </a:solidFill>
                <a:latin typeface="Poppins"/>
                <a:ea typeface="Poppins"/>
                <a:cs typeface="Poppins"/>
                <a:sym typeface="Poppins"/>
              </a:rPr>
              <a:t> </a:t>
            </a:r>
            <a:r>
              <a:rPr lang="en-US" sz="3500" dirty="0" err="1">
                <a:solidFill>
                  <a:srgbClr val="000000"/>
                </a:solidFill>
                <a:latin typeface="Poppins"/>
                <a:ea typeface="Poppins"/>
                <a:cs typeface="Poppins"/>
                <a:sym typeface="Poppins"/>
              </a:rPr>
              <a:t>phải</a:t>
            </a:r>
            <a:r>
              <a:rPr lang="en-US" sz="3500" dirty="0">
                <a:solidFill>
                  <a:srgbClr val="000000"/>
                </a:solidFill>
                <a:latin typeface="Poppins"/>
                <a:ea typeface="Poppins"/>
                <a:cs typeface="Poppins"/>
                <a:sym typeface="Poppins"/>
              </a:rPr>
              <a:t> </a:t>
            </a:r>
            <a:r>
              <a:rPr lang="en-US" sz="3500" dirty="0" err="1">
                <a:solidFill>
                  <a:srgbClr val="000000"/>
                </a:solidFill>
                <a:latin typeface="Poppins"/>
                <a:ea typeface="Poppins"/>
                <a:cs typeface="Poppins"/>
                <a:sym typeface="Poppins"/>
              </a:rPr>
              <a:t>làm</a:t>
            </a:r>
            <a:r>
              <a:rPr lang="en-US" sz="3500" dirty="0">
                <a:solidFill>
                  <a:srgbClr val="000000"/>
                </a:solidFill>
                <a:latin typeface="Poppins"/>
                <a:ea typeface="Poppins"/>
                <a:cs typeface="Poppins"/>
                <a:sym typeface="Poppins"/>
              </a:rPr>
              <a:t> </a:t>
            </a:r>
            <a:r>
              <a:rPr lang="en-US" sz="3500" dirty="0" err="1">
                <a:solidFill>
                  <a:srgbClr val="000000"/>
                </a:solidFill>
                <a:latin typeface="Poppins"/>
                <a:ea typeface="Poppins"/>
                <a:cs typeface="Poppins"/>
                <a:sym typeface="Poppins"/>
              </a:rPr>
              <a:t>gì</a:t>
            </a:r>
            <a:r>
              <a:rPr lang="en-US" sz="3500" dirty="0">
                <a:solidFill>
                  <a:srgbClr val="000000"/>
                </a:solidFill>
                <a:latin typeface="Poppins"/>
                <a:ea typeface="Poppins"/>
                <a:cs typeface="Poppins"/>
                <a:sym typeface="Poppins"/>
              </a:rPr>
              <a:t> </a:t>
            </a:r>
            <a:r>
              <a:rPr lang="en-US" sz="3500" dirty="0" err="1">
                <a:solidFill>
                  <a:srgbClr val="000000"/>
                </a:solidFill>
                <a:latin typeface="Poppins"/>
                <a:ea typeface="Poppins"/>
                <a:cs typeface="Poppins"/>
                <a:sym typeface="Poppins"/>
              </a:rPr>
              <a:t>với</a:t>
            </a:r>
            <a:r>
              <a:rPr lang="en-US" sz="3500" dirty="0">
                <a:solidFill>
                  <a:srgbClr val="000000"/>
                </a:solidFill>
                <a:latin typeface="Poppins"/>
                <a:ea typeface="Poppins"/>
                <a:cs typeface="Poppins"/>
                <a:sym typeface="Poppins"/>
              </a:rPr>
              <a:t> </a:t>
            </a:r>
            <a:r>
              <a:rPr lang="en-US" sz="3500" dirty="0" err="1">
                <a:solidFill>
                  <a:srgbClr val="000000"/>
                </a:solidFill>
                <a:latin typeface="Poppins"/>
                <a:ea typeface="Poppins"/>
                <a:cs typeface="Poppins"/>
                <a:sym typeface="Poppins"/>
              </a:rPr>
              <a:t>gói</a:t>
            </a:r>
            <a:r>
              <a:rPr lang="en-US" sz="3500" dirty="0">
                <a:solidFill>
                  <a:srgbClr val="000000"/>
                </a:solidFill>
                <a:latin typeface="Poppins"/>
                <a:ea typeface="Poppins"/>
                <a:cs typeface="Poppins"/>
                <a:sym typeface="Poppins"/>
              </a:rPr>
              <a:t> tin </a:t>
            </a:r>
            <a:r>
              <a:rPr lang="en-US" sz="3500" dirty="0" err="1">
                <a:solidFill>
                  <a:srgbClr val="000000"/>
                </a:solidFill>
                <a:latin typeface="Poppins"/>
                <a:ea typeface="Poppins"/>
                <a:cs typeface="Poppins"/>
                <a:sym typeface="Poppins"/>
              </a:rPr>
              <a:t>phù</a:t>
            </a:r>
            <a:r>
              <a:rPr lang="en-US" sz="3500" dirty="0">
                <a:solidFill>
                  <a:srgbClr val="000000"/>
                </a:solidFill>
                <a:latin typeface="Poppins"/>
                <a:ea typeface="Poppins"/>
                <a:cs typeface="Poppins"/>
                <a:sym typeface="Poppins"/>
              </a:rPr>
              <a:t> </a:t>
            </a:r>
            <a:r>
              <a:rPr lang="en-US" sz="3500" dirty="0" err="1">
                <a:solidFill>
                  <a:srgbClr val="000000"/>
                </a:solidFill>
                <a:latin typeface="Poppins"/>
                <a:ea typeface="Poppins"/>
                <a:cs typeface="Poppins"/>
                <a:sym typeface="Poppins"/>
              </a:rPr>
              <a:t>hợp</a:t>
            </a:r>
            <a:r>
              <a:rPr lang="en-US" sz="3500" dirty="0">
                <a:solidFill>
                  <a:srgbClr val="000000"/>
                </a:solidFill>
                <a:latin typeface="Poppins"/>
                <a:ea typeface="Poppins"/>
                <a:cs typeface="Poppins"/>
                <a:sym typeface="Poppins"/>
              </a:rPr>
              <a:t>.</a:t>
            </a:r>
          </a:p>
          <a:p>
            <a:pPr marL="755651" lvl="1" indent="-377825" algn="l">
              <a:lnSpc>
                <a:spcPts val="4900"/>
              </a:lnSpc>
              <a:spcBef>
                <a:spcPct val="0"/>
              </a:spcBef>
              <a:buFont typeface="Arial"/>
              <a:buChar char="•"/>
            </a:pPr>
            <a:r>
              <a:rPr lang="en-US" sz="3500" dirty="0" err="1">
                <a:solidFill>
                  <a:srgbClr val="000000"/>
                </a:solidFill>
                <a:latin typeface="Poppins"/>
                <a:ea typeface="Poppins"/>
                <a:cs typeface="Poppins"/>
                <a:sym typeface="Poppins"/>
              </a:rPr>
              <a:t>Có</a:t>
            </a:r>
            <a:r>
              <a:rPr lang="en-US" sz="3500" dirty="0">
                <a:solidFill>
                  <a:srgbClr val="000000"/>
                </a:solidFill>
                <a:latin typeface="Poppins"/>
                <a:ea typeface="Poppins"/>
                <a:cs typeface="Poppins"/>
                <a:sym typeface="Poppins"/>
              </a:rPr>
              <a:t> 4 </a:t>
            </a:r>
            <a:r>
              <a:rPr lang="en-US" sz="3500" dirty="0" err="1">
                <a:solidFill>
                  <a:srgbClr val="000000"/>
                </a:solidFill>
                <a:latin typeface="Poppins"/>
                <a:ea typeface="Poppins"/>
                <a:cs typeface="Poppins"/>
                <a:sym typeface="Poppins"/>
              </a:rPr>
              <a:t>hành</a:t>
            </a:r>
            <a:r>
              <a:rPr lang="en-US" sz="3500" dirty="0">
                <a:solidFill>
                  <a:srgbClr val="000000"/>
                </a:solidFill>
                <a:latin typeface="Poppins"/>
                <a:ea typeface="Poppins"/>
                <a:cs typeface="Poppins"/>
                <a:sym typeface="Poppins"/>
              </a:rPr>
              <a:t> </a:t>
            </a:r>
            <a:r>
              <a:rPr lang="en-US" sz="3500" dirty="0" err="1">
                <a:solidFill>
                  <a:srgbClr val="000000"/>
                </a:solidFill>
                <a:latin typeface="Poppins"/>
                <a:ea typeface="Poppins"/>
                <a:cs typeface="Poppins"/>
                <a:sym typeface="Poppins"/>
              </a:rPr>
              <a:t>động</a:t>
            </a:r>
            <a:r>
              <a:rPr lang="en-US" sz="3500" dirty="0">
                <a:solidFill>
                  <a:srgbClr val="000000"/>
                </a:solidFill>
                <a:latin typeface="Poppins"/>
                <a:ea typeface="Poppins"/>
                <a:cs typeface="Poppins"/>
                <a:sym typeface="Poppins"/>
              </a:rPr>
              <a:t> </a:t>
            </a:r>
            <a:r>
              <a:rPr lang="en-US" sz="3500" dirty="0" err="1">
                <a:solidFill>
                  <a:srgbClr val="000000"/>
                </a:solidFill>
                <a:latin typeface="Poppins"/>
                <a:ea typeface="Poppins"/>
                <a:cs typeface="Poppins"/>
                <a:sym typeface="Poppins"/>
              </a:rPr>
              <a:t>mặc</a:t>
            </a:r>
            <a:r>
              <a:rPr lang="en-US" sz="3500" dirty="0">
                <a:solidFill>
                  <a:srgbClr val="000000"/>
                </a:solidFill>
                <a:latin typeface="Poppins"/>
                <a:ea typeface="Poppins"/>
                <a:cs typeface="Poppins"/>
                <a:sym typeface="Poppins"/>
              </a:rPr>
              <a:t> </a:t>
            </a:r>
            <a:r>
              <a:rPr lang="en-US" sz="3500" dirty="0" err="1">
                <a:solidFill>
                  <a:srgbClr val="000000"/>
                </a:solidFill>
                <a:latin typeface="Poppins"/>
                <a:ea typeface="Poppins"/>
                <a:cs typeface="Poppins"/>
                <a:sym typeface="Poppins"/>
              </a:rPr>
              <a:t>định</a:t>
            </a:r>
            <a:r>
              <a:rPr lang="en-US" sz="3500" dirty="0">
                <a:solidFill>
                  <a:srgbClr val="000000"/>
                </a:solidFill>
                <a:latin typeface="Poppins"/>
                <a:ea typeface="Poppins"/>
                <a:cs typeface="Poppins"/>
                <a:sym typeface="Poppins"/>
              </a:rPr>
              <a:t> </a:t>
            </a:r>
            <a:r>
              <a:rPr lang="en-US" sz="3500" dirty="0" err="1">
                <a:solidFill>
                  <a:srgbClr val="000000"/>
                </a:solidFill>
                <a:latin typeface="Poppins"/>
                <a:ea typeface="Poppins"/>
                <a:cs typeface="Poppins"/>
                <a:sym typeface="Poppins"/>
              </a:rPr>
              <a:t>trong</a:t>
            </a:r>
            <a:r>
              <a:rPr lang="en-US" sz="3500" dirty="0">
                <a:solidFill>
                  <a:srgbClr val="000000"/>
                </a:solidFill>
                <a:latin typeface="Poppins"/>
                <a:ea typeface="Poppins"/>
                <a:cs typeface="Poppins"/>
                <a:sym typeface="Poppins"/>
              </a:rPr>
              <a:t> </a:t>
            </a:r>
            <a:r>
              <a:rPr lang="en-US" sz="3500" dirty="0" err="1">
                <a:solidFill>
                  <a:srgbClr val="000000"/>
                </a:solidFill>
                <a:latin typeface="Poppins"/>
                <a:ea typeface="Poppins"/>
                <a:cs typeface="Poppins"/>
                <a:sym typeface="Poppins"/>
              </a:rPr>
              <a:t>Suricata</a:t>
            </a:r>
            <a:r>
              <a:rPr lang="en-US" sz="3500" dirty="0">
                <a:solidFill>
                  <a:srgbClr val="000000"/>
                </a:solidFill>
                <a:latin typeface="Poppins"/>
                <a:ea typeface="Poppins"/>
                <a:cs typeface="Poppins"/>
                <a:sym typeface="Poppins"/>
              </a:rPr>
              <a:t>:</a:t>
            </a:r>
          </a:p>
          <a:p>
            <a:pPr marL="1511301" lvl="2" indent="-503767" algn="l">
              <a:lnSpc>
                <a:spcPts val="4900"/>
              </a:lnSpc>
              <a:spcBef>
                <a:spcPct val="0"/>
              </a:spcBef>
              <a:buFont typeface="Arial"/>
              <a:buChar char="⚬"/>
            </a:pPr>
            <a:r>
              <a:rPr lang="en-US" sz="3500" dirty="0">
                <a:solidFill>
                  <a:srgbClr val="000000"/>
                </a:solidFill>
                <a:latin typeface="Poppins"/>
                <a:ea typeface="Poppins"/>
                <a:cs typeface="Poppins"/>
                <a:sym typeface="Poppins"/>
              </a:rPr>
              <a:t>Pass: </a:t>
            </a:r>
            <a:r>
              <a:rPr lang="en-US" sz="3500" dirty="0" err="1">
                <a:solidFill>
                  <a:srgbClr val="000000"/>
                </a:solidFill>
                <a:latin typeface="Poppins"/>
                <a:ea typeface="Poppins"/>
                <a:cs typeface="Poppins"/>
                <a:sym typeface="Poppins"/>
              </a:rPr>
              <a:t>nếu</a:t>
            </a:r>
            <a:r>
              <a:rPr lang="en-US" sz="3500" dirty="0">
                <a:solidFill>
                  <a:srgbClr val="000000"/>
                </a:solidFill>
                <a:latin typeface="Poppins"/>
                <a:ea typeface="Poppins"/>
                <a:cs typeface="Poppins"/>
                <a:sym typeface="Poppins"/>
              </a:rPr>
              <a:t> </a:t>
            </a:r>
            <a:r>
              <a:rPr lang="en-US" sz="3500" dirty="0" err="1">
                <a:solidFill>
                  <a:srgbClr val="000000"/>
                </a:solidFill>
                <a:latin typeface="Poppins"/>
                <a:ea typeface="Poppins"/>
                <a:cs typeface="Poppins"/>
                <a:sym typeface="Poppins"/>
              </a:rPr>
              <a:t>khớp</a:t>
            </a:r>
            <a:r>
              <a:rPr lang="en-US" sz="3500" dirty="0">
                <a:solidFill>
                  <a:srgbClr val="000000"/>
                </a:solidFill>
                <a:latin typeface="Poppins"/>
                <a:ea typeface="Poppins"/>
                <a:cs typeface="Poppins"/>
                <a:sym typeface="Poppins"/>
              </a:rPr>
              <a:t>, </a:t>
            </a:r>
            <a:r>
              <a:rPr lang="en-US" sz="3500" dirty="0" err="1">
                <a:solidFill>
                  <a:srgbClr val="000000"/>
                </a:solidFill>
                <a:latin typeface="Poppins"/>
                <a:ea typeface="Poppins"/>
                <a:cs typeface="Poppins"/>
                <a:sym typeface="Poppins"/>
              </a:rPr>
              <a:t>dừng</a:t>
            </a:r>
            <a:r>
              <a:rPr lang="en-US" sz="3500" dirty="0">
                <a:solidFill>
                  <a:srgbClr val="000000"/>
                </a:solidFill>
                <a:latin typeface="Poppins"/>
                <a:ea typeface="Poppins"/>
                <a:cs typeface="Poppins"/>
                <a:sym typeface="Poppins"/>
              </a:rPr>
              <a:t> </a:t>
            </a:r>
            <a:r>
              <a:rPr lang="en-US" sz="3500" dirty="0" err="1">
                <a:solidFill>
                  <a:srgbClr val="000000"/>
                </a:solidFill>
                <a:latin typeface="Poppins"/>
                <a:ea typeface="Poppins"/>
                <a:cs typeface="Poppins"/>
                <a:sym typeface="Poppins"/>
              </a:rPr>
              <a:t>quét</a:t>
            </a:r>
            <a:r>
              <a:rPr lang="en-US" sz="3500" dirty="0">
                <a:solidFill>
                  <a:srgbClr val="000000"/>
                </a:solidFill>
                <a:latin typeface="Poppins"/>
                <a:ea typeface="Poppins"/>
                <a:cs typeface="Poppins"/>
                <a:sym typeface="Poppins"/>
              </a:rPr>
              <a:t> </a:t>
            </a:r>
            <a:r>
              <a:rPr lang="en-US" sz="3500" dirty="0" err="1">
                <a:solidFill>
                  <a:srgbClr val="000000"/>
                </a:solidFill>
                <a:latin typeface="Poppins"/>
                <a:ea typeface="Poppins"/>
                <a:cs typeface="Poppins"/>
                <a:sym typeface="Poppins"/>
              </a:rPr>
              <a:t>và</a:t>
            </a:r>
            <a:r>
              <a:rPr lang="en-US" sz="3500" dirty="0">
                <a:solidFill>
                  <a:srgbClr val="000000"/>
                </a:solidFill>
                <a:latin typeface="Poppins"/>
                <a:ea typeface="Poppins"/>
                <a:cs typeface="Poppins"/>
                <a:sym typeface="Poppins"/>
              </a:rPr>
              <a:t> </a:t>
            </a:r>
            <a:r>
              <a:rPr lang="en-US" sz="3500" dirty="0" err="1">
                <a:solidFill>
                  <a:srgbClr val="000000"/>
                </a:solidFill>
                <a:latin typeface="Poppins"/>
                <a:ea typeface="Poppins"/>
                <a:cs typeface="Poppins"/>
                <a:sym typeface="Poppins"/>
              </a:rPr>
              <a:t>bỏ</a:t>
            </a:r>
            <a:r>
              <a:rPr lang="en-US" sz="3500" dirty="0">
                <a:solidFill>
                  <a:srgbClr val="000000"/>
                </a:solidFill>
                <a:latin typeface="Poppins"/>
                <a:ea typeface="Poppins"/>
                <a:cs typeface="Poppins"/>
                <a:sym typeface="Poppins"/>
              </a:rPr>
              <a:t> qua </a:t>
            </a:r>
            <a:r>
              <a:rPr lang="en-US" sz="3500" dirty="0" err="1">
                <a:solidFill>
                  <a:srgbClr val="000000"/>
                </a:solidFill>
                <a:latin typeface="Poppins"/>
                <a:ea typeface="Poppins"/>
                <a:cs typeface="Poppins"/>
                <a:sym typeface="Poppins"/>
              </a:rPr>
              <a:t>tất</a:t>
            </a:r>
            <a:r>
              <a:rPr lang="en-US" sz="3500" dirty="0">
                <a:solidFill>
                  <a:srgbClr val="000000"/>
                </a:solidFill>
                <a:latin typeface="Poppins"/>
                <a:ea typeface="Poppins"/>
                <a:cs typeface="Poppins"/>
                <a:sym typeface="Poppins"/>
              </a:rPr>
              <a:t> </a:t>
            </a:r>
            <a:r>
              <a:rPr lang="en-US" sz="3500" dirty="0" err="1">
                <a:solidFill>
                  <a:srgbClr val="000000"/>
                </a:solidFill>
                <a:latin typeface="Poppins"/>
                <a:ea typeface="Poppins"/>
                <a:cs typeface="Poppins"/>
                <a:sym typeface="Poppins"/>
              </a:rPr>
              <a:t>cả</a:t>
            </a:r>
            <a:r>
              <a:rPr lang="en-US" sz="3500" dirty="0">
                <a:solidFill>
                  <a:srgbClr val="000000"/>
                </a:solidFill>
                <a:latin typeface="Poppins"/>
                <a:ea typeface="Poppins"/>
                <a:cs typeface="Poppins"/>
                <a:sym typeface="Poppins"/>
              </a:rPr>
              <a:t> </a:t>
            </a:r>
            <a:r>
              <a:rPr lang="en-US" sz="3500" dirty="0" err="1">
                <a:solidFill>
                  <a:srgbClr val="000000"/>
                </a:solidFill>
                <a:latin typeface="Poppins"/>
                <a:ea typeface="Poppins"/>
                <a:cs typeface="Poppins"/>
                <a:sym typeface="Poppins"/>
              </a:rPr>
              <a:t>luật</a:t>
            </a:r>
            <a:r>
              <a:rPr lang="en-US" sz="3500" dirty="0">
                <a:solidFill>
                  <a:srgbClr val="000000"/>
                </a:solidFill>
                <a:latin typeface="Poppins"/>
                <a:ea typeface="Poppins"/>
                <a:cs typeface="Poppins"/>
                <a:sym typeface="Poppins"/>
              </a:rPr>
              <a:t> </a:t>
            </a:r>
            <a:r>
              <a:rPr lang="en-US" sz="3500" dirty="0" err="1">
                <a:solidFill>
                  <a:srgbClr val="000000"/>
                </a:solidFill>
                <a:latin typeface="Poppins"/>
                <a:ea typeface="Poppins"/>
                <a:cs typeface="Poppins"/>
                <a:sym typeface="Poppins"/>
              </a:rPr>
              <a:t>phía</a:t>
            </a:r>
            <a:r>
              <a:rPr lang="en-US" sz="3500" dirty="0">
                <a:solidFill>
                  <a:srgbClr val="000000"/>
                </a:solidFill>
                <a:latin typeface="Poppins"/>
                <a:ea typeface="Poppins"/>
                <a:cs typeface="Poppins"/>
                <a:sym typeface="Poppins"/>
              </a:rPr>
              <a:t> </a:t>
            </a:r>
            <a:r>
              <a:rPr lang="en-US" sz="3500" dirty="0" err="1">
                <a:solidFill>
                  <a:srgbClr val="000000"/>
                </a:solidFill>
                <a:latin typeface="Poppins"/>
                <a:ea typeface="Poppins"/>
                <a:cs typeface="Poppins"/>
                <a:sym typeface="Poppins"/>
              </a:rPr>
              <a:t>sau</a:t>
            </a:r>
            <a:r>
              <a:rPr lang="en-US" sz="3500" dirty="0">
                <a:solidFill>
                  <a:srgbClr val="000000"/>
                </a:solidFill>
                <a:latin typeface="Poppins"/>
                <a:ea typeface="Poppins"/>
                <a:cs typeface="Poppins"/>
                <a:sym typeface="Poppins"/>
              </a:rPr>
              <a:t> </a:t>
            </a:r>
            <a:r>
              <a:rPr lang="en-US" sz="3500" dirty="0" err="1">
                <a:solidFill>
                  <a:srgbClr val="000000"/>
                </a:solidFill>
                <a:latin typeface="Poppins"/>
                <a:ea typeface="Poppins"/>
                <a:cs typeface="Poppins"/>
                <a:sym typeface="Poppins"/>
              </a:rPr>
              <a:t>cho</a:t>
            </a:r>
            <a:r>
              <a:rPr lang="en-US" sz="3500" dirty="0">
                <a:solidFill>
                  <a:srgbClr val="000000"/>
                </a:solidFill>
                <a:latin typeface="Poppins"/>
                <a:ea typeface="Poppins"/>
                <a:cs typeface="Poppins"/>
                <a:sym typeface="Poppins"/>
              </a:rPr>
              <a:t> </a:t>
            </a:r>
            <a:r>
              <a:rPr lang="en-US" sz="3500" dirty="0" err="1">
                <a:solidFill>
                  <a:srgbClr val="000000"/>
                </a:solidFill>
                <a:latin typeface="Poppins"/>
                <a:ea typeface="Poppins"/>
                <a:cs typeface="Poppins"/>
                <a:sym typeface="Poppins"/>
              </a:rPr>
              <a:t>gói</a:t>
            </a:r>
            <a:r>
              <a:rPr lang="en-US" sz="3500" dirty="0">
                <a:solidFill>
                  <a:srgbClr val="000000"/>
                </a:solidFill>
                <a:latin typeface="Poppins"/>
                <a:ea typeface="Poppins"/>
                <a:cs typeface="Poppins"/>
                <a:sym typeface="Poppins"/>
              </a:rPr>
              <a:t> tin </a:t>
            </a:r>
            <a:r>
              <a:rPr lang="en-US" sz="3500" dirty="0" err="1">
                <a:solidFill>
                  <a:srgbClr val="000000"/>
                </a:solidFill>
                <a:latin typeface="Poppins"/>
                <a:ea typeface="Poppins"/>
                <a:cs typeface="Poppins"/>
                <a:sym typeface="Poppins"/>
              </a:rPr>
              <a:t>này</a:t>
            </a:r>
            <a:r>
              <a:rPr lang="en-US" sz="3500" dirty="0">
                <a:solidFill>
                  <a:srgbClr val="000000"/>
                </a:solidFill>
                <a:latin typeface="Poppins"/>
                <a:ea typeface="Poppins"/>
                <a:cs typeface="Poppins"/>
                <a:sym typeface="Poppins"/>
              </a:rPr>
              <a:t>.</a:t>
            </a:r>
          </a:p>
          <a:p>
            <a:pPr marL="1511301" lvl="2" indent="-503767" algn="l">
              <a:lnSpc>
                <a:spcPts val="4900"/>
              </a:lnSpc>
              <a:spcBef>
                <a:spcPct val="0"/>
              </a:spcBef>
              <a:buFont typeface="Arial"/>
              <a:buChar char="⚬"/>
            </a:pPr>
            <a:r>
              <a:rPr lang="en-US" sz="3500" dirty="0">
                <a:solidFill>
                  <a:srgbClr val="000000"/>
                </a:solidFill>
                <a:latin typeface="Poppins"/>
                <a:ea typeface="Poppins"/>
                <a:cs typeface="Poppins"/>
                <a:sym typeface="Poppins"/>
              </a:rPr>
              <a:t>Drop: </a:t>
            </a:r>
            <a:r>
              <a:rPr lang="en-US" sz="3500" dirty="0" err="1">
                <a:solidFill>
                  <a:srgbClr val="000000"/>
                </a:solidFill>
                <a:latin typeface="Poppins"/>
                <a:ea typeface="Poppins"/>
                <a:cs typeface="Poppins"/>
                <a:sym typeface="Poppins"/>
              </a:rPr>
              <a:t>nếu</a:t>
            </a:r>
            <a:r>
              <a:rPr lang="en-US" sz="3500" dirty="0">
                <a:solidFill>
                  <a:srgbClr val="000000"/>
                </a:solidFill>
                <a:latin typeface="Poppins"/>
                <a:ea typeface="Poppins"/>
                <a:cs typeface="Poppins"/>
                <a:sym typeface="Poppins"/>
              </a:rPr>
              <a:t> </a:t>
            </a:r>
            <a:r>
              <a:rPr lang="en-US" sz="3500" dirty="0" err="1">
                <a:solidFill>
                  <a:srgbClr val="000000"/>
                </a:solidFill>
                <a:latin typeface="Poppins"/>
                <a:ea typeface="Poppins"/>
                <a:cs typeface="Poppins"/>
                <a:sym typeface="Poppins"/>
              </a:rPr>
              <a:t>khớp</a:t>
            </a:r>
            <a:r>
              <a:rPr lang="en-US" sz="3500" dirty="0">
                <a:solidFill>
                  <a:srgbClr val="000000"/>
                </a:solidFill>
                <a:latin typeface="Poppins"/>
                <a:ea typeface="Poppins"/>
                <a:cs typeface="Poppins"/>
                <a:sym typeface="Poppins"/>
              </a:rPr>
              <a:t>, </a:t>
            </a:r>
            <a:r>
              <a:rPr lang="en-US" sz="3500" dirty="0" err="1">
                <a:solidFill>
                  <a:srgbClr val="000000"/>
                </a:solidFill>
                <a:latin typeface="Poppins"/>
                <a:ea typeface="Poppins"/>
                <a:cs typeface="Poppins"/>
                <a:sym typeface="Poppins"/>
              </a:rPr>
              <a:t>gói</a:t>
            </a:r>
            <a:r>
              <a:rPr lang="en-US" sz="3500" dirty="0">
                <a:solidFill>
                  <a:srgbClr val="000000"/>
                </a:solidFill>
                <a:latin typeface="Poppins"/>
                <a:ea typeface="Poppins"/>
                <a:cs typeface="Poppins"/>
                <a:sym typeface="Poppins"/>
              </a:rPr>
              <a:t> tin </a:t>
            </a:r>
            <a:r>
              <a:rPr lang="en-US" sz="3500" dirty="0" err="1">
                <a:solidFill>
                  <a:srgbClr val="000000"/>
                </a:solidFill>
                <a:latin typeface="Poppins"/>
                <a:ea typeface="Poppins"/>
                <a:cs typeface="Poppins"/>
                <a:sym typeface="Poppins"/>
              </a:rPr>
              <a:t>bị</a:t>
            </a:r>
            <a:r>
              <a:rPr lang="en-US" sz="3500" dirty="0">
                <a:solidFill>
                  <a:srgbClr val="000000"/>
                </a:solidFill>
                <a:latin typeface="Poppins"/>
                <a:ea typeface="Poppins"/>
                <a:cs typeface="Poppins"/>
                <a:sym typeface="Poppins"/>
              </a:rPr>
              <a:t> </a:t>
            </a:r>
            <a:r>
              <a:rPr lang="en-US" sz="3500" dirty="0" err="1">
                <a:solidFill>
                  <a:srgbClr val="000000"/>
                </a:solidFill>
                <a:latin typeface="Poppins"/>
                <a:ea typeface="Poppins"/>
                <a:cs typeface="Poppins"/>
                <a:sym typeface="Poppins"/>
              </a:rPr>
              <a:t>hủy</a:t>
            </a:r>
            <a:r>
              <a:rPr lang="en-US" sz="3500" dirty="0">
                <a:solidFill>
                  <a:srgbClr val="000000"/>
                </a:solidFill>
                <a:latin typeface="Poppins"/>
                <a:ea typeface="Poppins"/>
                <a:cs typeface="Poppins"/>
                <a:sym typeface="Poppins"/>
              </a:rPr>
              <a:t> </a:t>
            </a:r>
            <a:r>
              <a:rPr lang="en-US" sz="3500" dirty="0" err="1">
                <a:solidFill>
                  <a:srgbClr val="000000"/>
                </a:solidFill>
                <a:latin typeface="Poppins"/>
                <a:ea typeface="Poppins"/>
                <a:cs typeface="Poppins"/>
                <a:sym typeface="Poppins"/>
              </a:rPr>
              <a:t>và</a:t>
            </a:r>
            <a:r>
              <a:rPr lang="en-US" sz="3500" dirty="0">
                <a:solidFill>
                  <a:srgbClr val="000000"/>
                </a:solidFill>
                <a:latin typeface="Poppins"/>
                <a:ea typeface="Poppins"/>
                <a:cs typeface="Poppins"/>
                <a:sym typeface="Poppins"/>
              </a:rPr>
              <a:t> </a:t>
            </a:r>
            <a:r>
              <a:rPr lang="en-US" sz="3500" dirty="0" err="1">
                <a:solidFill>
                  <a:srgbClr val="000000"/>
                </a:solidFill>
                <a:latin typeface="Poppins"/>
                <a:ea typeface="Poppins"/>
                <a:cs typeface="Poppins"/>
                <a:sym typeface="Poppins"/>
              </a:rPr>
              <a:t>không</a:t>
            </a:r>
            <a:r>
              <a:rPr lang="en-US" sz="3500" dirty="0">
                <a:solidFill>
                  <a:srgbClr val="000000"/>
                </a:solidFill>
                <a:latin typeface="Poppins"/>
                <a:ea typeface="Poppins"/>
                <a:cs typeface="Poppins"/>
                <a:sym typeface="Poppins"/>
              </a:rPr>
              <a:t> </a:t>
            </a:r>
            <a:r>
              <a:rPr lang="en-US" sz="3500" dirty="0" err="1">
                <a:solidFill>
                  <a:srgbClr val="000000"/>
                </a:solidFill>
                <a:latin typeface="Poppins"/>
                <a:ea typeface="Poppins"/>
                <a:cs typeface="Poppins"/>
                <a:sym typeface="Poppins"/>
              </a:rPr>
              <a:t>được</a:t>
            </a:r>
            <a:r>
              <a:rPr lang="en-US" sz="3500" dirty="0">
                <a:solidFill>
                  <a:srgbClr val="000000"/>
                </a:solidFill>
                <a:latin typeface="Poppins"/>
                <a:ea typeface="Poppins"/>
                <a:cs typeface="Poppins"/>
                <a:sym typeface="Poppins"/>
              </a:rPr>
              <a:t> </a:t>
            </a:r>
            <a:r>
              <a:rPr lang="en-US" sz="3500" dirty="0" err="1">
                <a:solidFill>
                  <a:srgbClr val="000000"/>
                </a:solidFill>
                <a:latin typeface="Poppins"/>
                <a:ea typeface="Poppins"/>
                <a:cs typeface="Poppins"/>
                <a:sym typeface="Poppins"/>
              </a:rPr>
              <a:t>truyền</a:t>
            </a:r>
            <a:r>
              <a:rPr lang="en-US" sz="3500" dirty="0">
                <a:solidFill>
                  <a:srgbClr val="000000"/>
                </a:solidFill>
                <a:latin typeface="Poppins"/>
                <a:ea typeface="Poppins"/>
                <a:cs typeface="Poppins"/>
                <a:sym typeface="Poppins"/>
              </a:rPr>
              <a:t> </a:t>
            </a:r>
            <a:r>
              <a:rPr lang="en-US" sz="3500" dirty="0" err="1">
                <a:solidFill>
                  <a:srgbClr val="000000"/>
                </a:solidFill>
                <a:latin typeface="Poppins"/>
                <a:ea typeface="Poppins"/>
                <a:cs typeface="Poppins"/>
                <a:sym typeface="Poppins"/>
              </a:rPr>
              <a:t>đi</a:t>
            </a:r>
            <a:r>
              <a:rPr lang="en-US" sz="3500" dirty="0">
                <a:solidFill>
                  <a:srgbClr val="000000"/>
                </a:solidFill>
                <a:latin typeface="Poppins"/>
                <a:ea typeface="Poppins"/>
                <a:cs typeface="Poppins"/>
                <a:sym typeface="Poppins"/>
              </a:rPr>
              <a:t>.</a:t>
            </a:r>
          </a:p>
          <a:p>
            <a:pPr marL="1511301" lvl="2" indent="-503767" algn="l">
              <a:lnSpc>
                <a:spcPts val="4900"/>
              </a:lnSpc>
              <a:spcBef>
                <a:spcPct val="0"/>
              </a:spcBef>
              <a:buFont typeface="Arial"/>
              <a:buChar char="⚬"/>
            </a:pPr>
            <a:r>
              <a:rPr lang="en-US" sz="3500" dirty="0">
                <a:solidFill>
                  <a:srgbClr val="000000"/>
                </a:solidFill>
                <a:latin typeface="Poppins"/>
                <a:ea typeface="Poppins"/>
                <a:cs typeface="Poppins"/>
                <a:sym typeface="Poppins"/>
              </a:rPr>
              <a:t>Reject: </a:t>
            </a:r>
            <a:r>
              <a:rPr lang="en-US" sz="3500" dirty="0" err="1">
                <a:solidFill>
                  <a:srgbClr val="000000"/>
                </a:solidFill>
                <a:latin typeface="Poppins"/>
                <a:ea typeface="Poppins"/>
                <a:cs typeface="Poppins"/>
                <a:sym typeface="Poppins"/>
              </a:rPr>
              <a:t>gói</a:t>
            </a:r>
            <a:r>
              <a:rPr lang="en-US" sz="3500" dirty="0">
                <a:solidFill>
                  <a:srgbClr val="000000"/>
                </a:solidFill>
                <a:latin typeface="Poppins"/>
                <a:ea typeface="Poppins"/>
                <a:cs typeface="Poppins"/>
                <a:sym typeface="Poppins"/>
              </a:rPr>
              <a:t> tin </a:t>
            </a:r>
            <a:r>
              <a:rPr lang="en-US" sz="3500" dirty="0" err="1">
                <a:solidFill>
                  <a:srgbClr val="000000"/>
                </a:solidFill>
                <a:latin typeface="Poppins"/>
                <a:ea typeface="Poppins"/>
                <a:cs typeface="Poppins"/>
                <a:sym typeface="Poppins"/>
              </a:rPr>
              <a:t>bị</a:t>
            </a:r>
            <a:r>
              <a:rPr lang="en-US" sz="3500" dirty="0">
                <a:solidFill>
                  <a:srgbClr val="000000"/>
                </a:solidFill>
                <a:latin typeface="Poppins"/>
                <a:ea typeface="Poppins"/>
                <a:cs typeface="Poppins"/>
                <a:sym typeface="Poppins"/>
              </a:rPr>
              <a:t> </a:t>
            </a:r>
            <a:r>
              <a:rPr lang="en-US" sz="3500" dirty="0" err="1">
                <a:solidFill>
                  <a:srgbClr val="000000"/>
                </a:solidFill>
                <a:latin typeface="Poppins"/>
                <a:ea typeface="Poppins"/>
                <a:cs typeface="Poppins"/>
                <a:sym typeface="Poppins"/>
              </a:rPr>
              <a:t>bỏ</a:t>
            </a:r>
            <a:r>
              <a:rPr lang="en-US" sz="3500" dirty="0">
                <a:solidFill>
                  <a:srgbClr val="000000"/>
                </a:solidFill>
                <a:latin typeface="Poppins"/>
                <a:ea typeface="Poppins"/>
                <a:cs typeface="Poppins"/>
                <a:sym typeface="Poppins"/>
              </a:rPr>
              <a:t> qua </a:t>
            </a:r>
            <a:r>
              <a:rPr lang="en-US" sz="3500" dirty="0" err="1">
                <a:solidFill>
                  <a:srgbClr val="000000"/>
                </a:solidFill>
                <a:latin typeface="Poppins"/>
                <a:ea typeface="Poppins"/>
                <a:cs typeface="Poppins"/>
                <a:sym typeface="Poppins"/>
              </a:rPr>
              <a:t>cả</a:t>
            </a:r>
            <a:r>
              <a:rPr lang="en-US" sz="3500" dirty="0">
                <a:solidFill>
                  <a:srgbClr val="000000"/>
                </a:solidFill>
                <a:latin typeface="Poppins"/>
                <a:ea typeface="Poppins"/>
                <a:cs typeface="Poppins"/>
                <a:sym typeface="Poppins"/>
              </a:rPr>
              <a:t> </a:t>
            </a:r>
            <a:r>
              <a:rPr lang="en-US" sz="3500" dirty="0" err="1">
                <a:solidFill>
                  <a:srgbClr val="000000"/>
                </a:solidFill>
                <a:latin typeface="Poppins"/>
                <a:ea typeface="Poppins"/>
                <a:cs typeface="Poppins"/>
                <a:sym typeface="Poppins"/>
              </a:rPr>
              <a:t>bên</a:t>
            </a:r>
            <a:r>
              <a:rPr lang="en-US" sz="3500" dirty="0">
                <a:solidFill>
                  <a:srgbClr val="000000"/>
                </a:solidFill>
                <a:latin typeface="Poppins"/>
                <a:ea typeface="Poppins"/>
                <a:cs typeface="Poppins"/>
                <a:sym typeface="Poppins"/>
              </a:rPr>
              <a:t> </a:t>
            </a:r>
            <a:r>
              <a:rPr lang="en-US" sz="3500" dirty="0" err="1">
                <a:solidFill>
                  <a:srgbClr val="000000"/>
                </a:solidFill>
                <a:latin typeface="Poppins"/>
                <a:ea typeface="Poppins"/>
                <a:cs typeface="Poppins"/>
                <a:sym typeface="Poppins"/>
              </a:rPr>
              <a:t>gửi</a:t>
            </a:r>
            <a:r>
              <a:rPr lang="en-US" sz="3500" dirty="0">
                <a:solidFill>
                  <a:srgbClr val="000000"/>
                </a:solidFill>
                <a:latin typeface="Poppins"/>
                <a:ea typeface="Poppins"/>
                <a:cs typeface="Poppins"/>
                <a:sym typeface="Poppins"/>
              </a:rPr>
              <a:t> </a:t>
            </a:r>
            <a:r>
              <a:rPr lang="en-US" sz="3500" dirty="0" err="1">
                <a:solidFill>
                  <a:srgbClr val="000000"/>
                </a:solidFill>
                <a:latin typeface="Poppins"/>
                <a:ea typeface="Poppins"/>
                <a:cs typeface="Poppins"/>
                <a:sym typeface="Poppins"/>
              </a:rPr>
              <a:t>và</a:t>
            </a:r>
            <a:r>
              <a:rPr lang="en-US" sz="3500" dirty="0">
                <a:solidFill>
                  <a:srgbClr val="000000"/>
                </a:solidFill>
                <a:latin typeface="Poppins"/>
                <a:ea typeface="Poppins"/>
                <a:cs typeface="Poppins"/>
                <a:sym typeface="Poppins"/>
              </a:rPr>
              <a:t> </a:t>
            </a:r>
            <a:r>
              <a:rPr lang="en-US" sz="3500" dirty="0" err="1">
                <a:solidFill>
                  <a:srgbClr val="000000"/>
                </a:solidFill>
                <a:latin typeface="Poppins"/>
                <a:ea typeface="Poppins"/>
                <a:cs typeface="Poppins"/>
                <a:sym typeface="Poppins"/>
              </a:rPr>
              <a:t>nhận</a:t>
            </a:r>
            <a:r>
              <a:rPr lang="en-US" sz="3500" dirty="0">
                <a:solidFill>
                  <a:srgbClr val="000000"/>
                </a:solidFill>
                <a:latin typeface="Poppins"/>
                <a:ea typeface="Poppins"/>
                <a:cs typeface="Poppins"/>
                <a:sym typeface="Poppins"/>
              </a:rPr>
              <a:t>, </a:t>
            </a:r>
            <a:r>
              <a:rPr lang="en-US" sz="3500" dirty="0" err="1">
                <a:solidFill>
                  <a:srgbClr val="000000"/>
                </a:solidFill>
                <a:latin typeface="Poppins"/>
                <a:ea typeface="Poppins"/>
                <a:cs typeface="Poppins"/>
                <a:sym typeface="Poppins"/>
              </a:rPr>
              <a:t>đồng</a:t>
            </a:r>
            <a:r>
              <a:rPr lang="en-US" sz="3500" dirty="0">
                <a:solidFill>
                  <a:srgbClr val="000000"/>
                </a:solidFill>
                <a:latin typeface="Poppins"/>
                <a:ea typeface="Poppins"/>
                <a:cs typeface="Poppins"/>
                <a:sym typeface="Poppins"/>
              </a:rPr>
              <a:t> </a:t>
            </a:r>
            <a:r>
              <a:rPr lang="en-US" sz="3500" dirty="0" err="1">
                <a:solidFill>
                  <a:srgbClr val="000000"/>
                </a:solidFill>
                <a:latin typeface="Poppins"/>
                <a:ea typeface="Poppins"/>
                <a:cs typeface="Poppins"/>
                <a:sym typeface="Poppins"/>
              </a:rPr>
              <a:t>thời</a:t>
            </a:r>
            <a:r>
              <a:rPr lang="en-US" sz="3500" dirty="0">
                <a:solidFill>
                  <a:srgbClr val="000000"/>
                </a:solidFill>
                <a:latin typeface="Poppins"/>
                <a:ea typeface="Poppins"/>
                <a:cs typeface="Poppins"/>
                <a:sym typeface="Poppins"/>
              </a:rPr>
              <a:t> </a:t>
            </a:r>
            <a:r>
              <a:rPr lang="en-US" sz="3500" dirty="0" err="1">
                <a:solidFill>
                  <a:srgbClr val="000000"/>
                </a:solidFill>
                <a:latin typeface="Poppins"/>
                <a:ea typeface="Poppins"/>
                <a:cs typeface="Poppins"/>
                <a:sym typeface="Poppins"/>
              </a:rPr>
              <a:t>tạo</a:t>
            </a:r>
            <a:r>
              <a:rPr lang="en-US" sz="3500" dirty="0">
                <a:solidFill>
                  <a:srgbClr val="000000"/>
                </a:solidFill>
                <a:latin typeface="Poppins"/>
                <a:ea typeface="Poppins"/>
                <a:cs typeface="Poppins"/>
                <a:sym typeface="Poppins"/>
              </a:rPr>
              <a:t> </a:t>
            </a:r>
            <a:r>
              <a:rPr lang="en-US" sz="3500" dirty="0" err="1">
                <a:solidFill>
                  <a:srgbClr val="000000"/>
                </a:solidFill>
                <a:latin typeface="Poppins"/>
                <a:ea typeface="Poppins"/>
                <a:cs typeface="Poppins"/>
                <a:sym typeface="Poppins"/>
              </a:rPr>
              <a:t>cảnh</a:t>
            </a:r>
            <a:r>
              <a:rPr lang="en-US" sz="3500" dirty="0">
                <a:solidFill>
                  <a:srgbClr val="000000"/>
                </a:solidFill>
                <a:latin typeface="Poppins"/>
                <a:ea typeface="Poppins"/>
                <a:cs typeface="Poppins"/>
                <a:sym typeface="Poppins"/>
              </a:rPr>
              <a:t> </a:t>
            </a:r>
            <a:r>
              <a:rPr lang="en-US" sz="3500" dirty="0" err="1">
                <a:solidFill>
                  <a:srgbClr val="000000"/>
                </a:solidFill>
                <a:latin typeface="Poppins"/>
                <a:ea typeface="Poppins"/>
                <a:cs typeface="Poppins"/>
                <a:sym typeface="Poppins"/>
              </a:rPr>
              <a:t>báo</a:t>
            </a:r>
            <a:r>
              <a:rPr lang="en-US" sz="3500" dirty="0">
                <a:solidFill>
                  <a:srgbClr val="000000"/>
                </a:solidFill>
                <a:latin typeface="Poppins"/>
                <a:ea typeface="Poppins"/>
                <a:cs typeface="Poppins"/>
                <a:sym typeface="Poppins"/>
              </a:rPr>
              <a:t>.</a:t>
            </a:r>
          </a:p>
          <a:p>
            <a:pPr marL="1511301" lvl="2" indent="-503767" algn="l">
              <a:lnSpc>
                <a:spcPts val="4900"/>
              </a:lnSpc>
              <a:spcBef>
                <a:spcPct val="0"/>
              </a:spcBef>
              <a:buFont typeface="Arial"/>
              <a:buChar char="⚬"/>
            </a:pPr>
            <a:r>
              <a:rPr lang="en-US" sz="3500" dirty="0">
                <a:solidFill>
                  <a:srgbClr val="000000"/>
                </a:solidFill>
                <a:latin typeface="Poppins"/>
                <a:ea typeface="Poppins"/>
                <a:cs typeface="Poppins"/>
                <a:sym typeface="Poppins"/>
              </a:rPr>
              <a:t>Alert: </a:t>
            </a:r>
            <a:r>
              <a:rPr lang="en-US" sz="3500" dirty="0" err="1">
                <a:solidFill>
                  <a:srgbClr val="000000"/>
                </a:solidFill>
                <a:latin typeface="Poppins"/>
                <a:ea typeface="Poppins"/>
                <a:cs typeface="Poppins"/>
                <a:sym typeface="Poppins"/>
              </a:rPr>
              <a:t>tạo</a:t>
            </a:r>
            <a:r>
              <a:rPr lang="en-US" sz="3500" dirty="0">
                <a:solidFill>
                  <a:srgbClr val="000000"/>
                </a:solidFill>
                <a:latin typeface="Poppins"/>
                <a:ea typeface="Poppins"/>
                <a:cs typeface="Poppins"/>
                <a:sym typeface="Poppins"/>
              </a:rPr>
              <a:t> </a:t>
            </a:r>
            <a:r>
              <a:rPr lang="en-US" sz="3500" dirty="0" err="1">
                <a:solidFill>
                  <a:srgbClr val="000000"/>
                </a:solidFill>
                <a:latin typeface="Poppins"/>
                <a:ea typeface="Poppins"/>
                <a:cs typeface="Poppins"/>
                <a:sym typeface="Poppins"/>
              </a:rPr>
              <a:t>cảnh</a:t>
            </a:r>
            <a:r>
              <a:rPr lang="en-US" sz="3500" dirty="0">
                <a:solidFill>
                  <a:srgbClr val="000000"/>
                </a:solidFill>
                <a:latin typeface="Poppins"/>
                <a:ea typeface="Poppins"/>
                <a:cs typeface="Poppins"/>
                <a:sym typeface="Poppins"/>
              </a:rPr>
              <a:t> </a:t>
            </a:r>
            <a:r>
              <a:rPr lang="en-US" sz="3500" dirty="0" err="1">
                <a:solidFill>
                  <a:srgbClr val="000000"/>
                </a:solidFill>
                <a:latin typeface="Poppins"/>
                <a:ea typeface="Poppins"/>
                <a:cs typeface="Poppins"/>
                <a:sym typeface="Poppins"/>
              </a:rPr>
              <a:t>báo</a:t>
            </a:r>
            <a:r>
              <a:rPr lang="en-US" sz="3500" dirty="0">
                <a:solidFill>
                  <a:srgbClr val="000000"/>
                </a:solidFill>
                <a:latin typeface="Poppins"/>
                <a:ea typeface="Poppins"/>
                <a:cs typeface="Poppins"/>
                <a:sym typeface="Poppins"/>
              </a:rPr>
              <a:t> </a:t>
            </a:r>
            <a:r>
              <a:rPr lang="en-US" sz="3500" dirty="0" err="1">
                <a:solidFill>
                  <a:srgbClr val="000000"/>
                </a:solidFill>
                <a:latin typeface="Poppins"/>
                <a:ea typeface="Poppins"/>
                <a:cs typeface="Poppins"/>
                <a:sym typeface="Poppins"/>
              </a:rPr>
              <a:t>khi</a:t>
            </a:r>
            <a:r>
              <a:rPr lang="en-US" sz="3500" dirty="0">
                <a:solidFill>
                  <a:srgbClr val="000000"/>
                </a:solidFill>
                <a:latin typeface="Poppins"/>
                <a:ea typeface="Poppins"/>
                <a:cs typeface="Poppins"/>
                <a:sym typeface="Poppins"/>
              </a:rPr>
              <a:t> </a:t>
            </a:r>
            <a:r>
              <a:rPr lang="en-US" sz="3500" dirty="0" err="1">
                <a:solidFill>
                  <a:srgbClr val="000000"/>
                </a:solidFill>
                <a:latin typeface="Poppins"/>
                <a:ea typeface="Poppins"/>
                <a:cs typeface="Poppins"/>
                <a:sym typeface="Poppins"/>
              </a:rPr>
              <a:t>khớp</a:t>
            </a:r>
            <a:r>
              <a:rPr lang="en-US" sz="3500" dirty="0">
                <a:solidFill>
                  <a:srgbClr val="000000"/>
                </a:solidFill>
                <a:latin typeface="Poppins"/>
                <a:ea typeface="Poppins"/>
                <a:cs typeface="Poppins"/>
                <a:sym typeface="Poppins"/>
              </a:rPr>
              <a:t>, </a:t>
            </a:r>
            <a:r>
              <a:rPr lang="en-US" sz="3500" dirty="0" err="1">
                <a:solidFill>
                  <a:srgbClr val="000000"/>
                </a:solidFill>
                <a:latin typeface="Poppins"/>
                <a:ea typeface="Poppins"/>
                <a:cs typeface="Poppins"/>
                <a:sym typeface="Poppins"/>
              </a:rPr>
              <a:t>xử</a:t>
            </a:r>
            <a:r>
              <a:rPr lang="en-US" sz="3500" dirty="0">
                <a:solidFill>
                  <a:srgbClr val="000000"/>
                </a:solidFill>
                <a:latin typeface="Poppins"/>
                <a:ea typeface="Poppins"/>
                <a:cs typeface="Poppins"/>
                <a:sym typeface="Poppins"/>
              </a:rPr>
              <a:t> </a:t>
            </a:r>
            <a:r>
              <a:rPr lang="en-US" sz="3500" dirty="0" err="1">
                <a:solidFill>
                  <a:srgbClr val="000000"/>
                </a:solidFill>
                <a:latin typeface="Poppins"/>
                <a:ea typeface="Poppins"/>
                <a:cs typeface="Poppins"/>
                <a:sym typeface="Poppins"/>
              </a:rPr>
              <a:t>lý</a:t>
            </a:r>
            <a:r>
              <a:rPr lang="en-US" sz="3500" dirty="0">
                <a:solidFill>
                  <a:srgbClr val="000000"/>
                </a:solidFill>
                <a:latin typeface="Poppins"/>
                <a:ea typeface="Poppins"/>
                <a:cs typeface="Poppins"/>
                <a:sym typeface="Poppins"/>
              </a:rPr>
              <a:t> </a:t>
            </a:r>
            <a:r>
              <a:rPr lang="en-US" sz="3500" dirty="0" err="1">
                <a:solidFill>
                  <a:srgbClr val="000000"/>
                </a:solidFill>
                <a:latin typeface="Poppins"/>
                <a:ea typeface="Poppins"/>
                <a:cs typeface="Poppins"/>
                <a:sym typeface="Poppins"/>
              </a:rPr>
              <a:t>gói</a:t>
            </a:r>
            <a:r>
              <a:rPr lang="en-US" sz="3500" dirty="0">
                <a:solidFill>
                  <a:srgbClr val="000000"/>
                </a:solidFill>
                <a:latin typeface="Poppins"/>
                <a:ea typeface="Poppins"/>
                <a:cs typeface="Poppins"/>
                <a:sym typeface="Poppins"/>
              </a:rPr>
              <a:t> tin </a:t>
            </a:r>
            <a:r>
              <a:rPr lang="en-US" sz="3500" dirty="0" err="1">
                <a:solidFill>
                  <a:srgbClr val="000000"/>
                </a:solidFill>
                <a:latin typeface="Poppins"/>
                <a:ea typeface="Poppins"/>
                <a:cs typeface="Poppins"/>
                <a:sym typeface="Poppins"/>
              </a:rPr>
              <a:t>như</a:t>
            </a:r>
            <a:r>
              <a:rPr lang="en-US" sz="3500" dirty="0">
                <a:solidFill>
                  <a:srgbClr val="000000"/>
                </a:solidFill>
                <a:latin typeface="Poppins"/>
                <a:ea typeface="Poppins"/>
                <a:cs typeface="Poppins"/>
                <a:sym typeface="Poppins"/>
              </a:rPr>
              <a:t> </a:t>
            </a:r>
            <a:r>
              <a:rPr lang="en-US" sz="3500" dirty="0" err="1">
                <a:solidFill>
                  <a:srgbClr val="000000"/>
                </a:solidFill>
                <a:latin typeface="Poppins"/>
                <a:ea typeface="Poppins"/>
                <a:cs typeface="Poppins"/>
                <a:sym typeface="Poppins"/>
              </a:rPr>
              <a:t>không</a:t>
            </a:r>
            <a:r>
              <a:rPr lang="en-US" sz="3500" dirty="0">
                <a:solidFill>
                  <a:srgbClr val="000000"/>
                </a:solidFill>
                <a:latin typeface="Poppins"/>
                <a:ea typeface="Poppins"/>
                <a:cs typeface="Poppins"/>
                <a:sym typeface="Poppins"/>
              </a:rPr>
              <a:t> </a:t>
            </a:r>
            <a:r>
              <a:rPr lang="en-US" sz="3500" dirty="0" err="1">
                <a:solidFill>
                  <a:srgbClr val="000000"/>
                </a:solidFill>
                <a:latin typeface="Poppins"/>
                <a:ea typeface="Poppins"/>
                <a:cs typeface="Poppins"/>
                <a:sym typeface="Poppins"/>
              </a:rPr>
              <a:t>hợp</a:t>
            </a:r>
            <a:r>
              <a:rPr lang="en-US" sz="3500" dirty="0">
                <a:solidFill>
                  <a:srgbClr val="000000"/>
                </a:solidFill>
                <a:latin typeface="Poppins"/>
                <a:ea typeface="Poppins"/>
                <a:cs typeface="Poppins"/>
                <a:sym typeface="Poppins"/>
              </a:rPr>
              <a:t> </a:t>
            </a:r>
            <a:r>
              <a:rPr lang="en-US" sz="3500" dirty="0" err="1">
                <a:solidFill>
                  <a:srgbClr val="000000"/>
                </a:solidFill>
                <a:latin typeface="Poppins"/>
                <a:ea typeface="Poppins"/>
                <a:cs typeface="Poppins"/>
                <a:sym typeface="Poppins"/>
              </a:rPr>
              <a:t>lệ</a:t>
            </a:r>
            <a:r>
              <a:rPr lang="en-US" sz="3500" dirty="0">
                <a:solidFill>
                  <a:srgbClr val="000000"/>
                </a:solidFill>
                <a:latin typeface="Poppins"/>
                <a:ea typeface="Poppins"/>
                <a:cs typeface="Poppins"/>
                <a:sym typeface="Poppins"/>
              </a:rPr>
              <a:t>.</a:t>
            </a:r>
          </a:p>
          <a:p>
            <a:pPr algn="l">
              <a:lnSpc>
                <a:spcPts val="4900"/>
              </a:lnSpc>
              <a:spcBef>
                <a:spcPct val="0"/>
              </a:spcBef>
            </a:pPr>
            <a:endParaRPr lang="en-US" sz="3500" dirty="0">
              <a:solidFill>
                <a:srgbClr val="000000"/>
              </a:solidFill>
              <a:latin typeface="Poppins"/>
              <a:ea typeface="Poppins"/>
              <a:cs typeface="Poppins"/>
              <a:sym typeface="Poppins"/>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24354" r="-1468" b="-56033"/>
            </a:stretch>
          </a:blipFill>
        </p:spPr>
      </p:sp>
      <p:grpSp>
        <p:nvGrpSpPr>
          <p:cNvPr id="3" name="Group 3"/>
          <p:cNvGrpSpPr/>
          <p:nvPr/>
        </p:nvGrpSpPr>
        <p:grpSpPr>
          <a:xfrm>
            <a:off x="1246490" y="2231223"/>
            <a:ext cx="14494791" cy="5824553"/>
            <a:chOff x="0" y="0"/>
            <a:chExt cx="5287739" cy="2124813"/>
          </a:xfrm>
        </p:grpSpPr>
        <p:sp>
          <p:nvSpPr>
            <p:cNvPr id="4" name="Freeform 4"/>
            <p:cNvSpPr/>
            <p:nvPr/>
          </p:nvSpPr>
          <p:spPr>
            <a:xfrm>
              <a:off x="0" y="0"/>
              <a:ext cx="5287739" cy="2124813"/>
            </a:xfrm>
            <a:custGeom>
              <a:avLst/>
              <a:gdLst/>
              <a:ahLst/>
              <a:cxnLst/>
              <a:rect l="l" t="t" r="r" b="b"/>
              <a:pathLst>
                <a:path w="5287739" h="2124813">
                  <a:moveTo>
                    <a:pt x="0" y="0"/>
                  </a:moveTo>
                  <a:lnTo>
                    <a:pt x="5287739" y="0"/>
                  </a:lnTo>
                  <a:lnTo>
                    <a:pt x="5287739" y="2124813"/>
                  </a:lnTo>
                  <a:lnTo>
                    <a:pt x="0" y="2124813"/>
                  </a:lnTo>
                  <a:close/>
                </a:path>
              </a:pathLst>
            </a:custGeom>
            <a:solidFill>
              <a:srgbClr val="FFFFFF"/>
            </a:solidFill>
          </p:spPr>
        </p:sp>
      </p:grpSp>
      <p:grpSp>
        <p:nvGrpSpPr>
          <p:cNvPr id="5" name="Group 5"/>
          <p:cNvGrpSpPr/>
          <p:nvPr/>
        </p:nvGrpSpPr>
        <p:grpSpPr>
          <a:xfrm>
            <a:off x="548629" y="371124"/>
            <a:ext cx="3970979" cy="1257651"/>
            <a:chOff x="0" y="0"/>
            <a:chExt cx="1448624" cy="458794"/>
          </a:xfrm>
        </p:grpSpPr>
        <p:sp>
          <p:nvSpPr>
            <p:cNvPr id="6" name="Freeform 6"/>
            <p:cNvSpPr/>
            <p:nvPr/>
          </p:nvSpPr>
          <p:spPr>
            <a:xfrm>
              <a:off x="0" y="0"/>
              <a:ext cx="1448624" cy="458794"/>
            </a:xfrm>
            <a:custGeom>
              <a:avLst/>
              <a:gdLst/>
              <a:ahLst/>
              <a:cxnLst/>
              <a:rect l="l" t="t" r="r" b="b"/>
              <a:pathLst>
                <a:path w="1448624" h="458794">
                  <a:moveTo>
                    <a:pt x="0" y="0"/>
                  </a:moveTo>
                  <a:lnTo>
                    <a:pt x="1448624" y="0"/>
                  </a:lnTo>
                  <a:lnTo>
                    <a:pt x="1448624" y="458794"/>
                  </a:lnTo>
                  <a:lnTo>
                    <a:pt x="0" y="458794"/>
                  </a:lnTo>
                  <a:close/>
                </a:path>
              </a:pathLst>
            </a:custGeom>
            <a:solidFill>
              <a:srgbClr val="FFFFFF"/>
            </a:solidFill>
          </p:spPr>
        </p:sp>
      </p:grpSp>
      <p:sp>
        <p:nvSpPr>
          <p:cNvPr id="7" name="Freeform 7"/>
          <p:cNvSpPr/>
          <p:nvPr/>
        </p:nvSpPr>
        <p:spPr>
          <a:xfrm flipH="1">
            <a:off x="14972495" y="7296334"/>
            <a:ext cx="5533751" cy="1961966"/>
          </a:xfrm>
          <a:custGeom>
            <a:avLst/>
            <a:gdLst/>
            <a:ahLst/>
            <a:cxnLst/>
            <a:rect l="l" t="t" r="r" b="b"/>
            <a:pathLst>
              <a:path w="5533751" h="1961966">
                <a:moveTo>
                  <a:pt x="5533751" y="0"/>
                </a:moveTo>
                <a:lnTo>
                  <a:pt x="0" y="0"/>
                </a:lnTo>
                <a:lnTo>
                  <a:pt x="0" y="1961966"/>
                </a:lnTo>
                <a:lnTo>
                  <a:pt x="5533751" y="1961966"/>
                </a:lnTo>
                <a:lnTo>
                  <a:pt x="5533751" y="0"/>
                </a:lnTo>
                <a:close/>
              </a:path>
            </a:pathLst>
          </a:custGeom>
          <a:blipFill>
            <a:blip r:embed="rId3">
              <a:extLst>
                <a:ext uri="{96DAC541-7B7A-43D3-8B79-37D633B846F1}">
                  <asvg:svgBlip xmlns="" xmlns:asvg="http://schemas.microsoft.com/office/drawing/2016/SVG/main" r:embed="rId4"/>
                </a:ext>
              </a:extLst>
            </a:blip>
            <a:stretch>
              <a:fillRect/>
            </a:stretch>
          </a:blipFill>
        </p:spPr>
      </p:sp>
      <p:sp>
        <p:nvSpPr>
          <p:cNvPr id="8" name="Freeform 8"/>
          <p:cNvSpPr/>
          <p:nvPr/>
        </p:nvSpPr>
        <p:spPr>
          <a:xfrm>
            <a:off x="-2500905" y="7740111"/>
            <a:ext cx="5533751" cy="1961966"/>
          </a:xfrm>
          <a:custGeom>
            <a:avLst/>
            <a:gdLst/>
            <a:ahLst/>
            <a:cxnLst/>
            <a:rect l="l" t="t" r="r" b="b"/>
            <a:pathLst>
              <a:path w="5533751" h="1961966">
                <a:moveTo>
                  <a:pt x="0" y="0"/>
                </a:moveTo>
                <a:lnTo>
                  <a:pt x="5533752" y="0"/>
                </a:lnTo>
                <a:lnTo>
                  <a:pt x="5533752" y="1961967"/>
                </a:lnTo>
                <a:lnTo>
                  <a:pt x="0" y="1961967"/>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sp>
        <p:nvSpPr>
          <p:cNvPr id="9" name="TextBox 9"/>
          <p:cNvSpPr txBox="1"/>
          <p:nvPr/>
        </p:nvSpPr>
        <p:spPr>
          <a:xfrm>
            <a:off x="1953708" y="2670954"/>
            <a:ext cx="13579924" cy="4594225"/>
          </a:xfrm>
          <a:prstGeom prst="rect">
            <a:avLst/>
          </a:prstGeom>
        </p:spPr>
        <p:txBody>
          <a:bodyPr lIns="0" tIns="0" rIns="0" bIns="0" rtlCol="0" anchor="t">
            <a:spAutoFit/>
          </a:bodyPr>
          <a:lstStyle/>
          <a:p>
            <a:pPr marL="755651" lvl="1" indent="-377825" algn="just">
              <a:lnSpc>
                <a:spcPts val="4550"/>
              </a:lnSpc>
              <a:buFont typeface="Arial"/>
              <a:buChar char="•"/>
            </a:pPr>
            <a:r>
              <a:rPr lang="en-US" sz="3500">
                <a:solidFill>
                  <a:srgbClr val="000000"/>
                </a:solidFill>
                <a:latin typeface="Poppins"/>
                <a:ea typeface="Poppins"/>
                <a:cs typeface="Poppins"/>
                <a:sym typeface="Poppins"/>
              </a:rPr>
              <a:t>Trường protocol trong luật xác định giao thức mà gói tin sử dụng.</a:t>
            </a:r>
          </a:p>
          <a:p>
            <a:pPr marL="755651" lvl="1" indent="-377825" algn="just">
              <a:lnSpc>
                <a:spcPts val="4550"/>
              </a:lnSpc>
              <a:buFont typeface="Arial"/>
              <a:buChar char="•"/>
            </a:pPr>
            <a:r>
              <a:rPr lang="en-US" sz="3500">
                <a:solidFill>
                  <a:srgbClr val="000000"/>
                </a:solidFill>
                <a:latin typeface="Poppins"/>
                <a:ea typeface="Poppins"/>
                <a:cs typeface="Poppins"/>
                <a:sym typeface="Poppins"/>
              </a:rPr>
              <a:t>Các giao thức được Suricata hỗ trợ phân tích gồm:</a:t>
            </a:r>
          </a:p>
          <a:p>
            <a:pPr marL="1511301" lvl="2" indent="-503767" algn="just">
              <a:lnSpc>
                <a:spcPts val="4550"/>
              </a:lnSpc>
              <a:buFont typeface="Arial"/>
              <a:buChar char="⚬"/>
            </a:pPr>
            <a:r>
              <a:rPr lang="en-US" sz="3500">
                <a:solidFill>
                  <a:srgbClr val="000000"/>
                </a:solidFill>
                <a:latin typeface="Poppins"/>
                <a:ea typeface="Poppins"/>
                <a:cs typeface="Poppins"/>
                <a:sym typeface="Poppins"/>
              </a:rPr>
              <a:t>TLS, SSH, SMTP, IMAP, MSN, SMB</a:t>
            </a:r>
          </a:p>
          <a:p>
            <a:pPr marL="1511301" lvl="2" indent="-503767" algn="just">
              <a:lnSpc>
                <a:spcPts val="4550"/>
              </a:lnSpc>
              <a:buFont typeface="Arial"/>
              <a:buChar char="⚬"/>
            </a:pPr>
            <a:r>
              <a:rPr lang="en-US" sz="3500">
                <a:solidFill>
                  <a:srgbClr val="000000"/>
                </a:solidFill>
                <a:latin typeface="Poppins"/>
                <a:ea typeface="Poppins"/>
                <a:cs typeface="Poppins"/>
                <a:sym typeface="Poppins"/>
              </a:rPr>
              <a:t>TCP, UDP, ICMP, IP, DNS</a:t>
            </a:r>
          </a:p>
          <a:p>
            <a:pPr marL="755651" lvl="1" indent="-377825" algn="just">
              <a:lnSpc>
                <a:spcPts val="4550"/>
              </a:lnSpc>
              <a:buFont typeface="Arial"/>
              <a:buChar char="•"/>
            </a:pPr>
            <a:r>
              <a:rPr lang="en-US" sz="3500">
                <a:solidFill>
                  <a:srgbClr val="000000"/>
                </a:solidFill>
                <a:latin typeface="Poppins"/>
                <a:ea typeface="Poppins"/>
                <a:cs typeface="Poppins"/>
                <a:sym typeface="Poppins"/>
              </a:rPr>
              <a:t>Suricata dùng các giao thức này để phân tích hành vi bất thường trong lưu lượng mạng.</a:t>
            </a:r>
          </a:p>
          <a:p>
            <a:pPr algn="just">
              <a:lnSpc>
                <a:spcPts val="4550"/>
              </a:lnSpc>
            </a:pPr>
            <a:endParaRPr lang="en-US" sz="3500">
              <a:solidFill>
                <a:srgbClr val="000000"/>
              </a:solidFill>
              <a:latin typeface="Poppins"/>
              <a:ea typeface="Poppins"/>
              <a:cs typeface="Poppins"/>
              <a:sym typeface="Poppins"/>
            </a:endParaRPr>
          </a:p>
        </p:txBody>
      </p:sp>
      <p:sp>
        <p:nvSpPr>
          <p:cNvPr id="10" name="TextBox 10"/>
          <p:cNvSpPr txBox="1"/>
          <p:nvPr/>
        </p:nvSpPr>
        <p:spPr>
          <a:xfrm>
            <a:off x="548629" y="586389"/>
            <a:ext cx="3970979" cy="695325"/>
          </a:xfrm>
          <a:prstGeom prst="rect">
            <a:avLst/>
          </a:prstGeom>
        </p:spPr>
        <p:txBody>
          <a:bodyPr lIns="0" tIns="0" rIns="0" bIns="0" rtlCol="0" anchor="t">
            <a:spAutoFit/>
          </a:bodyPr>
          <a:lstStyle/>
          <a:p>
            <a:pPr algn="ctr">
              <a:lnSpc>
                <a:spcPts val="5399"/>
              </a:lnSpc>
            </a:pPr>
            <a:r>
              <a:rPr lang="en-US" sz="3999" b="1">
                <a:solidFill>
                  <a:srgbClr val="000000"/>
                </a:solidFill>
                <a:latin typeface="Poppins Bold"/>
                <a:ea typeface="Poppins Bold"/>
                <a:cs typeface="Poppins Bold"/>
                <a:sym typeface="Poppins Bold"/>
              </a:rPr>
              <a:t>2.2 Protocol</a:t>
            </a:r>
          </a:p>
        </p:txBody>
      </p:sp>
      <p:sp>
        <p:nvSpPr>
          <p:cNvPr id="11" name="Freeform 11"/>
          <p:cNvSpPr/>
          <p:nvPr/>
        </p:nvSpPr>
        <p:spPr>
          <a:xfrm>
            <a:off x="16793505" y="3742304"/>
            <a:ext cx="441616" cy="633141"/>
          </a:xfrm>
          <a:custGeom>
            <a:avLst/>
            <a:gdLst/>
            <a:ahLst/>
            <a:cxnLst/>
            <a:rect l="l" t="t" r="r" b="b"/>
            <a:pathLst>
              <a:path w="441616" h="633141">
                <a:moveTo>
                  <a:pt x="0" y="0"/>
                </a:moveTo>
                <a:lnTo>
                  <a:pt x="441616" y="0"/>
                </a:lnTo>
                <a:lnTo>
                  <a:pt x="441616" y="633141"/>
                </a:lnTo>
                <a:lnTo>
                  <a:pt x="0" y="633141"/>
                </a:lnTo>
                <a:lnTo>
                  <a:pt x="0" y="0"/>
                </a:lnTo>
                <a:close/>
              </a:path>
            </a:pathLst>
          </a:custGeom>
          <a:blipFill>
            <a:blip r:embed="rId5">
              <a:extLst>
                <a:ext uri="{96DAC541-7B7A-43D3-8B79-37D633B846F1}">
                  <asvg:svgBlip xmlns="" xmlns:asvg="http://schemas.microsoft.com/office/drawing/2016/SVG/main" r:embed="rId6"/>
                </a:ext>
              </a:extLst>
            </a:blip>
            <a:stretch>
              <a:fillRect/>
            </a:stretch>
          </a:blipFill>
        </p:spPr>
      </p:sp>
      <p:sp>
        <p:nvSpPr>
          <p:cNvPr id="12" name="Freeform 12"/>
          <p:cNvSpPr/>
          <p:nvPr/>
        </p:nvSpPr>
        <p:spPr>
          <a:xfrm>
            <a:off x="1009650" y="1281714"/>
            <a:ext cx="441616" cy="633141"/>
          </a:xfrm>
          <a:custGeom>
            <a:avLst/>
            <a:gdLst/>
            <a:ahLst/>
            <a:cxnLst/>
            <a:rect l="l" t="t" r="r" b="b"/>
            <a:pathLst>
              <a:path w="441616" h="633141">
                <a:moveTo>
                  <a:pt x="0" y="0"/>
                </a:moveTo>
                <a:lnTo>
                  <a:pt x="441616" y="0"/>
                </a:lnTo>
                <a:lnTo>
                  <a:pt x="441616" y="633141"/>
                </a:lnTo>
                <a:lnTo>
                  <a:pt x="0" y="633141"/>
                </a:lnTo>
                <a:lnTo>
                  <a:pt x="0" y="0"/>
                </a:lnTo>
                <a:close/>
              </a:path>
            </a:pathLst>
          </a:custGeom>
          <a:blipFill>
            <a:blip r:embed="rId5">
              <a:extLst>
                <a:ext uri="{96DAC541-7B7A-43D3-8B79-37D633B846F1}">
                  <asvg:svgBlip xmlns="" xmlns:asvg="http://schemas.microsoft.com/office/drawing/2016/SVG/main" r:embed="rId6"/>
                </a:ext>
              </a:extLst>
            </a:blip>
            <a:stretch>
              <a:fillRect/>
            </a:stretch>
          </a:blipFill>
        </p:spPr>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24354" r="-1468" b="-56033"/>
            </a:stretch>
          </a:blipFill>
        </p:spPr>
      </p:sp>
      <p:grpSp>
        <p:nvGrpSpPr>
          <p:cNvPr id="3" name="Group 3"/>
          <p:cNvGrpSpPr/>
          <p:nvPr/>
        </p:nvGrpSpPr>
        <p:grpSpPr>
          <a:xfrm>
            <a:off x="621867" y="1628775"/>
            <a:ext cx="17801894" cy="7859694"/>
            <a:chOff x="0" y="0"/>
            <a:chExt cx="6494179" cy="2867238"/>
          </a:xfrm>
        </p:grpSpPr>
        <p:sp>
          <p:nvSpPr>
            <p:cNvPr id="4" name="Freeform 4"/>
            <p:cNvSpPr/>
            <p:nvPr/>
          </p:nvSpPr>
          <p:spPr>
            <a:xfrm>
              <a:off x="0" y="0"/>
              <a:ext cx="6494179" cy="2867238"/>
            </a:xfrm>
            <a:custGeom>
              <a:avLst/>
              <a:gdLst/>
              <a:ahLst/>
              <a:cxnLst/>
              <a:rect l="l" t="t" r="r" b="b"/>
              <a:pathLst>
                <a:path w="6494179" h="2867238">
                  <a:moveTo>
                    <a:pt x="0" y="0"/>
                  </a:moveTo>
                  <a:lnTo>
                    <a:pt x="6494179" y="0"/>
                  </a:lnTo>
                  <a:lnTo>
                    <a:pt x="6494179" y="2867238"/>
                  </a:lnTo>
                  <a:lnTo>
                    <a:pt x="0" y="2867238"/>
                  </a:lnTo>
                  <a:close/>
                </a:path>
              </a:pathLst>
            </a:custGeom>
            <a:solidFill>
              <a:srgbClr val="FFFFFF"/>
            </a:solidFill>
          </p:spPr>
        </p:sp>
      </p:grpSp>
      <p:grpSp>
        <p:nvGrpSpPr>
          <p:cNvPr id="5" name="Group 5"/>
          <p:cNvGrpSpPr/>
          <p:nvPr/>
        </p:nvGrpSpPr>
        <p:grpSpPr>
          <a:xfrm>
            <a:off x="548629" y="371124"/>
            <a:ext cx="4338435" cy="1257651"/>
            <a:chOff x="0" y="0"/>
            <a:chExt cx="1582673" cy="458794"/>
          </a:xfrm>
        </p:grpSpPr>
        <p:sp>
          <p:nvSpPr>
            <p:cNvPr id="6" name="Freeform 6"/>
            <p:cNvSpPr/>
            <p:nvPr/>
          </p:nvSpPr>
          <p:spPr>
            <a:xfrm>
              <a:off x="0" y="0"/>
              <a:ext cx="1582673" cy="458794"/>
            </a:xfrm>
            <a:custGeom>
              <a:avLst/>
              <a:gdLst/>
              <a:ahLst/>
              <a:cxnLst/>
              <a:rect l="l" t="t" r="r" b="b"/>
              <a:pathLst>
                <a:path w="1582673" h="458794">
                  <a:moveTo>
                    <a:pt x="0" y="0"/>
                  </a:moveTo>
                  <a:lnTo>
                    <a:pt x="1582673" y="0"/>
                  </a:lnTo>
                  <a:lnTo>
                    <a:pt x="1582673" y="458794"/>
                  </a:lnTo>
                  <a:lnTo>
                    <a:pt x="0" y="458794"/>
                  </a:lnTo>
                  <a:close/>
                </a:path>
              </a:pathLst>
            </a:custGeom>
            <a:solidFill>
              <a:srgbClr val="FFFFFF"/>
            </a:solidFill>
          </p:spPr>
        </p:sp>
      </p:grpSp>
      <p:sp>
        <p:nvSpPr>
          <p:cNvPr id="7" name="Freeform 7"/>
          <p:cNvSpPr/>
          <p:nvPr/>
        </p:nvSpPr>
        <p:spPr>
          <a:xfrm flipH="1">
            <a:off x="16442319" y="-47111"/>
            <a:ext cx="5533751" cy="1961966"/>
          </a:xfrm>
          <a:custGeom>
            <a:avLst/>
            <a:gdLst/>
            <a:ahLst/>
            <a:cxnLst/>
            <a:rect l="l" t="t" r="r" b="b"/>
            <a:pathLst>
              <a:path w="5533751" h="1961966">
                <a:moveTo>
                  <a:pt x="5533751" y="0"/>
                </a:moveTo>
                <a:lnTo>
                  <a:pt x="0" y="0"/>
                </a:lnTo>
                <a:lnTo>
                  <a:pt x="0" y="1961966"/>
                </a:lnTo>
                <a:lnTo>
                  <a:pt x="5533751" y="1961966"/>
                </a:lnTo>
                <a:lnTo>
                  <a:pt x="5533751" y="0"/>
                </a:lnTo>
                <a:close/>
              </a:path>
            </a:pathLst>
          </a:custGeom>
          <a:blipFill>
            <a:blip r:embed="rId3">
              <a:extLst>
                <a:ext uri="{96DAC541-7B7A-43D3-8B79-37D633B846F1}">
                  <asvg:svgBlip xmlns="" xmlns:asvg="http://schemas.microsoft.com/office/drawing/2016/SVG/main" r:embed="rId4"/>
                </a:ext>
              </a:extLst>
            </a:blip>
            <a:stretch>
              <a:fillRect/>
            </a:stretch>
          </a:blipFill>
        </p:spPr>
      </p:sp>
      <p:sp>
        <p:nvSpPr>
          <p:cNvPr id="8" name="Freeform 8"/>
          <p:cNvSpPr/>
          <p:nvPr/>
        </p:nvSpPr>
        <p:spPr>
          <a:xfrm>
            <a:off x="14492424" y="8842479"/>
            <a:ext cx="5533751" cy="1961966"/>
          </a:xfrm>
          <a:custGeom>
            <a:avLst/>
            <a:gdLst/>
            <a:ahLst/>
            <a:cxnLst/>
            <a:rect l="l" t="t" r="r" b="b"/>
            <a:pathLst>
              <a:path w="5533751" h="1961966">
                <a:moveTo>
                  <a:pt x="0" y="0"/>
                </a:moveTo>
                <a:lnTo>
                  <a:pt x="5533752" y="0"/>
                </a:lnTo>
                <a:lnTo>
                  <a:pt x="5533752" y="1961967"/>
                </a:lnTo>
                <a:lnTo>
                  <a:pt x="0" y="1961967"/>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sp>
        <p:nvSpPr>
          <p:cNvPr id="9" name="TextBox 9"/>
          <p:cNvSpPr txBox="1"/>
          <p:nvPr/>
        </p:nvSpPr>
        <p:spPr>
          <a:xfrm>
            <a:off x="621867" y="1800237"/>
            <a:ext cx="17408948" cy="8023225"/>
          </a:xfrm>
          <a:prstGeom prst="rect">
            <a:avLst/>
          </a:prstGeom>
        </p:spPr>
        <p:txBody>
          <a:bodyPr lIns="0" tIns="0" rIns="0" bIns="0" rtlCol="0" anchor="t">
            <a:spAutoFit/>
          </a:bodyPr>
          <a:lstStyle/>
          <a:p>
            <a:pPr marL="755651" lvl="1" indent="-377825" algn="just">
              <a:lnSpc>
                <a:spcPts val="4550"/>
              </a:lnSpc>
              <a:buFont typeface="Arial"/>
              <a:buChar char="•"/>
            </a:pPr>
            <a:r>
              <a:rPr lang="en-US" sz="3500">
                <a:solidFill>
                  <a:srgbClr val="000000"/>
                </a:solidFill>
                <a:latin typeface="Poppins"/>
                <a:ea typeface="Poppins"/>
                <a:cs typeface="Poppins"/>
                <a:sym typeface="Poppins"/>
              </a:rPr>
              <a:t>Trường địa chỉ IP dùng để xác định nơi gửi và nơi nhận của gói tin.</a:t>
            </a:r>
          </a:p>
          <a:p>
            <a:pPr marL="755651" lvl="1" indent="-377825" algn="just">
              <a:lnSpc>
                <a:spcPts val="4550"/>
              </a:lnSpc>
              <a:buFont typeface="Arial"/>
              <a:buChar char="•"/>
            </a:pPr>
            <a:r>
              <a:rPr lang="en-US" sz="3500">
                <a:solidFill>
                  <a:srgbClr val="000000"/>
                </a:solidFill>
                <a:latin typeface="Poppins"/>
                <a:ea typeface="Poppins"/>
                <a:cs typeface="Poppins"/>
                <a:sym typeface="Poppins"/>
              </a:rPr>
              <a:t>Địa chỉ IP có thể là một máy đơn hoặc một lớp mạng.</a:t>
            </a:r>
          </a:p>
          <a:p>
            <a:pPr marL="755651" lvl="1" indent="-377825" algn="just">
              <a:lnSpc>
                <a:spcPts val="4550"/>
              </a:lnSpc>
              <a:buFont typeface="Arial"/>
              <a:buChar char="•"/>
            </a:pPr>
            <a:r>
              <a:rPr lang="en-US" sz="3500">
                <a:solidFill>
                  <a:srgbClr val="000000"/>
                </a:solidFill>
                <a:latin typeface="Poppins"/>
                <a:ea typeface="Poppins"/>
                <a:cs typeface="Poppins"/>
                <a:sym typeface="Poppins"/>
              </a:rPr>
              <a:t>Từ khóa any đại diện cho mọi địa chỉ IP.</a:t>
            </a:r>
          </a:p>
          <a:p>
            <a:pPr marL="755651" lvl="1" indent="-377825" algn="just">
              <a:lnSpc>
                <a:spcPts val="4550"/>
              </a:lnSpc>
              <a:buFont typeface="Arial"/>
              <a:buChar char="•"/>
            </a:pPr>
            <a:r>
              <a:rPr lang="en-US" sz="3500">
                <a:solidFill>
                  <a:srgbClr val="000000"/>
                </a:solidFill>
                <a:latin typeface="Poppins"/>
                <a:ea typeface="Poppins"/>
                <a:cs typeface="Poppins"/>
                <a:sym typeface="Poppins"/>
              </a:rPr>
              <a:t>Cú pháp địa chỉ IP: ip_address/netmask</a:t>
            </a:r>
          </a:p>
          <a:p>
            <a:pPr marL="755651" lvl="1" indent="-377825" algn="just">
              <a:lnSpc>
                <a:spcPts val="4550"/>
              </a:lnSpc>
              <a:buFont typeface="Arial"/>
              <a:buChar char="•"/>
            </a:pPr>
            <a:r>
              <a:rPr lang="en-US" sz="3500">
                <a:solidFill>
                  <a:srgbClr val="000000"/>
                </a:solidFill>
                <a:latin typeface="Poppins"/>
                <a:ea typeface="Poppins"/>
                <a:cs typeface="Poppins"/>
                <a:sym typeface="Poppins"/>
              </a:rPr>
              <a:t>/32: một máy đơn</a:t>
            </a:r>
          </a:p>
          <a:p>
            <a:pPr marL="755651" lvl="1" indent="-377825" algn="just">
              <a:lnSpc>
                <a:spcPts val="4550"/>
              </a:lnSpc>
              <a:buFont typeface="Arial"/>
              <a:buChar char="•"/>
            </a:pPr>
            <a:r>
              <a:rPr lang="en-US" sz="3500">
                <a:solidFill>
                  <a:srgbClr val="000000"/>
                </a:solidFill>
                <a:latin typeface="Poppins"/>
                <a:ea typeface="Poppins"/>
                <a:cs typeface="Poppins"/>
                <a:sym typeface="Poppins"/>
              </a:rPr>
              <a:t>/24: lớp mạng C</a:t>
            </a:r>
          </a:p>
          <a:p>
            <a:pPr marL="755651" lvl="1" indent="-377825" algn="just">
              <a:lnSpc>
                <a:spcPts val="4550"/>
              </a:lnSpc>
              <a:buFont typeface="Arial"/>
              <a:buChar char="•"/>
            </a:pPr>
            <a:r>
              <a:rPr lang="en-US" sz="3500">
                <a:solidFill>
                  <a:srgbClr val="000000"/>
                </a:solidFill>
                <a:latin typeface="Poppins"/>
                <a:ea typeface="Poppins"/>
                <a:cs typeface="Poppins"/>
                <a:sym typeface="Poppins"/>
              </a:rPr>
              <a:t>/16: lớp mạng B</a:t>
            </a:r>
          </a:p>
          <a:p>
            <a:pPr marL="755651" lvl="1" indent="-377825" algn="just">
              <a:lnSpc>
                <a:spcPts val="4550"/>
              </a:lnSpc>
              <a:buFont typeface="Arial"/>
              <a:buChar char="•"/>
            </a:pPr>
            <a:r>
              <a:rPr lang="en-US" sz="3500">
                <a:solidFill>
                  <a:srgbClr val="000000"/>
                </a:solidFill>
                <a:latin typeface="Poppins"/>
                <a:ea typeface="Poppins"/>
                <a:cs typeface="Poppins"/>
                <a:sym typeface="Poppins"/>
              </a:rPr>
              <a:t>Ví dụ: 192.168.1.0/24 là dải IP từ 192.168.1.1 đến 192.168.1.255</a:t>
            </a:r>
          </a:p>
          <a:p>
            <a:pPr marL="755651" lvl="1" indent="-377825" algn="just">
              <a:lnSpc>
                <a:spcPts val="4550"/>
              </a:lnSpc>
              <a:buFont typeface="Arial"/>
              <a:buChar char="•"/>
            </a:pPr>
            <a:r>
              <a:rPr lang="en-US" sz="3500">
                <a:solidFill>
                  <a:srgbClr val="000000"/>
                </a:solidFill>
                <a:latin typeface="Poppins"/>
                <a:ea typeface="Poppins"/>
                <a:cs typeface="Poppins"/>
                <a:sym typeface="Poppins"/>
              </a:rPr>
              <a:t>Trong luật Suricata có địa chỉ IP nguồn và địa chỉ IP đích, phân biệt bằng ký hiệu →.</a:t>
            </a:r>
          </a:p>
          <a:p>
            <a:pPr marL="755651" lvl="1" indent="-377825" algn="just">
              <a:lnSpc>
                <a:spcPts val="4550"/>
              </a:lnSpc>
              <a:buFont typeface="Arial"/>
              <a:buChar char="•"/>
            </a:pPr>
            <a:r>
              <a:rPr lang="en-US" sz="3500">
                <a:solidFill>
                  <a:srgbClr val="000000"/>
                </a:solidFill>
                <a:latin typeface="Poppins"/>
                <a:ea typeface="Poppins"/>
                <a:cs typeface="Poppins"/>
                <a:sym typeface="Poppins"/>
              </a:rPr>
              <a:t>Có thể dùng toán tử phủ định ! để bỏ qua kiểm tra địa chỉ IP.</a:t>
            </a:r>
          </a:p>
          <a:p>
            <a:pPr marL="755651" lvl="1" indent="-377825" algn="just">
              <a:lnSpc>
                <a:spcPts val="4550"/>
              </a:lnSpc>
              <a:buFont typeface="Arial"/>
              <a:buChar char="•"/>
            </a:pPr>
            <a:r>
              <a:rPr lang="en-US" sz="3500">
                <a:solidFill>
                  <a:srgbClr val="000000"/>
                </a:solidFill>
                <a:latin typeface="Poppins"/>
                <a:ea typeface="Poppins"/>
                <a:cs typeface="Poppins"/>
                <a:sym typeface="Poppins"/>
              </a:rPr>
              <a:t>Có thể định nghĩa danh sách IP bằng cách ngăn cách các địa chỉ bằng dấu phẩy , .</a:t>
            </a:r>
          </a:p>
          <a:p>
            <a:pPr algn="just">
              <a:lnSpc>
                <a:spcPts val="4550"/>
              </a:lnSpc>
            </a:pPr>
            <a:endParaRPr lang="en-US" sz="3500">
              <a:solidFill>
                <a:srgbClr val="000000"/>
              </a:solidFill>
              <a:latin typeface="Poppins"/>
              <a:ea typeface="Poppins"/>
              <a:cs typeface="Poppins"/>
              <a:sym typeface="Poppins"/>
            </a:endParaRPr>
          </a:p>
        </p:txBody>
      </p:sp>
      <p:sp>
        <p:nvSpPr>
          <p:cNvPr id="10" name="TextBox 10"/>
          <p:cNvSpPr txBox="1"/>
          <p:nvPr/>
        </p:nvSpPr>
        <p:spPr>
          <a:xfrm>
            <a:off x="548629" y="586389"/>
            <a:ext cx="4112308" cy="695325"/>
          </a:xfrm>
          <a:prstGeom prst="rect">
            <a:avLst/>
          </a:prstGeom>
        </p:spPr>
        <p:txBody>
          <a:bodyPr lIns="0" tIns="0" rIns="0" bIns="0" rtlCol="0" anchor="t">
            <a:spAutoFit/>
          </a:bodyPr>
          <a:lstStyle/>
          <a:p>
            <a:pPr algn="ctr">
              <a:lnSpc>
                <a:spcPts val="5399"/>
              </a:lnSpc>
            </a:pPr>
            <a:r>
              <a:rPr lang="en-US" sz="3999" b="1">
                <a:solidFill>
                  <a:srgbClr val="000000"/>
                </a:solidFill>
                <a:latin typeface="Poppins Bold"/>
                <a:ea typeface="Poppins Bold"/>
                <a:cs typeface="Poppins Bold"/>
                <a:sym typeface="Poppins Bold"/>
              </a:rPr>
              <a:t>2.3 IP Address</a:t>
            </a:r>
          </a:p>
        </p:txBody>
      </p:sp>
      <p:sp>
        <p:nvSpPr>
          <p:cNvPr id="11" name="Freeform 11"/>
          <p:cNvSpPr/>
          <p:nvPr/>
        </p:nvSpPr>
        <p:spPr>
          <a:xfrm>
            <a:off x="16793505" y="3742304"/>
            <a:ext cx="441616" cy="633141"/>
          </a:xfrm>
          <a:custGeom>
            <a:avLst/>
            <a:gdLst/>
            <a:ahLst/>
            <a:cxnLst/>
            <a:rect l="l" t="t" r="r" b="b"/>
            <a:pathLst>
              <a:path w="441616" h="633141">
                <a:moveTo>
                  <a:pt x="0" y="0"/>
                </a:moveTo>
                <a:lnTo>
                  <a:pt x="441616" y="0"/>
                </a:lnTo>
                <a:lnTo>
                  <a:pt x="441616" y="633141"/>
                </a:lnTo>
                <a:lnTo>
                  <a:pt x="0" y="633141"/>
                </a:lnTo>
                <a:lnTo>
                  <a:pt x="0" y="0"/>
                </a:lnTo>
                <a:close/>
              </a:path>
            </a:pathLst>
          </a:custGeom>
          <a:blipFill>
            <a:blip r:embed="rId5">
              <a:extLst>
                <a:ext uri="{96DAC541-7B7A-43D3-8B79-37D633B846F1}">
                  <asvg:svgBlip xmlns="" xmlns:asvg="http://schemas.microsoft.com/office/drawing/2016/SVG/main" r:embed="rId6"/>
                </a:ext>
              </a:extLst>
            </a:blip>
            <a:stretch>
              <a:fillRect/>
            </a:stretch>
          </a:blipFill>
        </p:spPr>
      </p:sp>
      <p:sp>
        <p:nvSpPr>
          <p:cNvPr id="12" name="Freeform 12"/>
          <p:cNvSpPr/>
          <p:nvPr/>
        </p:nvSpPr>
        <p:spPr>
          <a:xfrm>
            <a:off x="1009650" y="1281714"/>
            <a:ext cx="441616" cy="633141"/>
          </a:xfrm>
          <a:custGeom>
            <a:avLst/>
            <a:gdLst/>
            <a:ahLst/>
            <a:cxnLst/>
            <a:rect l="l" t="t" r="r" b="b"/>
            <a:pathLst>
              <a:path w="441616" h="633141">
                <a:moveTo>
                  <a:pt x="0" y="0"/>
                </a:moveTo>
                <a:lnTo>
                  <a:pt x="441616" y="0"/>
                </a:lnTo>
                <a:lnTo>
                  <a:pt x="441616" y="633141"/>
                </a:lnTo>
                <a:lnTo>
                  <a:pt x="0" y="633141"/>
                </a:lnTo>
                <a:lnTo>
                  <a:pt x="0" y="0"/>
                </a:lnTo>
                <a:close/>
              </a:path>
            </a:pathLst>
          </a:custGeom>
          <a:blipFill>
            <a:blip r:embed="rId5">
              <a:extLst>
                <a:ext uri="{96DAC541-7B7A-43D3-8B79-37D633B846F1}">
                  <asvg:svgBlip xmlns="" xmlns:asvg="http://schemas.microsoft.com/office/drawing/2016/SVG/main" r:embed="rId6"/>
                </a:ext>
              </a:extLst>
            </a:blip>
            <a:stretch>
              <a:fillRect/>
            </a:stretch>
          </a:blipFill>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24354" r="-1468" b="-56033"/>
            </a:stretch>
          </a:blipFill>
        </p:spPr>
      </p:sp>
      <p:sp>
        <p:nvSpPr>
          <p:cNvPr id="3" name="Freeform 3"/>
          <p:cNvSpPr/>
          <p:nvPr/>
        </p:nvSpPr>
        <p:spPr>
          <a:xfrm>
            <a:off x="-2618892" y="332518"/>
            <a:ext cx="3927179" cy="1392364"/>
          </a:xfrm>
          <a:custGeom>
            <a:avLst/>
            <a:gdLst/>
            <a:ahLst/>
            <a:cxnLst/>
            <a:rect l="l" t="t" r="r" b="b"/>
            <a:pathLst>
              <a:path w="3927179" h="1392364">
                <a:moveTo>
                  <a:pt x="0" y="0"/>
                </a:moveTo>
                <a:lnTo>
                  <a:pt x="3927179" y="0"/>
                </a:lnTo>
                <a:lnTo>
                  <a:pt x="3927179" y="1392364"/>
                </a:lnTo>
                <a:lnTo>
                  <a:pt x="0" y="1392364"/>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sp>
        <p:nvSpPr>
          <p:cNvPr id="4" name="Freeform 4"/>
          <p:cNvSpPr/>
          <p:nvPr/>
        </p:nvSpPr>
        <p:spPr>
          <a:xfrm>
            <a:off x="14714106" y="696182"/>
            <a:ext cx="7147788" cy="1728465"/>
          </a:xfrm>
          <a:custGeom>
            <a:avLst/>
            <a:gdLst/>
            <a:ahLst/>
            <a:cxnLst/>
            <a:rect l="l" t="t" r="r" b="b"/>
            <a:pathLst>
              <a:path w="7147788" h="1728465">
                <a:moveTo>
                  <a:pt x="0" y="0"/>
                </a:moveTo>
                <a:lnTo>
                  <a:pt x="7147788" y="0"/>
                </a:lnTo>
                <a:lnTo>
                  <a:pt x="7147788" y="1728465"/>
                </a:lnTo>
                <a:lnTo>
                  <a:pt x="0" y="1728465"/>
                </a:lnTo>
                <a:lnTo>
                  <a:pt x="0" y="0"/>
                </a:lnTo>
                <a:close/>
              </a:path>
            </a:pathLst>
          </a:custGeom>
          <a:blipFill>
            <a:blip r:embed="rId5">
              <a:extLst>
                <a:ext uri="{96DAC541-7B7A-43D3-8B79-37D633B846F1}">
                  <asvg:svgBlip xmlns="" xmlns:asvg="http://schemas.microsoft.com/office/drawing/2016/SVG/main" r:embed="rId6"/>
                </a:ext>
              </a:extLst>
            </a:blip>
            <a:stretch>
              <a:fillRect/>
            </a:stretch>
          </a:blipFill>
        </p:spPr>
      </p:sp>
      <p:sp>
        <p:nvSpPr>
          <p:cNvPr id="5" name="Freeform 5"/>
          <p:cNvSpPr/>
          <p:nvPr/>
        </p:nvSpPr>
        <p:spPr>
          <a:xfrm>
            <a:off x="11877822" y="3805830"/>
            <a:ext cx="6058043" cy="3407649"/>
          </a:xfrm>
          <a:custGeom>
            <a:avLst/>
            <a:gdLst/>
            <a:ahLst/>
            <a:cxnLst/>
            <a:rect l="l" t="t" r="r" b="b"/>
            <a:pathLst>
              <a:path w="6058043" h="3407649">
                <a:moveTo>
                  <a:pt x="0" y="0"/>
                </a:moveTo>
                <a:lnTo>
                  <a:pt x="6058043" y="0"/>
                </a:lnTo>
                <a:lnTo>
                  <a:pt x="6058043" y="3407649"/>
                </a:lnTo>
                <a:lnTo>
                  <a:pt x="0" y="3407649"/>
                </a:lnTo>
                <a:lnTo>
                  <a:pt x="0" y="0"/>
                </a:lnTo>
                <a:close/>
              </a:path>
            </a:pathLst>
          </a:custGeom>
          <a:blipFill>
            <a:blip r:embed="rId7"/>
            <a:stretch>
              <a:fillRect/>
            </a:stretch>
          </a:blipFill>
        </p:spPr>
      </p:sp>
      <p:sp>
        <p:nvSpPr>
          <p:cNvPr id="6" name="TextBox 6"/>
          <p:cNvSpPr txBox="1"/>
          <p:nvPr/>
        </p:nvSpPr>
        <p:spPr>
          <a:xfrm>
            <a:off x="899792" y="2529480"/>
            <a:ext cx="5653408" cy="551433"/>
          </a:xfrm>
          <a:prstGeom prst="rect">
            <a:avLst/>
          </a:prstGeom>
        </p:spPr>
        <p:txBody>
          <a:bodyPr wrap="square" lIns="0" tIns="0" rIns="0" bIns="0" rtlCol="0" anchor="t">
            <a:spAutoFit/>
          </a:bodyPr>
          <a:lstStyle/>
          <a:p>
            <a:pPr algn="ctr">
              <a:lnSpc>
                <a:spcPts val="4319"/>
              </a:lnSpc>
              <a:spcBef>
                <a:spcPct val="0"/>
              </a:spcBef>
            </a:pPr>
            <a:r>
              <a:rPr lang="en-US" sz="3599" dirty="0">
                <a:solidFill>
                  <a:srgbClr val="000000"/>
                </a:solidFill>
                <a:latin typeface="Poppins"/>
                <a:ea typeface="Poppins"/>
                <a:cs typeface="Poppins"/>
                <a:sym typeface="Poppins"/>
              </a:rPr>
              <a:t>1.1. </a:t>
            </a:r>
            <a:r>
              <a:rPr lang="en-US" sz="3599" dirty="0" err="1">
                <a:solidFill>
                  <a:srgbClr val="000000"/>
                </a:solidFill>
                <a:latin typeface="Poppins"/>
                <a:ea typeface="Poppins"/>
                <a:cs typeface="Poppins"/>
                <a:sym typeface="Poppins"/>
              </a:rPr>
              <a:t>Định</a:t>
            </a:r>
            <a:r>
              <a:rPr lang="en-US" sz="3599" dirty="0">
                <a:solidFill>
                  <a:srgbClr val="000000"/>
                </a:solidFill>
                <a:latin typeface="Poppins"/>
                <a:ea typeface="Poppins"/>
                <a:cs typeface="Poppins"/>
                <a:sym typeface="Poppins"/>
              </a:rPr>
              <a:t> </a:t>
            </a:r>
            <a:r>
              <a:rPr lang="en-US" sz="3599" dirty="0" err="1">
                <a:solidFill>
                  <a:srgbClr val="000000"/>
                </a:solidFill>
                <a:latin typeface="Poppins"/>
                <a:ea typeface="Poppins"/>
                <a:cs typeface="Poppins"/>
                <a:sym typeface="Poppins"/>
              </a:rPr>
              <a:t>nghĩa</a:t>
            </a:r>
            <a:r>
              <a:rPr lang="en-US" sz="3599" dirty="0">
                <a:solidFill>
                  <a:srgbClr val="000000"/>
                </a:solidFill>
                <a:latin typeface="Poppins"/>
                <a:ea typeface="Poppins"/>
                <a:cs typeface="Poppins"/>
                <a:sym typeface="Poppins"/>
              </a:rPr>
              <a:t> </a:t>
            </a:r>
            <a:r>
              <a:rPr lang="en-US" sz="3599" dirty="0" err="1">
                <a:solidFill>
                  <a:srgbClr val="000000"/>
                </a:solidFill>
                <a:latin typeface="Poppins"/>
                <a:ea typeface="Poppins"/>
                <a:cs typeface="Poppins"/>
                <a:sym typeface="Poppins"/>
              </a:rPr>
              <a:t>Suricata</a:t>
            </a:r>
            <a:endParaRPr lang="en-US" sz="3599" dirty="0">
              <a:solidFill>
                <a:srgbClr val="000000"/>
              </a:solidFill>
              <a:latin typeface="Poppins"/>
              <a:ea typeface="Poppins"/>
              <a:cs typeface="Poppins"/>
              <a:sym typeface="Poppins"/>
            </a:endParaRPr>
          </a:p>
        </p:txBody>
      </p:sp>
      <p:sp>
        <p:nvSpPr>
          <p:cNvPr id="7" name="TextBox 7"/>
          <p:cNvSpPr txBox="1"/>
          <p:nvPr/>
        </p:nvSpPr>
        <p:spPr>
          <a:xfrm>
            <a:off x="720265" y="405669"/>
            <a:ext cx="17419365" cy="552450"/>
          </a:xfrm>
          <a:prstGeom prst="rect">
            <a:avLst/>
          </a:prstGeom>
        </p:spPr>
        <p:txBody>
          <a:bodyPr lIns="0" tIns="0" rIns="0" bIns="0" rtlCol="0" anchor="t">
            <a:spAutoFit/>
          </a:bodyPr>
          <a:lstStyle/>
          <a:p>
            <a:pPr algn="ctr">
              <a:lnSpc>
                <a:spcPts val="4199"/>
              </a:lnSpc>
              <a:spcBef>
                <a:spcPct val="0"/>
              </a:spcBef>
            </a:pPr>
            <a:r>
              <a:rPr lang="en-US" sz="3499">
                <a:solidFill>
                  <a:srgbClr val="000000"/>
                </a:solidFill>
                <a:latin typeface="Poppins"/>
                <a:ea typeface="Poppins"/>
                <a:cs typeface="Poppins"/>
                <a:sym typeface="Poppins"/>
              </a:rPr>
              <a:t>CHƯƠNG 1. GIỚI THIỆU TỔNG QUAN VỀ HỆ THỐNG IDS/IPS VÀ HỆ THỐNG SURICATA</a:t>
            </a:r>
          </a:p>
        </p:txBody>
      </p:sp>
      <p:sp>
        <p:nvSpPr>
          <p:cNvPr id="8" name="TextBox 8"/>
          <p:cNvSpPr txBox="1"/>
          <p:nvPr/>
        </p:nvSpPr>
        <p:spPr>
          <a:xfrm>
            <a:off x="949134" y="3234330"/>
            <a:ext cx="10376008" cy="1666875"/>
          </a:xfrm>
          <a:prstGeom prst="rect">
            <a:avLst/>
          </a:prstGeom>
        </p:spPr>
        <p:txBody>
          <a:bodyPr lIns="0" tIns="0" rIns="0" bIns="0" rtlCol="0" anchor="t">
            <a:spAutoFit/>
          </a:bodyPr>
          <a:lstStyle/>
          <a:p>
            <a:pPr algn="l">
              <a:lnSpc>
                <a:spcPts val="4319"/>
              </a:lnSpc>
              <a:spcBef>
                <a:spcPct val="0"/>
              </a:spcBef>
            </a:pPr>
            <a:r>
              <a:rPr lang="en-US" sz="3599" dirty="0" err="1">
                <a:solidFill>
                  <a:srgbClr val="000000"/>
                </a:solidFill>
                <a:latin typeface="Poppins"/>
                <a:ea typeface="Poppins"/>
                <a:cs typeface="Poppins"/>
                <a:sym typeface="Poppins"/>
              </a:rPr>
              <a:t>Suricata</a:t>
            </a:r>
            <a:r>
              <a:rPr lang="en-US" sz="3599" dirty="0">
                <a:solidFill>
                  <a:srgbClr val="000000"/>
                </a:solidFill>
                <a:latin typeface="Poppins"/>
                <a:ea typeface="Poppins"/>
                <a:cs typeface="Poppins"/>
                <a:sym typeface="Poppins"/>
              </a:rPr>
              <a:t> </a:t>
            </a:r>
            <a:r>
              <a:rPr lang="en-US" sz="3599" dirty="0" err="1">
                <a:solidFill>
                  <a:srgbClr val="000000"/>
                </a:solidFill>
                <a:latin typeface="Poppins"/>
                <a:ea typeface="Poppins"/>
                <a:cs typeface="Poppins"/>
                <a:sym typeface="Poppins"/>
              </a:rPr>
              <a:t>là</a:t>
            </a:r>
            <a:r>
              <a:rPr lang="en-US" sz="3599" dirty="0">
                <a:solidFill>
                  <a:srgbClr val="000000"/>
                </a:solidFill>
                <a:latin typeface="Poppins"/>
                <a:ea typeface="Poppins"/>
                <a:cs typeface="Poppins"/>
                <a:sym typeface="Poppins"/>
              </a:rPr>
              <a:t> </a:t>
            </a:r>
            <a:r>
              <a:rPr lang="en-US" sz="3599" dirty="0" err="1">
                <a:solidFill>
                  <a:srgbClr val="000000"/>
                </a:solidFill>
                <a:latin typeface="Poppins"/>
                <a:ea typeface="Poppins"/>
                <a:cs typeface="Poppins"/>
                <a:sym typeface="Poppins"/>
              </a:rPr>
              <a:t>một</a:t>
            </a:r>
            <a:r>
              <a:rPr lang="en-US" sz="3599" dirty="0">
                <a:solidFill>
                  <a:srgbClr val="000000"/>
                </a:solidFill>
                <a:latin typeface="Poppins"/>
                <a:ea typeface="Poppins"/>
                <a:cs typeface="Poppins"/>
                <a:sym typeface="Poppins"/>
              </a:rPr>
              <a:t> </a:t>
            </a:r>
            <a:r>
              <a:rPr lang="en-US" sz="3599" dirty="0" err="1">
                <a:solidFill>
                  <a:srgbClr val="000000"/>
                </a:solidFill>
                <a:latin typeface="Poppins"/>
                <a:ea typeface="Poppins"/>
                <a:cs typeface="Poppins"/>
                <a:sym typeface="Poppins"/>
              </a:rPr>
              <a:t>công</a:t>
            </a:r>
            <a:r>
              <a:rPr lang="en-US" sz="3599" dirty="0">
                <a:solidFill>
                  <a:srgbClr val="000000"/>
                </a:solidFill>
                <a:latin typeface="Poppins"/>
                <a:ea typeface="Poppins"/>
                <a:cs typeface="Poppins"/>
                <a:sym typeface="Poppins"/>
              </a:rPr>
              <a:t> </a:t>
            </a:r>
            <a:r>
              <a:rPr lang="en-US" sz="3599" dirty="0" err="1">
                <a:solidFill>
                  <a:srgbClr val="000000"/>
                </a:solidFill>
                <a:latin typeface="Poppins"/>
                <a:ea typeface="Poppins"/>
                <a:cs typeface="Poppins"/>
                <a:sym typeface="Poppins"/>
              </a:rPr>
              <a:t>cụ</a:t>
            </a:r>
            <a:r>
              <a:rPr lang="en-US" sz="3599" dirty="0">
                <a:solidFill>
                  <a:srgbClr val="000000"/>
                </a:solidFill>
                <a:latin typeface="Poppins"/>
                <a:ea typeface="Poppins"/>
                <a:cs typeface="Poppins"/>
                <a:sym typeface="Poppins"/>
              </a:rPr>
              <a:t> </a:t>
            </a:r>
            <a:r>
              <a:rPr lang="en-US" sz="3599" dirty="0" err="1">
                <a:solidFill>
                  <a:srgbClr val="000000"/>
                </a:solidFill>
                <a:latin typeface="Poppins"/>
                <a:ea typeface="Poppins"/>
                <a:cs typeface="Poppins"/>
                <a:sym typeface="Poppins"/>
              </a:rPr>
              <a:t>giám</a:t>
            </a:r>
            <a:r>
              <a:rPr lang="en-US" sz="3599" dirty="0">
                <a:solidFill>
                  <a:srgbClr val="000000"/>
                </a:solidFill>
                <a:latin typeface="Poppins"/>
                <a:ea typeface="Poppins"/>
                <a:cs typeface="Poppins"/>
                <a:sym typeface="Poppins"/>
              </a:rPr>
              <a:t> </a:t>
            </a:r>
            <a:r>
              <a:rPr lang="en-US" sz="3599" dirty="0" err="1">
                <a:solidFill>
                  <a:srgbClr val="000000"/>
                </a:solidFill>
                <a:latin typeface="Poppins"/>
                <a:ea typeface="Poppins"/>
                <a:cs typeface="Poppins"/>
                <a:sym typeface="Poppins"/>
              </a:rPr>
              <a:t>sát</a:t>
            </a:r>
            <a:r>
              <a:rPr lang="en-US" sz="3599" dirty="0">
                <a:solidFill>
                  <a:srgbClr val="000000"/>
                </a:solidFill>
                <a:latin typeface="Poppins"/>
                <a:ea typeface="Poppins"/>
                <a:cs typeface="Poppins"/>
                <a:sym typeface="Poppins"/>
              </a:rPr>
              <a:t> an </a:t>
            </a:r>
            <a:r>
              <a:rPr lang="en-US" sz="3599" dirty="0" err="1">
                <a:solidFill>
                  <a:srgbClr val="000000"/>
                </a:solidFill>
                <a:latin typeface="Poppins"/>
                <a:ea typeface="Poppins"/>
                <a:cs typeface="Poppins"/>
                <a:sym typeface="Poppins"/>
              </a:rPr>
              <a:t>ninh</a:t>
            </a:r>
            <a:r>
              <a:rPr lang="en-US" sz="3599" dirty="0">
                <a:solidFill>
                  <a:srgbClr val="000000"/>
                </a:solidFill>
                <a:latin typeface="Poppins"/>
                <a:ea typeface="Poppins"/>
                <a:cs typeface="Poppins"/>
                <a:sym typeface="Poppins"/>
              </a:rPr>
              <a:t> </a:t>
            </a:r>
            <a:r>
              <a:rPr lang="en-US" sz="3599" dirty="0" err="1">
                <a:solidFill>
                  <a:srgbClr val="000000"/>
                </a:solidFill>
                <a:latin typeface="Poppins"/>
                <a:ea typeface="Poppins"/>
                <a:cs typeface="Poppins"/>
                <a:sym typeface="Poppins"/>
              </a:rPr>
              <a:t>mạng</a:t>
            </a:r>
            <a:r>
              <a:rPr lang="en-US" sz="3599" dirty="0">
                <a:solidFill>
                  <a:srgbClr val="000000"/>
                </a:solidFill>
                <a:latin typeface="Poppins"/>
                <a:ea typeface="Poppins"/>
                <a:cs typeface="Poppins"/>
                <a:sym typeface="Poppins"/>
              </a:rPr>
              <a:t>, </a:t>
            </a:r>
            <a:r>
              <a:rPr lang="en-US" sz="3599" dirty="0" err="1">
                <a:solidFill>
                  <a:srgbClr val="000000"/>
                </a:solidFill>
                <a:latin typeface="Poppins"/>
                <a:ea typeface="Poppins"/>
                <a:cs typeface="Poppins"/>
                <a:sym typeface="Poppins"/>
              </a:rPr>
              <a:t>hệ</a:t>
            </a:r>
            <a:r>
              <a:rPr lang="en-US" sz="3599" dirty="0">
                <a:solidFill>
                  <a:srgbClr val="000000"/>
                </a:solidFill>
                <a:latin typeface="Poppins"/>
                <a:ea typeface="Poppins"/>
                <a:cs typeface="Poppins"/>
                <a:sym typeface="Poppins"/>
              </a:rPr>
              <a:t> </a:t>
            </a:r>
            <a:r>
              <a:rPr lang="en-US" sz="3599" dirty="0" err="1">
                <a:solidFill>
                  <a:srgbClr val="000000"/>
                </a:solidFill>
                <a:latin typeface="Poppins"/>
                <a:ea typeface="Poppins"/>
                <a:cs typeface="Poppins"/>
                <a:sym typeface="Poppins"/>
              </a:rPr>
              <a:t>thống</a:t>
            </a:r>
            <a:r>
              <a:rPr lang="en-US" sz="3599" dirty="0">
                <a:solidFill>
                  <a:srgbClr val="000000"/>
                </a:solidFill>
                <a:latin typeface="Poppins"/>
                <a:ea typeface="Poppins"/>
                <a:cs typeface="Poppins"/>
                <a:sym typeface="Poppins"/>
              </a:rPr>
              <a:t> </a:t>
            </a:r>
            <a:r>
              <a:rPr lang="en-US" sz="3599" dirty="0" err="1">
                <a:solidFill>
                  <a:srgbClr val="000000"/>
                </a:solidFill>
                <a:latin typeface="Poppins"/>
                <a:ea typeface="Poppins"/>
                <a:cs typeface="Poppins"/>
                <a:sym typeface="Poppins"/>
              </a:rPr>
              <a:t>phát</a:t>
            </a:r>
            <a:r>
              <a:rPr lang="en-US" sz="3599" dirty="0">
                <a:solidFill>
                  <a:srgbClr val="000000"/>
                </a:solidFill>
                <a:latin typeface="Poppins"/>
                <a:ea typeface="Poppins"/>
                <a:cs typeface="Poppins"/>
                <a:sym typeface="Poppins"/>
              </a:rPr>
              <a:t> </a:t>
            </a:r>
            <a:r>
              <a:rPr lang="en-US" sz="3599" dirty="0" err="1">
                <a:solidFill>
                  <a:srgbClr val="000000"/>
                </a:solidFill>
                <a:latin typeface="Poppins"/>
                <a:ea typeface="Poppins"/>
                <a:cs typeface="Poppins"/>
                <a:sym typeface="Poppins"/>
              </a:rPr>
              <a:t>hiện</a:t>
            </a:r>
            <a:r>
              <a:rPr lang="en-US" sz="3599" dirty="0">
                <a:solidFill>
                  <a:srgbClr val="000000"/>
                </a:solidFill>
                <a:latin typeface="Poppins"/>
                <a:ea typeface="Poppins"/>
                <a:cs typeface="Poppins"/>
                <a:sym typeface="Poppins"/>
              </a:rPr>
              <a:t> </a:t>
            </a:r>
            <a:r>
              <a:rPr lang="en-US" sz="3599" dirty="0" err="1">
                <a:solidFill>
                  <a:srgbClr val="000000"/>
                </a:solidFill>
                <a:latin typeface="Poppins"/>
                <a:ea typeface="Poppins"/>
                <a:cs typeface="Poppins"/>
                <a:sym typeface="Poppins"/>
              </a:rPr>
              <a:t>và</a:t>
            </a:r>
            <a:r>
              <a:rPr lang="en-US" sz="3599" dirty="0">
                <a:solidFill>
                  <a:srgbClr val="000000"/>
                </a:solidFill>
                <a:latin typeface="Poppins"/>
                <a:ea typeface="Poppins"/>
                <a:cs typeface="Poppins"/>
                <a:sym typeface="Poppins"/>
              </a:rPr>
              <a:t> </a:t>
            </a:r>
            <a:r>
              <a:rPr lang="en-US" sz="3599" dirty="0" err="1">
                <a:solidFill>
                  <a:srgbClr val="000000"/>
                </a:solidFill>
                <a:latin typeface="Poppins"/>
                <a:ea typeface="Poppins"/>
                <a:cs typeface="Poppins"/>
                <a:sym typeface="Poppins"/>
              </a:rPr>
              <a:t>ngăn</a:t>
            </a:r>
            <a:r>
              <a:rPr lang="en-US" sz="3599" dirty="0">
                <a:solidFill>
                  <a:srgbClr val="000000"/>
                </a:solidFill>
                <a:latin typeface="Poppins"/>
                <a:ea typeface="Poppins"/>
                <a:cs typeface="Poppins"/>
                <a:sym typeface="Poppins"/>
              </a:rPr>
              <a:t> </a:t>
            </a:r>
            <a:r>
              <a:rPr lang="en-US" sz="3599" dirty="0" err="1">
                <a:solidFill>
                  <a:srgbClr val="000000"/>
                </a:solidFill>
                <a:latin typeface="Poppins"/>
                <a:ea typeface="Poppins"/>
                <a:cs typeface="Poppins"/>
                <a:sym typeface="Poppins"/>
              </a:rPr>
              <a:t>chặn</a:t>
            </a:r>
            <a:r>
              <a:rPr lang="en-US" sz="3599" dirty="0">
                <a:solidFill>
                  <a:srgbClr val="000000"/>
                </a:solidFill>
                <a:latin typeface="Poppins"/>
                <a:ea typeface="Poppins"/>
                <a:cs typeface="Poppins"/>
                <a:sym typeface="Poppins"/>
              </a:rPr>
              <a:t> </a:t>
            </a:r>
            <a:r>
              <a:rPr lang="en-US" sz="3599" dirty="0" err="1">
                <a:solidFill>
                  <a:srgbClr val="000000"/>
                </a:solidFill>
                <a:latin typeface="Poppins"/>
                <a:ea typeface="Poppins"/>
                <a:cs typeface="Poppins"/>
                <a:sym typeface="Poppins"/>
              </a:rPr>
              <a:t>xâm</a:t>
            </a:r>
            <a:r>
              <a:rPr lang="en-US" sz="3599" dirty="0">
                <a:solidFill>
                  <a:srgbClr val="000000"/>
                </a:solidFill>
                <a:latin typeface="Poppins"/>
                <a:ea typeface="Poppins"/>
                <a:cs typeface="Poppins"/>
                <a:sym typeface="Poppins"/>
              </a:rPr>
              <a:t> </a:t>
            </a:r>
            <a:r>
              <a:rPr lang="en-US" sz="3599" dirty="0" err="1">
                <a:solidFill>
                  <a:srgbClr val="000000"/>
                </a:solidFill>
                <a:latin typeface="Poppins"/>
                <a:ea typeface="Poppins"/>
                <a:cs typeface="Poppins"/>
                <a:sym typeface="Poppins"/>
              </a:rPr>
              <a:t>nhập</a:t>
            </a:r>
            <a:r>
              <a:rPr lang="en-US" sz="3599" dirty="0">
                <a:solidFill>
                  <a:srgbClr val="000000"/>
                </a:solidFill>
                <a:latin typeface="Poppins"/>
                <a:ea typeface="Poppins"/>
                <a:cs typeface="Poppins"/>
                <a:sym typeface="Poppins"/>
              </a:rPr>
              <a:t> (IDS/IPS) </a:t>
            </a:r>
            <a:r>
              <a:rPr lang="en-US" sz="3599" dirty="0" err="1">
                <a:solidFill>
                  <a:srgbClr val="000000"/>
                </a:solidFill>
                <a:latin typeface="Poppins"/>
                <a:ea typeface="Poppins"/>
                <a:cs typeface="Poppins"/>
                <a:sym typeface="Poppins"/>
              </a:rPr>
              <a:t>hiệu</a:t>
            </a:r>
            <a:r>
              <a:rPr lang="en-US" sz="3599" dirty="0">
                <a:solidFill>
                  <a:srgbClr val="000000"/>
                </a:solidFill>
                <a:latin typeface="Poppins"/>
                <a:ea typeface="Poppins"/>
                <a:cs typeface="Poppins"/>
                <a:sym typeface="Poppins"/>
              </a:rPr>
              <a:t> </a:t>
            </a:r>
            <a:r>
              <a:rPr lang="en-US" sz="3599" dirty="0" err="1">
                <a:solidFill>
                  <a:srgbClr val="000000"/>
                </a:solidFill>
                <a:latin typeface="Poppins"/>
                <a:ea typeface="Poppins"/>
                <a:cs typeface="Poppins"/>
                <a:sym typeface="Poppins"/>
              </a:rPr>
              <a:t>suất</a:t>
            </a:r>
            <a:r>
              <a:rPr lang="en-US" sz="3599" dirty="0">
                <a:solidFill>
                  <a:srgbClr val="000000"/>
                </a:solidFill>
                <a:latin typeface="Poppins"/>
                <a:ea typeface="Poppins"/>
                <a:cs typeface="Poppins"/>
                <a:sym typeface="Poppins"/>
              </a:rPr>
              <a:t> </a:t>
            </a:r>
            <a:r>
              <a:rPr lang="en-US" sz="3599" dirty="0" err="1">
                <a:solidFill>
                  <a:srgbClr val="000000"/>
                </a:solidFill>
                <a:latin typeface="Poppins"/>
                <a:ea typeface="Poppins"/>
                <a:cs typeface="Poppins"/>
                <a:sym typeface="Poppins"/>
              </a:rPr>
              <a:t>cao</a:t>
            </a:r>
            <a:r>
              <a:rPr lang="en-US" sz="3599" dirty="0">
                <a:solidFill>
                  <a:srgbClr val="000000"/>
                </a:solidFill>
                <a:latin typeface="Poppins"/>
                <a:ea typeface="Poppins"/>
                <a:cs typeface="Poppins"/>
                <a:sym typeface="Poppins"/>
              </a:rPr>
              <a:t>.</a:t>
            </a:r>
          </a:p>
        </p:txBody>
      </p:sp>
      <p:sp>
        <p:nvSpPr>
          <p:cNvPr id="9" name="TextBox 9"/>
          <p:cNvSpPr txBox="1"/>
          <p:nvPr/>
        </p:nvSpPr>
        <p:spPr>
          <a:xfrm>
            <a:off x="843237" y="5200092"/>
            <a:ext cx="7812738" cy="581025"/>
          </a:xfrm>
          <a:prstGeom prst="rect">
            <a:avLst/>
          </a:prstGeom>
        </p:spPr>
        <p:txBody>
          <a:bodyPr lIns="0" tIns="0" rIns="0" bIns="0" rtlCol="0" anchor="t">
            <a:spAutoFit/>
          </a:bodyPr>
          <a:lstStyle/>
          <a:p>
            <a:pPr algn="ctr">
              <a:lnSpc>
                <a:spcPts val="4319"/>
              </a:lnSpc>
              <a:spcBef>
                <a:spcPct val="0"/>
              </a:spcBef>
            </a:pPr>
            <a:r>
              <a:rPr lang="en-US" sz="3599">
                <a:solidFill>
                  <a:srgbClr val="000000"/>
                </a:solidFill>
                <a:latin typeface="Poppins"/>
                <a:ea typeface="Poppins"/>
                <a:cs typeface="Poppins"/>
                <a:sym typeface="Poppins"/>
              </a:rPr>
              <a:t>1.2. Giới thiệu tổng quan về IDS/IPS</a:t>
            </a:r>
          </a:p>
        </p:txBody>
      </p:sp>
      <p:sp>
        <p:nvSpPr>
          <p:cNvPr id="10" name="TextBox 10"/>
          <p:cNvSpPr txBox="1"/>
          <p:nvPr/>
        </p:nvSpPr>
        <p:spPr>
          <a:xfrm>
            <a:off x="843237" y="6052545"/>
            <a:ext cx="10012933" cy="1666875"/>
          </a:xfrm>
          <a:prstGeom prst="rect">
            <a:avLst/>
          </a:prstGeom>
        </p:spPr>
        <p:txBody>
          <a:bodyPr lIns="0" tIns="0" rIns="0" bIns="0" rtlCol="0" anchor="t">
            <a:spAutoFit/>
          </a:bodyPr>
          <a:lstStyle/>
          <a:p>
            <a:pPr algn="l">
              <a:lnSpc>
                <a:spcPts val="4319"/>
              </a:lnSpc>
              <a:spcBef>
                <a:spcPct val="0"/>
              </a:spcBef>
            </a:pPr>
            <a:r>
              <a:rPr lang="en-US" sz="3599">
                <a:solidFill>
                  <a:srgbClr val="000000"/>
                </a:solidFill>
                <a:latin typeface="Poppins"/>
                <a:ea typeface="Poppins"/>
                <a:cs typeface="Poppins"/>
                <a:sym typeface="Poppins"/>
              </a:rPr>
              <a:t>IDS và IPS là hai công nghệ quan trọng trong bảo mật mạng, giúp phát hiện và bảo vệ hệ thống khỏi các cuộc tấn công mạng.</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24354" r="-1468" b="-56033"/>
            </a:stretch>
          </a:blipFill>
        </p:spPr>
      </p:sp>
      <p:grpSp>
        <p:nvGrpSpPr>
          <p:cNvPr id="3" name="Group 3"/>
          <p:cNvGrpSpPr/>
          <p:nvPr/>
        </p:nvGrpSpPr>
        <p:grpSpPr>
          <a:xfrm>
            <a:off x="1667703" y="1628775"/>
            <a:ext cx="15125802" cy="3111032"/>
            <a:chOff x="0" y="0"/>
            <a:chExt cx="5517934" cy="1134913"/>
          </a:xfrm>
        </p:grpSpPr>
        <p:sp>
          <p:nvSpPr>
            <p:cNvPr id="4" name="Freeform 4"/>
            <p:cNvSpPr/>
            <p:nvPr/>
          </p:nvSpPr>
          <p:spPr>
            <a:xfrm>
              <a:off x="0" y="0"/>
              <a:ext cx="5517934" cy="1134913"/>
            </a:xfrm>
            <a:custGeom>
              <a:avLst/>
              <a:gdLst/>
              <a:ahLst/>
              <a:cxnLst/>
              <a:rect l="l" t="t" r="r" b="b"/>
              <a:pathLst>
                <a:path w="5517934" h="1134913">
                  <a:moveTo>
                    <a:pt x="0" y="0"/>
                  </a:moveTo>
                  <a:lnTo>
                    <a:pt x="5517934" y="0"/>
                  </a:lnTo>
                  <a:lnTo>
                    <a:pt x="5517934" y="1134913"/>
                  </a:lnTo>
                  <a:lnTo>
                    <a:pt x="0" y="1134913"/>
                  </a:lnTo>
                  <a:close/>
                </a:path>
              </a:pathLst>
            </a:custGeom>
            <a:solidFill>
              <a:srgbClr val="FFFFFF"/>
            </a:solidFill>
          </p:spPr>
        </p:sp>
      </p:grpSp>
      <p:grpSp>
        <p:nvGrpSpPr>
          <p:cNvPr id="5" name="Group 5"/>
          <p:cNvGrpSpPr/>
          <p:nvPr/>
        </p:nvGrpSpPr>
        <p:grpSpPr>
          <a:xfrm>
            <a:off x="548629" y="371124"/>
            <a:ext cx="3320865" cy="1257651"/>
            <a:chOff x="0" y="0"/>
            <a:chExt cx="1211460" cy="458794"/>
          </a:xfrm>
        </p:grpSpPr>
        <p:sp>
          <p:nvSpPr>
            <p:cNvPr id="6" name="Freeform 6"/>
            <p:cNvSpPr/>
            <p:nvPr/>
          </p:nvSpPr>
          <p:spPr>
            <a:xfrm>
              <a:off x="0" y="0"/>
              <a:ext cx="1211460" cy="458794"/>
            </a:xfrm>
            <a:custGeom>
              <a:avLst/>
              <a:gdLst/>
              <a:ahLst/>
              <a:cxnLst/>
              <a:rect l="l" t="t" r="r" b="b"/>
              <a:pathLst>
                <a:path w="1211460" h="458794">
                  <a:moveTo>
                    <a:pt x="0" y="0"/>
                  </a:moveTo>
                  <a:lnTo>
                    <a:pt x="1211460" y="0"/>
                  </a:lnTo>
                  <a:lnTo>
                    <a:pt x="1211460" y="458794"/>
                  </a:lnTo>
                  <a:lnTo>
                    <a:pt x="0" y="458794"/>
                  </a:lnTo>
                  <a:close/>
                </a:path>
              </a:pathLst>
            </a:custGeom>
            <a:solidFill>
              <a:srgbClr val="FFFFFF"/>
            </a:solidFill>
          </p:spPr>
        </p:sp>
      </p:grpSp>
      <p:sp>
        <p:nvSpPr>
          <p:cNvPr id="7" name="Freeform 7"/>
          <p:cNvSpPr/>
          <p:nvPr/>
        </p:nvSpPr>
        <p:spPr>
          <a:xfrm flipH="1">
            <a:off x="16442319" y="-47111"/>
            <a:ext cx="5533751" cy="1961966"/>
          </a:xfrm>
          <a:custGeom>
            <a:avLst/>
            <a:gdLst/>
            <a:ahLst/>
            <a:cxnLst/>
            <a:rect l="l" t="t" r="r" b="b"/>
            <a:pathLst>
              <a:path w="5533751" h="1961966">
                <a:moveTo>
                  <a:pt x="5533751" y="0"/>
                </a:moveTo>
                <a:lnTo>
                  <a:pt x="0" y="0"/>
                </a:lnTo>
                <a:lnTo>
                  <a:pt x="0" y="1961966"/>
                </a:lnTo>
                <a:lnTo>
                  <a:pt x="5533751" y="1961966"/>
                </a:lnTo>
                <a:lnTo>
                  <a:pt x="5533751" y="0"/>
                </a:lnTo>
                <a:close/>
              </a:path>
            </a:pathLst>
          </a:custGeom>
          <a:blipFill>
            <a:blip r:embed="rId3">
              <a:extLst>
                <a:ext uri="{96DAC541-7B7A-43D3-8B79-37D633B846F1}">
                  <asvg:svgBlip xmlns="" xmlns:asvg="http://schemas.microsoft.com/office/drawing/2016/SVG/main" r:embed="rId4"/>
                </a:ext>
              </a:extLst>
            </a:blip>
            <a:stretch>
              <a:fillRect/>
            </a:stretch>
          </a:blipFill>
        </p:spPr>
      </p:sp>
      <p:sp>
        <p:nvSpPr>
          <p:cNvPr id="8" name="Freeform 8"/>
          <p:cNvSpPr/>
          <p:nvPr/>
        </p:nvSpPr>
        <p:spPr>
          <a:xfrm>
            <a:off x="14492424" y="8842479"/>
            <a:ext cx="5533751" cy="1961966"/>
          </a:xfrm>
          <a:custGeom>
            <a:avLst/>
            <a:gdLst/>
            <a:ahLst/>
            <a:cxnLst/>
            <a:rect l="l" t="t" r="r" b="b"/>
            <a:pathLst>
              <a:path w="5533751" h="1961966">
                <a:moveTo>
                  <a:pt x="0" y="0"/>
                </a:moveTo>
                <a:lnTo>
                  <a:pt x="5533752" y="0"/>
                </a:lnTo>
                <a:lnTo>
                  <a:pt x="5533752" y="1961967"/>
                </a:lnTo>
                <a:lnTo>
                  <a:pt x="0" y="1961967"/>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sp>
        <p:nvSpPr>
          <p:cNvPr id="9" name="TextBox 9"/>
          <p:cNvSpPr txBox="1"/>
          <p:nvPr/>
        </p:nvSpPr>
        <p:spPr>
          <a:xfrm>
            <a:off x="1451266" y="1692275"/>
            <a:ext cx="15820452" cy="3451225"/>
          </a:xfrm>
          <a:prstGeom prst="rect">
            <a:avLst/>
          </a:prstGeom>
        </p:spPr>
        <p:txBody>
          <a:bodyPr lIns="0" tIns="0" rIns="0" bIns="0" rtlCol="0" anchor="t">
            <a:spAutoFit/>
          </a:bodyPr>
          <a:lstStyle/>
          <a:p>
            <a:pPr marL="755651" lvl="1" indent="-377825" algn="just">
              <a:lnSpc>
                <a:spcPts val="4550"/>
              </a:lnSpc>
              <a:buFont typeface="Arial"/>
              <a:buChar char="•"/>
            </a:pPr>
            <a:r>
              <a:rPr lang="en-US" sz="3500">
                <a:solidFill>
                  <a:srgbClr val="000000"/>
                </a:solidFill>
                <a:latin typeface="Poppins"/>
                <a:ea typeface="Poppins"/>
                <a:cs typeface="Poppins"/>
                <a:sym typeface="Poppins"/>
              </a:rPr>
              <a:t>Port có thể được định nghĩa theo nhiều cách trong luật Suricata:</a:t>
            </a:r>
          </a:p>
          <a:p>
            <a:pPr marL="755651" lvl="1" indent="-377825" algn="just">
              <a:lnSpc>
                <a:spcPts val="4550"/>
              </a:lnSpc>
              <a:buFont typeface="Arial"/>
              <a:buChar char="•"/>
            </a:pPr>
            <a:r>
              <a:rPr lang="en-US" sz="3500">
                <a:solidFill>
                  <a:srgbClr val="000000"/>
                </a:solidFill>
                <a:latin typeface="Poppins"/>
                <a:ea typeface="Poppins"/>
                <a:cs typeface="Poppins"/>
                <a:sym typeface="Poppins"/>
              </a:rPr>
              <a:t>any: chấp nhận bất kỳ port nào.</a:t>
            </a:r>
          </a:p>
          <a:p>
            <a:pPr marL="755651" lvl="1" indent="-377825" algn="just">
              <a:lnSpc>
                <a:spcPts val="4550"/>
              </a:lnSpc>
              <a:buFont typeface="Arial"/>
              <a:buChar char="•"/>
            </a:pPr>
            <a:r>
              <a:rPr lang="en-US" sz="3500">
                <a:solidFill>
                  <a:srgbClr val="000000"/>
                </a:solidFill>
                <a:latin typeface="Poppins"/>
                <a:ea typeface="Poppins"/>
                <a:cs typeface="Poppins"/>
                <a:sym typeface="Poppins"/>
              </a:rPr>
              <a:t>Cố định: chỉ định một port cụ thể (ví dụ: 80 cho HTTP, 22 cho SSH).</a:t>
            </a:r>
          </a:p>
          <a:p>
            <a:pPr marL="755651" lvl="1" indent="-377825" algn="just">
              <a:lnSpc>
                <a:spcPts val="4550"/>
              </a:lnSpc>
              <a:buFont typeface="Arial"/>
              <a:buChar char="•"/>
            </a:pPr>
            <a:r>
              <a:rPr lang="en-US" sz="3500">
                <a:solidFill>
                  <a:srgbClr val="000000"/>
                </a:solidFill>
                <a:latin typeface="Poppins"/>
                <a:ea typeface="Poppins"/>
                <a:cs typeface="Poppins"/>
                <a:sym typeface="Poppins"/>
              </a:rPr>
              <a:t>Toán tử phủ định !: dùng để loại trừ một port nhất định.</a:t>
            </a:r>
          </a:p>
          <a:p>
            <a:pPr marL="755651" lvl="1" indent="-377825" algn="just">
              <a:lnSpc>
                <a:spcPts val="4550"/>
              </a:lnSpc>
              <a:buFont typeface="Arial"/>
              <a:buChar char="•"/>
            </a:pPr>
            <a:r>
              <a:rPr lang="en-US" sz="3500">
                <a:solidFill>
                  <a:srgbClr val="000000"/>
                </a:solidFill>
                <a:latin typeface="Poppins"/>
                <a:ea typeface="Poppins"/>
                <a:cs typeface="Poppins"/>
                <a:sym typeface="Poppins"/>
              </a:rPr>
              <a:t>Dải port: có thể khai báo một dải các port cần kiểm tra.</a:t>
            </a:r>
          </a:p>
          <a:p>
            <a:pPr algn="just">
              <a:lnSpc>
                <a:spcPts val="4550"/>
              </a:lnSpc>
            </a:pPr>
            <a:endParaRPr lang="en-US" sz="3500">
              <a:solidFill>
                <a:srgbClr val="000000"/>
              </a:solidFill>
              <a:latin typeface="Poppins"/>
              <a:ea typeface="Poppins"/>
              <a:cs typeface="Poppins"/>
              <a:sym typeface="Poppins"/>
            </a:endParaRPr>
          </a:p>
        </p:txBody>
      </p:sp>
      <p:sp>
        <p:nvSpPr>
          <p:cNvPr id="10" name="TextBox 10"/>
          <p:cNvSpPr txBox="1"/>
          <p:nvPr/>
        </p:nvSpPr>
        <p:spPr>
          <a:xfrm>
            <a:off x="548629" y="538584"/>
            <a:ext cx="3320865" cy="695325"/>
          </a:xfrm>
          <a:prstGeom prst="rect">
            <a:avLst/>
          </a:prstGeom>
        </p:spPr>
        <p:txBody>
          <a:bodyPr lIns="0" tIns="0" rIns="0" bIns="0" rtlCol="0" anchor="t">
            <a:spAutoFit/>
          </a:bodyPr>
          <a:lstStyle/>
          <a:p>
            <a:pPr algn="ctr">
              <a:lnSpc>
                <a:spcPts val="5399"/>
              </a:lnSpc>
            </a:pPr>
            <a:r>
              <a:rPr lang="en-US" sz="3999" b="1">
                <a:solidFill>
                  <a:srgbClr val="000000"/>
                </a:solidFill>
                <a:latin typeface="Poppins Bold"/>
                <a:ea typeface="Poppins Bold"/>
                <a:cs typeface="Poppins Bold"/>
                <a:sym typeface="Poppins Bold"/>
              </a:rPr>
              <a:t>2.4 Port</a:t>
            </a:r>
          </a:p>
        </p:txBody>
      </p:sp>
      <p:sp>
        <p:nvSpPr>
          <p:cNvPr id="11" name="Freeform 11"/>
          <p:cNvSpPr/>
          <p:nvPr/>
        </p:nvSpPr>
        <p:spPr>
          <a:xfrm>
            <a:off x="16793505" y="3742304"/>
            <a:ext cx="441616" cy="633141"/>
          </a:xfrm>
          <a:custGeom>
            <a:avLst/>
            <a:gdLst/>
            <a:ahLst/>
            <a:cxnLst/>
            <a:rect l="l" t="t" r="r" b="b"/>
            <a:pathLst>
              <a:path w="441616" h="633141">
                <a:moveTo>
                  <a:pt x="0" y="0"/>
                </a:moveTo>
                <a:lnTo>
                  <a:pt x="441616" y="0"/>
                </a:lnTo>
                <a:lnTo>
                  <a:pt x="441616" y="633141"/>
                </a:lnTo>
                <a:lnTo>
                  <a:pt x="0" y="633141"/>
                </a:lnTo>
                <a:lnTo>
                  <a:pt x="0" y="0"/>
                </a:lnTo>
                <a:close/>
              </a:path>
            </a:pathLst>
          </a:custGeom>
          <a:blipFill>
            <a:blip r:embed="rId5">
              <a:extLst>
                <a:ext uri="{96DAC541-7B7A-43D3-8B79-37D633B846F1}">
                  <asvg:svgBlip xmlns="" xmlns:asvg="http://schemas.microsoft.com/office/drawing/2016/SVG/main" r:embed="rId6"/>
                </a:ext>
              </a:extLst>
            </a:blip>
            <a:stretch>
              <a:fillRect/>
            </a:stretch>
          </a:blipFill>
        </p:spPr>
      </p:sp>
      <p:sp>
        <p:nvSpPr>
          <p:cNvPr id="12" name="Freeform 12"/>
          <p:cNvSpPr/>
          <p:nvPr/>
        </p:nvSpPr>
        <p:spPr>
          <a:xfrm>
            <a:off x="1009650" y="1281714"/>
            <a:ext cx="441616" cy="633141"/>
          </a:xfrm>
          <a:custGeom>
            <a:avLst/>
            <a:gdLst/>
            <a:ahLst/>
            <a:cxnLst/>
            <a:rect l="l" t="t" r="r" b="b"/>
            <a:pathLst>
              <a:path w="441616" h="633141">
                <a:moveTo>
                  <a:pt x="0" y="0"/>
                </a:moveTo>
                <a:lnTo>
                  <a:pt x="441616" y="0"/>
                </a:lnTo>
                <a:lnTo>
                  <a:pt x="441616" y="633141"/>
                </a:lnTo>
                <a:lnTo>
                  <a:pt x="0" y="633141"/>
                </a:lnTo>
                <a:lnTo>
                  <a:pt x="0" y="0"/>
                </a:lnTo>
                <a:close/>
              </a:path>
            </a:pathLst>
          </a:custGeom>
          <a:blipFill>
            <a:blip r:embed="rId5">
              <a:extLst>
                <a:ext uri="{96DAC541-7B7A-43D3-8B79-37D633B846F1}">
                  <asvg:svgBlip xmlns="" xmlns:asvg="http://schemas.microsoft.com/office/drawing/2016/SVG/main" r:embed="rId6"/>
                </a:ext>
              </a:extLst>
            </a:blip>
            <a:stretch>
              <a:fillRect/>
            </a:stretch>
          </a:blipFill>
        </p:spPr>
      </p:sp>
      <p:sp>
        <p:nvSpPr>
          <p:cNvPr id="13" name="TextBox 13"/>
          <p:cNvSpPr txBox="1"/>
          <p:nvPr/>
        </p:nvSpPr>
        <p:spPr>
          <a:xfrm>
            <a:off x="409813" y="5562600"/>
            <a:ext cx="17878187" cy="3730625"/>
          </a:xfrm>
          <a:prstGeom prst="rect">
            <a:avLst/>
          </a:prstGeom>
        </p:spPr>
        <p:txBody>
          <a:bodyPr lIns="0" tIns="0" rIns="0" bIns="0" rtlCol="0" anchor="t">
            <a:spAutoFit/>
          </a:bodyPr>
          <a:lstStyle/>
          <a:p>
            <a:pPr algn="just">
              <a:lnSpc>
                <a:spcPts val="4900"/>
              </a:lnSpc>
            </a:pPr>
            <a:r>
              <a:rPr lang="en-US" sz="3500">
                <a:solidFill>
                  <a:srgbClr val="000000"/>
                </a:solidFill>
                <a:latin typeface="Poppins"/>
                <a:ea typeface="Poppins"/>
                <a:cs typeface="Poppins"/>
                <a:sym typeface="Poppins"/>
              </a:rPr>
              <a:t> Ví dụ:</a:t>
            </a:r>
          </a:p>
          <a:p>
            <a:pPr algn="just">
              <a:lnSpc>
                <a:spcPts val="4900"/>
              </a:lnSpc>
              <a:spcBef>
                <a:spcPct val="0"/>
              </a:spcBef>
            </a:pPr>
            <a:r>
              <a:rPr lang="en-US" sz="3500">
                <a:solidFill>
                  <a:srgbClr val="000000"/>
                </a:solidFill>
                <a:latin typeface="Poppins"/>
                <a:ea typeface="Poppins"/>
                <a:cs typeface="Poppins"/>
                <a:sym typeface="Poppins"/>
              </a:rPr>
              <a:t>·Alert UDP any any → 192.168.1.0/24 1:1024 - port bất kỳ tới dãy port từ 1 – 1024.</a:t>
            </a:r>
          </a:p>
          <a:p>
            <a:pPr algn="just">
              <a:lnSpc>
                <a:spcPts val="4900"/>
              </a:lnSpc>
              <a:spcBef>
                <a:spcPct val="0"/>
              </a:spcBef>
            </a:pPr>
            <a:r>
              <a:rPr lang="en-US" sz="3500">
                <a:solidFill>
                  <a:srgbClr val="000000"/>
                </a:solidFill>
                <a:latin typeface="Poppins"/>
                <a:ea typeface="Poppins"/>
                <a:cs typeface="Poppins"/>
                <a:sym typeface="Poppins"/>
              </a:rPr>
              <a:t>·Alert UDP any any→ 192.168.1.0/24 :6000 - port bất kỳ tới dãy port nhỏ hơn 6000.</a:t>
            </a:r>
          </a:p>
          <a:p>
            <a:pPr algn="just">
              <a:lnSpc>
                <a:spcPts val="4900"/>
              </a:lnSpc>
              <a:spcBef>
                <a:spcPct val="0"/>
              </a:spcBef>
            </a:pPr>
            <a:r>
              <a:rPr lang="en-US" sz="3500">
                <a:solidFill>
                  <a:srgbClr val="000000"/>
                </a:solidFill>
                <a:latin typeface="Poppins"/>
                <a:ea typeface="Poppins"/>
                <a:cs typeface="Poppins"/>
                <a:sym typeface="Poppins"/>
              </a:rPr>
              <a:t>·Alert UDP any any → 192.168.1.0/24 !6000:6010 - port bất kỳ tới bất kỳ port nào bỏ qua dãy port từ 6000 – 6010.</a:t>
            </a:r>
          </a:p>
          <a:p>
            <a:pPr algn="just">
              <a:lnSpc>
                <a:spcPts val="4900"/>
              </a:lnSpc>
              <a:spcBef>
                <a:spcPct val="0"/>
              </a:spcBef>
            </a:pPr>
            <a:endParaRPr lang="en-US" sz="3500">
              <a:solidFill>
                <a:srgbClr val="000000"/>
              </a:solidFill>
              <a:latin typeface="Poppins"/>
              <a:ea typeface="Poppins"/>
              <a:cs typeface="Poppins"/>
              <a:sym typeface="Poppins"/>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24354" r="-1468" b="-56033"/>
            </a:stretch>
          </a:blipFill>
        </p:spPr>
      </p:sp>
      <p:grpSp>
        <p:nvGrpSpPr>
          <p:cNvPr id="3" name="Group 3"/>
          <p:cNvGrpSpPr/>
          <p:nvPr/>
        </p:nvGrpSpPr>
        <p:grpSpPr>
          <a:xfrm>
            <a:off x="354217" y="1598285"/>
            <a:ext cx="9760162" cy="6005086"/>
            <a:chOff x="0" y="0"/>
            <a:chExt cx="3560534" cy="2190672"/>
          </a:xfrm>
        </p:grpSpPr>
        <p:sp>
          <p:nvSpPr>
            <p:cNvPr id="4" name="Freeform 4"/>
            <p:cNvSpPr/>
            <p:nvPr/>
          </p:nvSpPr>
          <p:spPr>
            <a:xfrm>
              <a:off x="0" y="0"/>
              <a:ext cx="3560533" cy="2190672"/>
            </a:xfrm>
            <a:custGeom>
              <a:avLst/>
              <a:gdLst/>
              <a:ahLst/>
              <a:cxnLst/>
              <a:rect l="l" t="t" r="r" b="b"/>
              <a:pathLst>
                <a:path w="3560533" h="2190672">
                  <a:moveTo>
                    <a:pt x="0" y="0"/>
                  </a:moveTo>
                  <a:lnTo>
                    <a:pt x="3560533" y="0"/>
                  </a:lnTo>
                  <a:lnTo>
                    <a:pt x="3560533" y="2190672"/>
                  </a:lnTo>
                  <a:lnTo>
                    <a:pt x="0" y="2190672"/>
                  </a:lnTo>
                  <a:close/>
                </a:path>
              </a:pathLst>
            </a:custGeom>
            <a:solidFill>
              <a:srgbClr val="FFFFFF"/>
            </a:solidFill>
          </p:spPr>
        </p:sp>
      </p:grpSp>
      <p:grpSp>
        <p:nvGrpSpPr>
          <p:cNvPr id="5" name="Group 5"/>
          <p:cNvGrpSpPr/>
          <p:nvPr/>
        </p:nvGrpSpPr>
        <p:grpSpPr>
          <a:xfrm>
            <a:off x="548629" y="371124"/>
            <a:ext cx="4366701" cy="1257651"/>
            <a:chOff x="0" y="0"/>
            <a:chExt cx="1592984" cy="458794"/>
          </a:xfrm>
        </p:grpSpPr>
        <p:sp>
          <p:nvSpPr>
            <p:cNvPr id="6" name="Freeform 6"/>
            <p:cNvSpPr/>
            <p:nvPr/>
          </p:nvSpPr>
          <p:spPr>
            <a:xfrm>
              <a:off x="0" y="0"/>
              <a:ext cx="1592984" cy="458794"/>
            </a:xfrm>
            <a:custGeom>
              <a:avLst/>
              <a:gdLst/>
              <a:ahLst/>
              <a:cxnLst/>
              <a:rect l="l" t="t" r="r" b="b"/>
              <a:pathLst>
                <a:path w="1592984" h="458794">
                  <a:moveTo>
                    <a:pt x="0" y="0"/>
                  </a:moveTo>
                  <a:lnTo>
                    <a:pt x="1592984" y="0"/>
                  </a:lnTo>
                  <a:lnTo>
                    <a:pt x="1592984" y="458794"/>
                  </a:lnTo>
                  <a:lnTo>
                    <a:pt x="0" y="458794"/>
                  </a:lnTo>
                  <a:close/>
                </a:path>
              </a:pathLst>
            </a:custGeom>
            <a:solidFill>
              <a:srgbClr val="FFFFFF"/>
            </a:solidFill>
          </p:spPr>
        </p:sp>
      </p:grpSp>
      <p:sp>
        <p:nvSpPr>
          <p:cNvPr id="7" name="Freeform 7"/>
          <p:cNvSpPr/>
          <p:nvPr/>
        </p:nvSpPr>
        <p:spPr>
          <a:xfrm flipH="1">
            <a:off x="16442319" y="-47111"/>
            <a:ext cx="5533751" cy="1961966"/>
          </a:xfrm>
          <a:custGeom>
            <a:avLst/>
            <a:gdLst/>
            <a:ahLst/>
            <a:cxnLst/>
            <a:rect l="l" t="t" r="r" b="b"/>
            <a:pathLst>
              <a:path w="5533751" h="1961966">
                <a:moveTo>
                  <a:pt x="5533751" y="0"/>
                </a:moveTo>
                <a:lnTo>
                  <a:pt x="0" y="0"/>
                </a:lnTo>
                <a:lnTo>
                  <a:pt x="0" y="1961966"/>
                </a:lnTo>
                <a:lnTo>
                  <a:pt x="5533751" y="1961966"/>
                </a:lnTo>
                <a:lnTo>
                  <a:pt x="5533751" y="0"/>
                </a:lnTo>
                <a:close/>
              </a:path>
            </a:pathLst>
          </a:custGeom>
          <a:blipFill>
            <a:blip r:embed="rId3">
              <a:extLst>
                <a:ext uri="{96DAC541-7B7A-43D3-8B79-37D633B846F1}">
                  <asvg:svgBlip xmlns="" xmlns:asvg="http://schemas.microsoft.com/office/drawing/2016/SVG/main" r:embed="rId4"/>
                </a:ext>
              </a:extLst>
            </a:blip>
            <a:stretch>
              <a:fillRect/>
            </a:stretch>
          </a:blipFill>
        </p:spPr>
      </p:sp>
      <p:sp>
        <p:nvSpPr>
          <p:cNvPr id="8" name="Freeform 8"/>
          <p:cNvSpPr/>
          <p:nvPr/>
        </p:nvSpPr>
        <p:spPr>
          <a:xfrm>
            <a:off x="14492424" y="8842479"/>
            <a:ext cx="5533751" cy="1961966"/>
          </a:xfrm>
          <a:custGeom>
            <a:avLst/>
            <a:gdLst/>
            <a:ahLst/>
            <a:cxnLst/>
            <a:rect l="l" t="t" r="r" b="b"/>
            <a:pathLst>
              <a:path w="5533751" h="1961966">
                <a:moveTo>
                  <a:pt x="0" y="0"/>
                </a:moveTo>
                <a:lnTo>
                  <a:pt x="5533752" y="0"/>
                </a:lnTo>
                <a:lnTo>
                  <a:pt x="5533752" y="1961967"/>
                </a:lnTo>
                <a:lnTo>
                  <a:pt x="0" y="1961967"/>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sp>
        <p:nvSpPr>
          <p:cNvPr id="9" name="TextBox 9"/>
          <p:cNvSpPr txBox="1"/>
          <p:nvPr/>
        </p:nvSpPr>
        <p:spPr>
          <a:xfrm>
            <a:off x="354217" y="1562100"/>
            <a:ext cx="9804535" cy="6308725"/>
          </a:xfrm>
          <a:prstGeom prst="rect">
            <a:avLst/>
          </a:prstGeom>
        </p:spPr>
        <p:txBody>
          <a:bodyPr lIns="0" tIns="0" rIns="0" bIns="0" rtlCol="0" anchor="t">
            <a:spAutoFit/>
          </a:bodyPr>
          <a:lstStyle/>
          <a:p>
            <a:pPr marL="755651" lvl="1" indent="-377825" algn="just">
              <a:lnSpc>
                <a:spcPts val="4550"/>
              </a:lnSpc>
              <a:buFont typeface="Arial"/>
              <a:buChar char="•"/>
            </a:pPr>
            <a:r>
              <a:rPr lang="en-US" sz="3500">
                <a:solidFill>
                  <a:srgbClr val="000000"/>
                </a:solidFill>
                <a:latin typeface="Poppins"/>
                <a:ea typeface="Poppins"/>
                <a:cs typeface="Poppins"/>
                <a:sym typeface="Poppins"/>
              </a:rPr>
              <a:t>Toán tử →:</a:t>
            </a:r>
          </a:p>
          <a:p>
            <a:pPr marL="755651" lvl="1" indent="-377825" algn="just">
              <a:lnSpc>
                <a:spcPts val="4550"/>
              </a:lnSpc>
              <a:buFont typeface="Arial"/>
              <a:buChar char="•"/>
            </a:pPr>
            <a:r>
              <a:rPr lang="en-US" sz="3500">
                <a:solidFill>
                  <a:srgbClr val="000000"/>
                </a:solidFill>
                <a:latin typeface="Poppins"/>
                <a:ea typeface="Poppins"/>
                <a:cs typeface="Poppins"/>
                <a:sym typeface="Poppins"/>
              </a:rPr>
              <a:t>Xác định địa chỉ và port nguồn ở bên trái.</a:t>
            </a:r>
          </a:p>
          <a:p>
            <a:pPr marL="755651" lvl="1" indent="-377825" algn="just">
              <a:lnSpc>
                <a:spcPts val="4550"/>
              </a:lnSpc>
              <a:buFont typeface="Arial"/>
              <a:buChar char="•"/>
            </a:pPr>
            <a:r>
              <a:rPr lang="en-US" sz="3500">
                <a:solidFill>
                  <a:srgbClr val="000000"/>
                </a:solidFill>
                <a:latin typeface="Poppins"/>
                <a:ea typeface="Poppins"/>
                <a:cs typeface="Poppins"/>
                <a:sym typeface="Poppins"/>
              </a:rPr>
              <a:t>Địa chỉ và port đích ở bên phải.</a:t>
            </a:r>
          </a:p>
          <a:p>
            <a:pPr marL="755651" lvl="1" indent="-377825" algn="just">
              <a:lnSpc>
                <a:spcPts val="4550"/>
              </a:lnSpc>
              <a:buFont typeface="Arial"/>
              <a:buChar char="•"/>
            </a:pPr>
            <a:r>
              <a:rPr lang="en-US" sz="3500">
                <a:solidFill>
                  <a:srgbClr val="000000"/>
                </a:solidFill>
                <a:latin typeface="Poppins"/>
                <a:ea typeface="Poppins"/>
                <a:cs typeface="Poppins"/>
                <a:sym typeface="Poppins"/>
              </a:rPr>
              <a:t>Toán tử &lt;&gt;:</a:t>
            </a:r>
          </a:p>
          <a:p>
            <a:pPr marL="755651" lvl="1" indent="-377825" algn="just">
              <a:lnSpc>
                <a:spcPts val="4550"/>
              </a:lnSpc>
              <a:buFont typeface="Arial"/>
              <a:buChar char="•"/>
            </a:pPr>
            <a:r>
              <a:rPr lang="en-US" sz="3500">
                <a:solidFill>
                  <a:srgbClr val="000000"/>
                </a:solidFill>
                <a:latin typeface="Poppins"/>
                <a:ea typeface="Poppins"/>
                <a:cs typeface="Poppins"/>
                <a:sym typeface="Poppins"/>
              </a:rPr>
              <a:t>Xem địa chỉ/port nguồn và đích là như nhau.</a:t>
            </a:r>
          </a:p>
          <a:p>
            <a:pPr marL="755651" lvl="1" indent="-377825" algn="just">
              <a:lnSpc>
                <a:spcPts val="4550"/>
              </a:lnSpc>
              <a:buFont typeface="Arial"/>
              <a:buChar char="•"/>
            </a:pPr>
            <a:r>
              <a:rPr lang="en-US" sz="3500">
                <a:solidFill>
                  <a:srgbClr val="000000"/>
                </a:solidFill>
                <a:latin typeface="Poppins"/>
                <a:ea typeface="Poppins"/>
                <a:cs typeface="Poppins"/>
                <a:sym typeface="Poppins"/>
              </a:rPr>
              <a:t>Dùng để phân tích hai chiều của một phiên giao tiếp (bắt và ghi nhận cả hai phía).</a:t>
            </a:r>
          </a:p>
          <a:p>
            <a:pPr algn="just">
              <a:lnSpc>
                <a:spcPts val="4550"/>
              </a:lnSpc>
            </a:pPr>
            <a:endParaRPr lang="en-US" sz="3500">
              <a:solidFill>
                <a:srgbClr val="000000"/>
              </a:solidFill>
              <a:latin typeface="Poppins"/>
              <a:ea typeface="Poppins"/>
              <a:cs typeface="Poppins"/>
              <a:sym typeface="Poppins"/>
            </a:endParaRPr>
          </a:p>
        </p:txBody>
      </p:sp>
      <p:sp>
        <p:nvSpPr>
          <p:cNvPr id="10" name="TextBox 10"/>
          <p:cNvSpPr txBox="1"/>
          <p:nvPr/>
        </p:nvSpPr>
        <p:spPr>
          <a:xfrm>
            <a:off x="548629" y="538584"/>
            <a:ext cx="4366701" cy="695325"/>
          </a:xfrm>
          <a:prstGeom prst="rect">
            <a:avLst/>
          </a:prstGeom>
        </p:spPr>
        <p:txBody>
          <a:bodyPr lIns="0" tIns="0" rIns="0" bIns="0" rtlCol="0" anchor="t">
            <a:spAutoFit/>
          </a:bodyPr>
          <a:lstStyle/>
          <a:p>
            <a:pPr algn="ctr">
              <a:lnSpc>
                <a:spcPts val="5399"/>
              </a:lnSpc>
            </a:pPr>
            <a:r>
              <a:rPr lang="en-US" sz="3999" b="1">
                <a:solidFill>
                  <a:srgbClr val="000000"/>
                </a:solidFill>
                <a:latin typeface="Poppins Bold"/>
                <a:ea typeface="Poppins Bold"/>
                <a:cs typeface="Poppins Bold"/>
                <a:sym typeface="Poppins Bold"/>
              </a:rPr>
              <a:t>2.5 Điều hướng</a:t>
            </a:r>
          </a:p>
        </p:txBody>
      </p:sp>
      <p:sp>
        <p:nvSpPr>
          <p:cNvPr id="11" name="Freeform 11"/>
          <p:cNvSpPr/>
          <p:nvPr/>
        </p:nvSpPr>
        <p:spPr>
          <a:xfrm>
            <a:off x="16793505" y="3742304"/>
            <a:ext cx="441616" cy="633141"/>
          </a:xfrm>
          <a:custGeom>
            <a:avLst/>
            <a:gdLst/>
            <a:ahLst/>
            <a:cxnLst/>
            <a:rect l="l" t="t" r="r" b="b"/>
            <a:pathLst>
              <a:path w="441616" h="633141">
                <a:moveTo>
                  <a:pt x="0" y="0"/>
                </a:moveTo>
                <a:lnTo>
                  <a:pt x="441616" y="0"/>
                </a:lnTo>
                <a:lnTo>
                  <a:pt x="441616" y="633141"/>
                </a:lnTo>
                <a:lnTo>
                  <a:pt x="0" y="633141"/>
                </a:lnTo>
                <a:lnTo>
                  <a:pt x="0" y="0"/>
                </a:lnTo>
                <a:close/>
              </a:path>
            </a:pathLst>
          </a:custGeom>
          <a:blipFill>
            <a:blip r:embed="rId5">
              <a:extLst>
                <a:ext uri="{96DAC541-7B7A-43D3-8B79-37D633B846F1}">
                  <asvg:svgBlip xmlns="" xmlns:asvg="http://schemas.microsoft.com/office/drawing/2016/SVG/main" r:embed="rId6"/>
                </a:ext>
              </a:extLst>
            </a:blip>
            <a:stretch>
              <a:fillRect/>
            </a:stretch>
          </a:blipFill>
        </p:spPr>
      </p:sp>
      <p:sp>
        <p:nvSpPr>
          <p:cNvPr id="12" name="Freeform 12"/>
          <p:cNvSpPr/>
          <p:nvPr/>
        </p:nvSpPr>
        <p:spPr>
          <a:xfrm>
            <a:off x="1009650" y="1281714"/>
            <a:ext cx="441616" cy="633141"/>
          </a:xfrm>
          <a:custGeom>
            <a:avLst/>
            <a:gdLst/>
            <a:ahLst/>
            <a:cxnLst/>
            <a:rect l="l" t="t" r="r" b="b"/>
            <a:pathLst>
              <a:path w="441616" h="633141">
                <a:moveTo>
                  <a:pt x="0" y="0"/>
                </a:moveTo>
                <a:lnTo>
                  <a:pt x="441616" y="0"/>
                </a:lnTo>
                <a:lnTo>
                  <a:pt x="441616" y="633141"/>
                </a:lnTo>
                <a:lnTo>
                  <a:pt x="0" y="633141"/>
                </a:lnTo>
                <a:lnTo>
                  <a:pt x="0" y="0"/>
                </a:lnTo>
                <a:close/>
              </a:path>
            </a:pathLst>
          </a:custGeom>
          <a:blipFill>
            <a:blip r:embed="rId5">
              <a:extLst>
                <a:ext uri="{96DAC541-7B7A-43D3-8B79-37D633B846F1}">
                  <asvg:svgBlip xmlns="" xmlns:asvg="http://schemas.microsoft.com/office/drawing/2016/SVG/main" r:embed="rId6"/>
                </a:ext>
              </a:extLst>
            </a:blip>
            <a:stretch>
              <a:fillRect/>
            </a:stretch>
          </a:blipFill>
        </p:spPr>
      </p:sp>
      <p:sp>
        <p:nvSpPr>
          <p:cNvPr id="13" name="TextBox 13"/>
          <p:cNvSpPr txBox="1"/>
          <p:nvPr/>
        </p:nvSpPr>
        <p:spPr>
          <a:xfrm>
            <a:off x="268484" y="7626006"/>
            <a:ext cx="10509104" cy="1873250"/>
          </a:xfrm>
          <a:prstGeom prst="rect">
            <a:avLst/>
          </a:prstGeom>
        </p:spPr>
        <p:txBody>
          <a:bodyPr lIns="0" tIns="0" rIns="0" bIns="0" rtlCol="0" anchor="t">
            <a:spAutoFit/>
          </a:bodyPr>
          <a:lstStyle/>
          <a:p>
            <a:pPr algn="just">
              <a:lnSpc>
                <a:spcPts val="4900"/>
              </a:lnSpc>
            </a:pPr>
            <a:r>
              <a:rPr lang="en-US" sz="3500">
                <a:solidFill>
                  <a:srgbClr val="000000"/>
                </a:solidFill>
                <a:latin typeface="Poppins"/>
                <a:ea typeface="Poppins"/>
                <a:cs typeface="Poppins"/>
                <a:sym typeface="Poppins"/>
              </a:rPr>
              <a:t> Ví dụ:</a:t>
            </a:r>
          </a:p>
          <a:p>
            <a:pPr algn="just">
              <a:lnSpc>
                <a:spcPts val="4900"/>
              </a:lnSpc>
              <a:spcBef>
                <a:spcPct val="0"/>
              </a:spcBef>
            </a:pPr>
            <a:r>
              <a:rPr lang="en-US" sz="3500">
                <a:solidFill>
                  <a:srgbClr val="000000"/>
                </a:solidFill>
                <a:latin typeface="Poppins"/>
                <a:ea typeface="Poppins"/>
                <a:cs typeface="Poppins"/>
                <a:sym typeface="Poppins"/>
              </a:rPr>
              <a:t>Alert TCP !192.168.1.0/24 any &lt;&gt; 192.168.1.0/24 23</a:t>
            </a:r>
          </a:p>
          <a:p>
            <a:pPr algn="just">
              <a:lnSpc>
                <a:spcPts val="4900"/>
              </a:lnSpc>
              <a:spcBef>
                <a:spcPct val="0"/>
              </a:spcBef>
            </a:pPr>
            <a:endParaRPr lang="en-US" sz="3500">
              <a:solidFill>
                <a:srgbClr val="000000"/>
              </a:solidFill>
              <a:latin typeface="Poppins"/>
              <a:ea typeface="Poppins"/>
              <a:cs typeface="Poppins"/>
              <a:sym typeface="Poppins"/>
            </a:endParaRPr>
          </a:p>
        </p:txBody>
      </p:sp>
      <p:sp>
        <p:nvSpPr>
          <p:cNvPr id="14" name="Freeform 14"/>
          <p:cNvSpPr/>
          <p:nvPr/>
        </p:nvSpPr>
        <p:spPr>
          <a:xfrm>
            <a:off x="10583333" y="2325324"/>
            <a:ext cx="7704667" cy="3467100"/>
          </a:xfrm>
          <a:custGeom>
            <a:avLst/>
            <a:gdLst/>
            <a:ahLst/>
            <a:cxnLst/>
            <a:rect l="l" t="t" r="r" b="b"/>
            <a:pathLst>
              <a:path w="7704667" h="3467100">
                <a:moveTo>
                  <a:pt x="0" y="0"/>
                </a:moveTo>
                <a:lnTo>
                  <a:pt x="7704667" y="0"/>
                </a:lnTo>
                <a:lnTo>
                  <a:pt x="7704667" y="3467100"/>
                </a:lnTo>
                <a:lnTo>
                  <a:pt x="0" y="3467100"/>
                </a:lnTo>
                <a:lnTo>
                  <a:pt x="0" y="0"/>
                </a:lnTo>
                <a:close/>
              </a:path>
            </a:pathLst>
          </a:custGeom>
          <a:blipFill>
            <a:blip r:embed="rId7"/>
            <a:stretch>
              <a:fillRect/>
            </a:stretch>
          </a:blipFill>
        </p:spPr>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24354" r="-1468" b="-56033"/>
            </a:stretch>
          </a:blipFill>
        </p:spPr>
      </p:sp>
      <p:grpSp>
        <p:nvGrpSpPr>
          <p:cNvPr id="3" name="Group 3"/>
          <p:cNvGrpSpPr/>
          <p:nvPr/>
        </p:nvGrpSpPr>
        <p:grpSpPr>
          <a:xfrm>
            <a:off x="1119557" y="1598285"/>
            <a:ext cx="16048886" cy="7660015"/>
            <a:chOff x="0" y="0"/>
            <a:chExt cx="5854677" cy="2794394"/>
          </a:xfrm>
        </p:grpSpPr>
        <p:sp>
          <p:nvSpPr>
            <p:cNvPr id="4" name="Freeform 4"/>
            <p:cNvSpPr/>
            <p:nvPr/>
          </p:nvSpPr>
          <p:spPr>
            <a:xfrm>
              <a:off x="0" y="0"/>
              <a:ext cx="5854677" cy="2794394"/>
            </a:xfrm>
            <a:custGeom>
              <a:avLst/>
              <a:gdLst/>
              <a:ahLst/>
              <a:cxnLst/>
              <a:rect l="l" t="t" r="r" b="b"/>
              <a:pathLst>
                <a:path w="5854677" h="2794394">
                  <a:moveTo>
                    <a:pt x="0" y="0"/>
                  </a:moveTo>
                  <a:lnTo>
                    <a:pt x="5854677" y="0"/>
                  </a:lnTo>
                  <a:lnTo>
                    <a:pt x="5854677" y="2794394"/>
                  </a:lnTo>
                  <a:lnTo>
                    <a:pt x="0" y="2794394"/>
                  </a:lnTo>
                  <a:close/>
                </a:path>
              </a:pathLst>
            </a:custGeom>
            <a:solidFill>
              <a:srgbClr val="FFFFFF"/>
            </a:solidFill>
          </p:spPr>
        </p:sp>
      </p:grpSp>
      <p:grpSp>
        <p:nvGrpSpPr>
          <p:cNvPr id="5" name="Group 5"/>
          <p:cNvGrpSpPr/>
          <p:nvPr/>
        </p:nvGrpSpPr>
        <p:grpSpPr>
          <a:xfrm>
            <a:off x="548629" y="371124"/>
            <a:ext cx="4112308" cy="1257651"/>
            <a:chOff x="0" y="0"/>
            <a:chExt cx="1500181" cy="458794"/>
          </a:xfrm>
        </p:grpSpPr>
        <p:sp>
          <p:nvSpPr>
            <p:cNvPr id="6" name="Freeform 6"/>
            <p:cNvSpPr/>
            <p:nvPr/>
          </p:nvSpPr>
          <p:spPr>
            <a:xfrm>
              <a:off x="0" y="0"/>
              <a:ext cx="1500181" cy="458794"/>
            </a:xfrm>
            <a:custGeom>
              <a:avLst/>
              <a:gdLst/>
              <a:ahLst/>
              <a:cxnLst/>
              <a:rect l="l" t="t" r="r" b="b"/>
              <a:pathLst>
                <a:path w="1500181" h="458794">
                  <a:moveTo>
                    <a:pt x="0" y="0"/>
                  </a:moveTo>
                  <a:lnTo>
                    <a:pt x="1500181" y="0"/>
                  </a:lnTo>
                  <a:lnTo>
                    <a:pt x="1500181" y="458794"/>
                  </a:lnTo>
                  <a:lnTo>
                    <a:pt x="0" y="458794"/>
                  </a:lnTo>
                  <a:close/>
                </a:path>
              </a:pathLst>
            </a:custGeom>
            <a:solidFill>
              <a:srgbClr val="FFFFFF"/>
            </a:solidFill>
          </p:spPr>
        </p:sp>
      </p:grpSp>
      <p:sp>
        <p:nvSpPr>
          <p:cNvPr id="7" name="Freeform 7"/>
          <p:cNvSpPr/>
          <p:nvPr/>
        </p:nvSpPr>
        <p:spPr>
          <a:xfrm flipH="1">
            <a:off x="16442319" y="-47111"/>
            <a:ext cx="5533751" cy="1961966"/>
          </a:xfrm>
          <a:custGeom>
            <a:avLst/>
            <a:gdLst/>
            <a:ahLst/>
            <a:cxnLst/>
            <a:rect l="l" t="t" r="r" b="b"/>
            <a:pathLst>
              <a:path w="5533751" h="1961966">
                <a:moveTo>
                  <a:pt x="5533751" y="0"/>
                </a:moveTo>
                <a:lnTo>
                  <a:pt x="0" y="0"/>
                </a:lnTo>
                <a:lnTo>
                  <a:pt x="0" y="1961966"/>
                </a:lnTo>
                <a:lnTo>
                  <a:pt x="5533751" y="1961966"/>
                </a:lnTo>
                <a:lnTo>
                  <a:pt x="5533751" y="0"/>
                </a:lnTo>
                <a:close/>
              </a:path>
            </a:pathLst>
          </a:custGeom>
          <a:blipFill>
            <a:blip r:embed="rId3">
              <a:extLst>
                <a:ext uri="{96DAC541-7B7A-43D3-8B79-37D633B846F1}">
                  <asvg:svgBlip xmlns="" xmlns:asvg="http://schemas.microsoft.com/office/drawing/2016/SVG/main" r:embed="rId4"/>
                </a:ext>
              </a:extLst>
            </a:blip>
            <a:stretch>
              <a:fillRect/>
            </a:stretch>
          </a:blipFill>
        </p:spPr>
      </p:sp>
      <p:sp>
        <p:nvSpPr>
          <p:cNvPr id="8" name="Freeform 8"/>
          <p:cNvSpPr/>
          <p:nvPr/>
        </p:nvSpPr>
        <p:spPr>
          <a:xfrm>
            <a:off x="14492424" y="8842479"/>
            <a:ext cx="5533751" cy="1961966"/>
          </a:xfrm>
          <a:custGeom>
            <a:avLst/>
            <a:gdLst/>
            <a:ahLst/>
            <a:cxnLst/>
            <a:rect l="l" t="t" r="r" b="b"/>
            <a:pathLst>
              <a:path w="5533751" h="1961966">
                <a:moveTo>
                  <a:pt x="0" y="0"/>
                </a:moveTo>
                <a:lnTo>
                  <a:pt x="5533752" y="0"/>
                </a:lnTo>
                <a:lnTo>
                  <a:pt x="5533752" y="1961967"/>
                </a:lnTo>
                <a:lnTo>
                  <a:pt x="0" y="1961967"/>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sp>
        <p:nvSpPr>
          <p:cNvPr id="9" name="TextBox 9"/>
          <p:cNvSpPr txBox="1"/>
          <p:nvPr/>
        </p:nvSpPr>
        <p:spPr>
          <a:xfrm>
            <a:off x="1193861" y="1936428"/>
            <a:ext cx="15820452" cy="7451725"/>
          </a:xfrm>
          <a:prstGeom prst="rect">
            <a:avLst/>
          </a:prstGeom>
        </p:spPr>
        <p:txBody>
          <a:bodyPr lIns="0" tIns="0" rIns="0" bIns="0" rtlCol="0" anchor="t">
            <a:spAutoFit/>
          </a:bodyPr>
          <a:lstStyle/>
          <a:p>
            <a:pPr marL="755651" lvl="1" indent="-377825" algn="just">
              <a:lnSpc>
                <a:spcPts val="4550"/>
              </a:lnSpc>
              <a:buFont typeface="Arial"/>
              <a:buChar char="•"/>
            </a:pPr>
            <a:r>
              <a:rPr lang="en-US" sz="3500">
                <a:solidFill>
                  <a:srgbClr val="000000"/>
                </a:solidFill>
                <a:latin typeface="Poppins"/>
                <a:ea typeface="Poppins"/>
                <a:cs typeface="Poppins"/>
                <a:sym typeface="Poppins"/>
              </a:rPr>
              <a:t>Rule options là phần trung tâm của việc phát hiện xâm nhập.</a:t>
            </a:r>
          </a:p>
          <a:p>
            <a:pPr marL="755651" lvl="1" indent="-377825" algn="just">
              <a:lnSpc>
                <a:spcPts val="4550"/>
              </a:lnSpc>
              <a:buFont typeface="Arial"/>
              <a:buChar char="•"/>
            </a:pPr>
            <a:r>
              <a:rPr lang="en-US" sz="3500">
                <a:solidFill>
                  <a:srgbClr val="000000"/>
                </a:solidFill>
                <a:latin typeface="Poppins"/>
                <a:ea typeface="Poppins"/>
                <a:cs typeface="Poppins"/>
                <a:sym typeface="Poppins"/>
              </a:rPr>
              <a:t>Nằm sau Rule Header, được bọc trong dấu ngoặc đơn ().</a:t>
            </a:r>
          </a:p>
          <a:p>
            <a:pPr marL="755651" lvl="1" indent="-377825" algn="just">
              <a:lnSpc>
                <a:spcPts val="4550"/>
              </a:lnSpc>
              <a:buFont typeface="Arial"/>
              <a:buChar char="•"/>
            </a:pPr>
            <a:r>
              <a:rPr lang="en-US" sz="3500">
                <a:solidFill>
                  <a:srgbClr val="000000"/>
                </a:solidFill>
                <a:latin typeface="Poppins"/>
                <a:ea typeface="Poppins"/>
                <a:cs typeface="Poppins"/>
                <a:sym typeface="Poppins"/>
              </a:rPr>
              <a:t>Các rule option được phân cách bởi dấu ;, phần đối số tách ra bằng dấu :.</a:t>
            </a:r>
          </a:p>
          <a:p>
            <a:pPr marL="755651" lvl="1" indent="-377825" algn="just">
              <a:lnSpc>
                <a:spcPts val="4550"/>
              </a:lnSpc>
              <a:buFont typeface="Arial"/>
              <a:buChar char="•"/>
            </a:pPr>
            <a:r>
              <a:rPr lang="en-US" sz="3500">
                <a:solidFill>
                  <a:srgbClr val="000000"/>
                </a:solidFill>
                <a:latin typeface="Poppins"/>
                <a:ea typeface="Poppins"/>
                <a:cs typeface="Poppins"/>
                <a:sym typeface="Poppins"/>
              </a:rPr>
              <a:t>Có 4 loại rule options chính:</a:t>
            </a:r>
          </a:p>
          <a:p>
            <a:pPr marL="755651" lvl="1" indent="-377825" algn="just">
              <a:lnSpc>
                <a:spcPts val="4550"/>
              </a:lnSpc>
              <a:buFont typeface="Arial"/>
              <a:buChar char="•"/>
            </a:pPr>
            <a:r>
              <a:rPr lang="en-US" sz="3500">
                <a:solidFill>
                  <a:srgbClr val="000000"/>
                </a:solidFill>
                <a:latin typeface="Poppins"/>
                <a:ea typeface="Poppins"/>
                <a:cs typeface="Poppins"/>
                <a:sym typeface="Poppins"/>
              </a:rPr>
              <a:t>General: Cung cấp thông tin về luật, không ảnh hưởng đến việc phát hiện.</a:t>
            </a:r>
          </a:p>
          <a:p>
            <a:pPr marL="755651" lvl="1" indent="-377825" algn="just">
              <a:lnSpc>
                <a:spcPts val="4550"/>
              </a:lnSpc>
              <a:buFont typeface="Arial"/>
              <a:buChar char="•"/>
            </a:pPr>
            <a:r>
              <a:rPr lang="en-US" sz="3500">
                <a:solidFill>
                  <a:srgbClr val="000000"/>
                </a:solidFill>
                <a:latin typeface="Poppins"/>
                <a:ea typeface="Poppins"/>
                <a:cs typeface="Poppins"/>
                <a:sym typeface="Poppins"/>
              </a:rPr>
              <a:t>Payload: Liên quan đến dữ liệu tải của gói tin.</a:t>
            </a:r>
          </a:p>
          <a:p>
            <a:pPr marL="755651" lvl="1" indent="-377825" algn="just">
              <a:lnSpc>
                <a:spcPts val="4550"/>
              </a:lnSpc>
              <a:buFont typeface="Arial"/>
              <a:buChar char="•"/>
            </a:pPr>
            <a:r>
              <a:rPr lang="en-US" sz="3500">
                <a:solidFill>
                  <a:srgbClr val="000000"/>
                </a:solidFill>
                <a:latin typeface="Poppins"/>
                <a:ea typeface="Poppins"/>
                <a:cs typeface="Poppins"/>
                <a:sym typeface="Poppins"/>
              </a:rPr>
              <a:t>Non-payload: Tùy chọn liên quan đến phần header của gói tin (không phải payload).</a:t>
            </a:r>
          </a:p>
          <a:p>
            <a:pPr marL="755651" lvl="1" indent="-377825" algn="just">
              <a:lnSpc>
                <a:spcPts val="4550"/>
              </a:lnSpc>
              <a:buFont typeface="Arial"/>
              <a:buChar char="•"/>
            </a:pPr>
            <a:r>
              <a:rPr lang="en-US" sz="3500">
                <a:solidFill>
                  <a:srgbClr val="000000"/>
                </a:solidFill>
                <a:latin typeface="Poppins"/>
                <a:ea typeface="Poppins"/>
                <a:cs typeface="Poppins"/>
                <a:sym typeface="Poppins"/>
              </a:rPr>
              <a:t>Post-detection: Các tùy chọn kích hoạt hành động sau khi luật được khớp.</a:t>
            </a:r>
          </a:p>
          <a:p>
            <a:pPr algn="just">
              <a:lnSpc>
                <a:spcPts val="4550"/>
              </a:lnSpc>
            </a:pPr>
            <a:endParaRPr lang="en-US" sz="3500">
              <a:solidFill>
                <a:srgbClr val="000000"/>
              </a:solidFill>
              <a:latin typeface="Poppins"/>
              <a:ea typeface="Poppins"/>
              <a:cs typeface="Poppins"/>
              <a:sym typeface="Poppins"/>
            </a:endParaRPr>
          </a:p>
        </p:txBody>
      </p:sp>
      <p:sp>
        <p:nvSpPr>
          <p:cNvPr id="10" name="TextBox 10"/>
          <p:cNvSpPr txBox="1"/>
          <p:nvPr/>
        </p:nvSpPr>
        <p:spPr>
          <a:xfrm>
            <a:off x="548629" y="538584"/>
            <a:ext cx="4112308" cy="695325"/>
          </a:xfrm>
          <a:prstGeom prst="rect">
            <a:avLst/>
          </a:prstGeom>
        </p:spPr>
        <p:txBody>
          <a:bodyPr lIns="0" tIns="0" rIns="0" bIns="0" rtlCol="0" anchor="t">
            <a:spAutoFit/>
          </a:bodyPr>
          <a:lstStyle/>
          <a:p>
            <a:pPr algn="ctr">
              <a:lnSpc>
                <a:spcPts val="5399"/>
              </a:lnSpc>
            </a:pPr>
            <a:r>
              <a:rPr lang="en-US" sz="3999" b="1">
                <a:solidFill>
                  <a:srgbClr val="000000"/>
                </a:solidFill>
                <a:latin typeface="Poppins Bold"/>
                <a:ea typeface="Poppins Bold"/>
                <a:cs typeface="Poppins Bold"/>
                <a:sym typeface="Poppins Bold"/>
              </a:rPr>
              <a:t>3. Rule Option</a:t>
            </a:r>
          </a:p>
        </p:txBody>
      </p:sp>
      <p:sp>
        <p:nvSpPr>
          <p:cNvPr id="11" name="Freeform 11"/>
          <p:cNvSpPr/>
          <p:nvPr/>
        </p:nvSpPr>
        <p:spPr>
          <a:xfrm>
            <a:off x="16793505" y="3742304"/>
            <a:ext cx="441616" cy="633141"/>
          </a:xfrm>
          <a:custGeom>
            <a:avLst/>
            <a:gdLst/>
            <a:ahLst/>
            <a:cxnLst/>
            <a:rect l="l" t="t" r="r" b="b"/>
            <a:pathLst>
              <a:path w="441616" h="633141">
                <a:moveTo>
                  <a:pt x="0" y="0"/>
                </a:moveTo>
                <a:lnTo>
                  <a:pt x="441616" y="0"/>
                </a:lnTo>
                <a:lnTo>
                  <a:pt x="441616" y="633141"/>
                </a:lnTo>
                <a:lnTo>
                  <a:pt x="0" y="633141"/>
                </a:lnTo>
                <a:lnTo>
                  <a:pt x="0" y="0"/>
                </a:lnTo>
                <a:close/>
              </a:path>
            </a:pathLst>
          </a:custGeom>
          <a:blipFill>
            <a:blip r:embed="rId5">
              <a:extLst>
                <a:ext uri="{96DAC541-7B7A-43D3-8B79-37D633B846F1}">
                  <asvg:svgBlip xmlns="" xmlns:asvg="http://schemas.microsoft.com/office/drawing/2016/SVG/main" r:embed="rId6"/>
                </a:ext>
              </a:extLst>
            </a:blip>
            <a:stretch>
              <a:fillRect/>
            </a:stretch>
          </a:blipFill>
        </p:spPr>
      </p:sp>
      <p:sp>
        <p:nvSpPr>
          <p:cNvPr id="12" name="Freeform 12"/>
          <p:cNvSpPr/>
          <p:nvPr/>
        </p:nvSpPr>
        <p:spPr>
          <a:xfrm>
            <a:off x="1009650" y="1281714"/>
            <a:ext cx="441616" cy="633141"/>
          </a:xfrm>
          <a:custGeom>
            <a:avLst/>
            <a:gdLst/>
            <a:ahLst/>
            <a:cxnLst/>
            <a:rect l="l" t="t" r="r" b="b"/>
            <a:pathLst>
              <a:path w="441616" h="633141">
                <a:moveTo>
                  <a:pt x="0" y="0"/>
                </a:moveTo>
                <a:lnTo>
                  <a:pt x="441616" y="0"/>
                </a:lnTo>
                <a:lnTo>
                  <a:pt x="441616" y="633141"/>
                </a:lnTo>
                <a:lnTo>
                  <a:pt x="0" y="633141"/>
                </a:lnTo>
                <a:lnTo>
                  <a:pt x="0" y="0"/>
                </a:lnTo>
                <a:close/>
              </a:path>
            </a:pathLst>
          </a:custGeom>
          <a:blipFill>
            <a:blip r:embed="rId5">
              <a:extLst>
                <a:ext uri="{96DAC541-7B7A-43D3-8B79-37D633B846F1}">
                  <asvg:svgBlip xmlns="" xmlns:asvg="http://schemas.microsoft.com/office/drawing/2016/SVG/main" r:embed="rId6"/>
                </a:ext>
              </a:extLst>
            </a:blip>
            <a:stretch>
              <a:fillRect/>
            </a:stretch>
          </a:blipFill>
        </p:spPr>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24354" r="-1468" b="-56033"/>
            </a:stretch>
          </a:blipFill>
        </p:spPr>
      </p:sp>
      <p:grpSp>
        <p:nvGrpSpPr>
          <p:cNvPr id="3" name="Group 3"/>
          <p:cNvGrpSpPr/>
          <p:nvPr/>
        </p:nvGrpSpPr>
        <p:grpSpPr>
          <a:xfrm>
            <a:off x="1119557" y="1914855"/>
            <a:ext cx="14296403" cy="8372145"/>
            <a:chOff x="0" y="0"/>
            <a:chExt cx="5215367" cy="3054181"/>
          </a:xfrm>
        </p:grpSpPr>
        <p:sp>
          <p:nvSpPr>
            <p:cNvPr id="4" name="Freeform 4"/>
            <p:cNvSpPr/>
            <p:nvPr/>
          </p:nvSpPr>
          <p:spPr>
            <a:xfrm>
              <a:off x="0" y="0"/>
              <a:ext cx="5215367" cy="3054181"/>
            </a:xfrm>
            <a:custGeom>
              <a:avLst/>
              <a:gdLst/>
              <a:ahLst/>
              <a:cxnLst/>
              <a:rect l="l" t="t" r="r" b="b"/>
              <a:pathLst>
                <a:path w="5215367" h="3054181">
                  <a:moveTo>
                    <a:pt x="0" y="0"/>
                  </a:moveTo>
                  <a:lnTo>
                    <a:pt x="5215367" y="0"/>
                  </a:lnTo>
                  <a:lnTo>
                    <a:pt x="5215367" y="3054181"/>
                  </a:lnTo>
                  <a:lnTo>
                    <a:pt x="0" y="3054181"/>
                  </a:lnTo>
                  <a:close/>
                </a:path>
              </a:pathLst>
            </a:custGeom>
            <a:solidFill>
              <a:srgbClr val="FFFFFF"/>
            </a:solidFill>
          </p:spPr>
        </p:sp>
      </p:grpSp>
      <p:grpSp>
        <p:nvGrpSpPr>
          <p:cNvPr id="5" name="Group 5"/>
          <p:cNvGrpSpPr/>
          <p:nvPr/>
        </p:nvGrpSpPr>
        <p:grpSpPr>
          <a:xfrm>
            <a:off x="548629" y="371124"/>
            <a:ext cx="4112308" cy="1257651"/>
            <a:chOff x="0" y="0"/>
            <a:chExt cx="1500181" cy="458794"/>
          </a:xfrm>
        </p:grpSpPr>
        <p:sp>
          <p:nvSpPr>
            <p:cNvPr id="6" name="Freeform 6"/>
            <p:cNvSpPr/>
            <p:nvPr/>
          </p:nvSpPr>
          <p:spPr>
            <a:xfrm>
              <a:off x="0" y="0"/>
              <a:ext cx="1500181" cy="458794"/>
            </a:xfrm>
            <a:custGeom>
              <a:avLst/>
              <a:gdLst/>
              <a:ahLst/>
              <a:cxnLst/>
              <a:rect l="l" t="t" r="r" b="b"/>
              <a:pathLst>
                <a:path w="1500181" h="458794">
                  <a:moveTo>
                    <a:pt x="0" y="0"/>
                  </a:moveTo>
                  <a:lnTo>
                    <a:pt x="1500181" y="0"/>
                  </a:lnTo>
                  <a:lnTo>
                    <a:pt x="1500181" y="458794"/>
                  </a:lnTo>
                  <a:lnTo>
                    <a:pt x="0" y="458794"/>
                  </a:lnTo>
                  <a:close/>
                </a:path>
              </a:pathLst>
            </a:custGeom>
            <a:solidFill>
              <a:srgbClr val="FFFFFF"/>
            </a:solidFill>
          </p:spPr>
        </p:sp>
      </p:grpSp>
      <p:sp>
        <p:nvSpPr>
          <p:cNvPr id="7" name="Freeform 7"/>
          <p:cNvSpPr/>
          <p:nvPr/>
        </p:nvSpPr>
        <p:spPr>
          <a:xfrm flipH="1">
            <a:off x="16442319" y="-47111"/>
            <a:ext cx="5533751" cy="1961966"/>
          </a:xfrm>
          <a:custGeom>
            <a:avLst/>
            <a:gdLst/>
            <a:ahLst/>
            <a:cxnLst/>
            <a:rect l="l" t="t" r="r" b="b"/>
            <a:pathLst>
              <a:path w="5533751" h="1961966">
                <a:moveTo>
                  <a:pt x="5533751" y="0"/>
                </a:moveTo>
                <a:lnTo>
                  <a:pt x="0" y="0"/>
                </a:lnTo>
                <a:lnTo>
                  <a:pt x="0" y="1961966"/>
                </a:lnTo>
                <a:lnTo>
                  <a:pt x="5533751" y="1961966"/>
                </a:lnTo>
                <a:lnTo>
                  <a:pt x="5533751" y="0"/>
                </a:lnTo>
                <a:close/>
              </a:path>
            </a:pathLst>
          </a:custGeom>
          <a:blipFill>
            <a:blip r:embed="rId3">
              <a:extLst>
                <a:ext uri="{96DAC541-7B7A-43D3-8B79-37D633B846F1}">
                  <asvg:svgBlip xmlns="" xmlns:asvg="http://schemas.microsoft.com/office/drawing/2016/SVG/main" r:embed="rId4"/>
                </a:ext>
              </a:extLst>
            </a:blip>
            <a:stretch>
              <a:fillRect/>
            </a:stretch>
          </a:blipFill>
        </p:spPr>
      </p:sp>
      <p:sp>
        <p:nvSpPr>
          <p:cNvPr id="8" name="Freeform 8"/>
          <p:cNvSpPr/>
          <p:nvPr/>
        </p:nvSpPr>
        <p:spPr>
          <a:xfrm>
            <a:off x="14492424" y="8842479"/>
            <a:ext cx="5533751" cy="1961966"/>
          </a:xfrm>
          <a:custGeom>
            <a:avLst/>
            <a:gdLst/>
            <a:ahLst/>
            <a:cxnLst/>
            <a:rect l="l" t="t" r="r" b="b"/>
            <a:pathLst>
              <a:path w="5533751" h="1961966">
                <a:moveTo>
                  <a:pt x="0" y="0"/>
                </a:moveTo>
                <a:lnTo>
                  <a:pt x="5533752" y="0"/>
                </a:lnTo>
                <a:lnTo>
                  <a:pt x="5533752" y="1961967"/>
                </a:lnTo>
                <a:lnTo>
                  <a:pt x="0" y="1961967"/>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sp>
        <p:nvSpPr>
          <p:cNvPr id="9" name="TextBox 9"/>
          <p:cNvSpPr txBox="1"/>
          <p:nvPr/>
        </p:nvSpPr>
        <p:spPr>
          <a:xfrm>
            <a:off x="1028700" y="1895805"/>
            <a:ext cx="13983172" cy="8594725"/>
          </a:xfrm>
          <a:prstGeom prst="rect">
            <a:avLst/>
          </a:prstGeom>
        </p:spPr>
        <p:txBody>
          <a:bodyPr lIns="0" tIns="0" rIns="0" bIns="0" rtlCol="0" anchor="t">
            <a:spAutoFit/>
          </a:bodyPr>
          <a:lstStyle/>
          <a:p>
            <a:pPr marL="755651" lvl="1" indent="-377825" algn="just">
              <a:lnSpc>
                <a:spcPts val="4550"/>
              </a:lnSpc>
              <a:buFont typeface="Arial"/>
              <a:buChar char="•"/>
            </a:pPr>
            <a:r>
              <a:rPr lang="en-US" sz="3500">
                <a:solidFill>
                  <a:srgbClr val="000000"/>
                </a:solidFill>
                <a:latin typeface="Poppins"/>
                <a:ea typeface="Poppins"/>
                <a:cs typeface="Poppins"/>
                <a:sym typeface="Poppins"/>
              </a:rPr>
              <a:t>msg (Message):</a:t>
            </a:r>
          </a:p>
          <a:p>
            <a:pPr marL="755651" lvl="1" indent="-377825" algn="just">
              <a:lnSpc>
                <a:spcPts val="4550"/>
              </a:lnSpc>
              <a:buFont typeface="Arial"/>
              <a:buChar char="•"/>
            </a:pPr>
            <a:r>
              <a:rPr lang="en-US" sz="3500">
                <a:solidFill>
                  <a:srgbClr val="000000"/>
                </a:solidFill>
                <a:latin typeface="Poppins"/>
                <a:ea typeface="Poppins"/>
                <a:cs typeface="Poppins"/>
                <a:sym typeface="Poppins"/>
              </a:rPr>
              <a:t>Dùng để hiển thị thông tin mô tả và cảnh báo về signature.</a:t>
            </a:r>
          </a:p>
          <a:p>
            <a:pPr marL="755651" lvl="1" indent="-377825" algn="just">
              <a:lnSpc>
                <a:spcPts val="4550"/>
              </a:lnSpc>
              <a:buFont typeface="Arial"/>
              <a:buChar char="•"/>
            </a:pPr>
            <a:r>
              <a:rPr lang="en-US" sz="3500">
                <a:solidFill>
                  <a:srgbClr val="000000"/>
                </a:solidFill>
                <a:latin typeface="Poppins"/>
                <a:ea typeface="Poppins"/>
                <a:cs typeface="Poppins"/>
                <a:sym typeface="Poppins"/>
              </a:rPr>
              <a:t>Thường viết bằng chữ in hoa.</a:t>
            </a:r>
          </a:p>
          <a:p>
            <a:pPr marL="755651" lvl="1" indent="-377825" algn="just">
              <a:lnSpc>
                <a:spcPts val="4550"/>
              </a:lnSpc>
              <a:buFont typeface="Arial"/>
              <a:buChar char="•"/>
            </a:pPr>
            <a:r>
              <a:rPr lang="en-US" sz="3500">
                <a:solidFill>
                  <a:srgbClr val="000000"/>
                </a:solidFill>
                <a:latin typeface="Poppins"/>
                <a:ea typeface="Poppins"/>
                <a:cs typeface="Poppins"/>
                <a:sym typeface="Poppins"/>
              </a:rPr>
              <a:t>Cú pháp: msg:"Nội dung thông báo";</a:t>
            </a:r>
          </a:p>
          <a:p>
            <a:pPr marL="755651" lvl="1" indent="-377825" algn="just">
              <a:lnSpc>
                <a:spcPts val="4550"/>
              </a:lnSpc>
              <a:buFont typeface="Arial"/>
              <a:buChar char="•"/>
            </a:pPr>
            <a:endParaRPr lang="en-US" sz="3500">
              <a:solidFill>
                <a:srgbClr val="000000"/>
              </a:solidFill>
              <a:latin typeface="Poppins"/>
              <a:ea typeface="Poppins"/>
              <a:cs typeface="Poppins"/>
              <a:sym typeface="Poppins"/>
            </a:endParaRPr>
          </a:p>
          <a:p>
            <a:pPr marL="755651" lvl="1" indent="-377825" algn="just">
              <a:lnSpc>
                <a:spcPts val="4550"/>
              </a:lnSpc>
              <a:buFont typeface="Arial"/>
              <a:buChar char="•"/>
            </a:pPr>
            <a:r>
              <a:rPr lang="en-US" sz="3500">
                <a:solidFill>
                  <a:srgbClr val="000000"/>
                </a:solidFill>
                <a:latin typeface="Poppins"/>
                <a:ea typeface="Poppins"/>
                <a:cs typeface="Poppins"/>
                <a:sym typeface="Poppins"/>
              </a:rPr>
              <a:t>sid (Signature ID):</a:t>
            </a:r>
          </a:p>
          <a:p>
            <a:pPr marL="755651" lvl="1" indent="-377825" algn="just">
              <a:lnSpc>
                <a:spcPts val="4550"/>
              </a:lnSpc>
              <a:buFont typeface="Arial"/>
              <a:buChar char="•"/>
            </a:pPr>
            <a:r>
              <a:rPr lang="en-US" sz="3500">
                <a:solidFill>
                  <a:srgbClr val="000000"/>
                </a:solidFill>
                <a:latin typeface="Poppins"/>
                <a:ea typeface="Poppins"/>
                <a:cs typeface="Poppins"/>
                <a:sym typeface="Poppins"/>
              </a:rPr>
              <a:t>Là định danh duy nhất cho mỗi luật.</a:t>
            </a:r>
          </a:p>
          <a:p>
            <a:pPr marL="755651" lvl="1" indent="-377825" algn="just">
              <a:lnSpc>
                <a:spcPts val="4550"/>
              </a:lnSpc>
              <a:buFont typeface="Arial"/>
              <a:buChar char="•"/>
            </a:pPr>
            <a:r>
              <a:rPr lang="en-US" sz="3500">
                <a:solidFill>
                  <a:srgbClr val="000000"/>
                </a:solidFill>
                <a:latin typeface="Poppins"/>
                <a:ea typeface="Poppins"/>
                <a:cs typeface="Poppins"/>
                <a:sym typeface="Poppins"/>
              </a:rPr>
              <a:t>Bắt đầu bằng số.</a:t>
            </a:r>
          </a:p>
          <a:p>
            <a:pPr marL="755651" lvl="1" indent="-377825" algn="just">
              <a:lnSpc>
                <a:spcPts val="4550"/>
              </a:lnSpc>
              <a:buFont typeface="Arial"/>
              <a:buChar char="•"/>
            </a:pPr>
            <a:r>
              <a:rPr lang="en-US" sz="3500">
                <a:solidFill>
                  <a:srgbClr val="000000"/>
                </a:solidFill>
                <a:latin typeface="Poppins"/>
                <a:ea typeface="Poppins"/>
                <a:cs typeface="Poppins"/>
                <a:sym typeface="Poppins"/>
              </a:rPr>
              <a:t>Cú pháp: sid:123;</a:t>
            </a:r>
          </a:p>
          <a:p>
            <a:pPr marL="755651" lvl="1" indent="-377825" algn="just">
              <a:lnSpc>
                <a:spcPts val="4550"/>
              </a:lnSpc>
              <a:buFont typeface="Arial"/>
              <a:buChar char="•"/>
            </a:pPr>
            <a:endParaRPr lang="en-US" sz="3500">
              <a:solidFill>
                <a:srgbClr val="000000"/>
              </a:solidFill>
              <a:latin typeface="Poppins"/>
              <a:ea typeface="Poppins"/>
              <a:cs typeface="Poppins"/>
              <a:sym typeface="Poppins"/>
            </a:endParaRPr>
          </a:p>
          <a:p>
            <a:pPr marL="755651" lvl="1" indent="-377825" algn="just">
              <a:lnSpc>
                <a:spcPts val="4550"/>
              </a:lnSpc>
              <a:buFont typeface="Arial"/>
              <a:buChar char="•"/>
            </a:pPr>
            <a:r>
              <a:rPr lang="en-US" sz="3500">
                <a:solidFill>
                  <a:srgbClr val="000000"/>
                </a:solidFill>
                <a:latin typeface="Poppins"/>
                <a:ea typeface="Poppins"/>
                <a:cs typeface="Poppins"/>
                <a:sym typeface="Poppins"/>
              </a:rPr>
              <a:t>rev (Revision):</a:t>
            </a:r>
          </a:p>
          <a:p>
            <a:pPr marL="755651" lvl="1" indent="-377825" algn="just">
              <a:lnSpc>
                <a:spcPts val="4550"/>
              </a:lnSpc>
              <a:buFont typeface="Arial"/>
              <a:buChar char="•"/>
            </a:pPr>
            <a:r>
              <a:rPr lang="en-US" sz="3500">
                <a:solidFill>
                  <a:srgbClr val="000000"/>
                </a:solidFill>
                <a:latin typeface="Poppins"/>
                <a:ea typeface="Poppins"/>
                <a:cs typeface="Poppins"/>
                <a:sym typeface="Poppins"/>
              </a:rPr>
              <a:t>Thể hiện phiên bản của signature.</a:t>
            </a:r>
          </a:p>
          <a:p>
            <a:pPr marL="755651" lvl="1" indent="-377825" algn="just">
              <a:lnSpc>
                <a:spcPts val="4550"/>
              </a:lnSpc>
              <a:buFont typeface="Arial"/>
              <a:buChar char="•"/>
            </a:pPr>
            <a:r>
              <a:rPr lang="en-US" sz="3500">
                <a:solidFill>
                  <a:srgbClr val="000000"/>
                </a:solidFill>
                <a:latin typeface="Poppins"/>
                <a:ea typeface="Poppins"/>
                <a:cs typeface="Poppins"/>
                <a:sym typeface="Poppins"/>
              </a:rPr>
              <a:t>Mỗi lần sửa đổi signature, số rev phải tăng lên.</a:t>
            </a:r>
          </a:p>
          <a:p>
            <a:pPr marL="755651" lvl="1" indent="-377825" algn="just">
              <a:lnSpc>
                <a:spcPts val="4550"/>
              </a:lnSpc>
              <a:buFont typeface="Arial"/>
              <a:buChar char="•"/>
            </a:pPr>
            <a:r>
              <a:rPr lang="en-US" sz="3500">
                <a:solidFill>
                  <a:srgbClr val="000000"/>
                </a:solidFill>
                <a:latin typeface="Poppins"/>
                <a:ea typeface="Poppins"/>
                <a:cs typeface="Poppins"/>
                <a:sym typeface="Poppins"/>
              </a:rPr>
              <a:t>Cú pháp: rev:123;</a:t>
            </a:r>
          </a:p>
          <a:p>
            <a:pPr algn="just">
              <a:lnSpc>
                <a:spcPts val="4550"/>
              </a:lnSpc>
            </a:pPr>
            <a:endParaRPr lang="en-US" sz="3500">
              <a:solidFill>
                <a:srgbClr val="000000"/>
              </a:solidFill>
              <a:latin typeface="Poppins"/>
              <a:ea typeface="Poppins"/>
              <a:cs typeface="Poppins"/>
              <a:sym typeface="Poppins"/>
            </a:endParaRPr>
          </a:p>
        </p:txBody>
      </p:sp>
      <p:sp>
        <p:nvSpPr>
          <p:cNvPr id="10" name="TextBox 10"/>
          <p:cNvSpPr txBox="1"/>
          <p:nvPr/>
        </p:nvSpPr>
        <p:spPr>
          <a:xfrm>
            <a:off x="548629" y="538584"/>
            <a:ext cx="4112308" cy="695325"/>
          </a:xfrm>
          <a:prstGeom prst="rect">
            <a:avLst/>
          </a:prstGeom>
        </p:spPr>
        <p:txBody>
          <a:bodyPr lIns="0" tIns="0" rIns="0" bIns="0" rtlCol="0" anchor="t">
            <a:spAutoFit/>
          </a:bodyPr>
          <a:lstStyle/>
          <a:p>
            <a:pPr algn="ctr">
              <a:lnSpc>
                <a:spcPts val="5399"/>
              </a:lnSpc>
            </a:pPr>
            <a:r>
              <a:rPr lang="en-US" sz="3999" b="1">
                <a:solidFill>
                  <a:srgbClr val="000000"/>
                </a:solidFill>
                <a:latin typeface="Poppins Bold"/>
                <a:ea typeface="Poppins Bold"/>
                <a:cs typeface="Poppins Bold"/>
                <a:sym typeface="Poppins Bold"/>
              </a:rPr>
              <a:t>3.1 General</a:t>
            </a:r>
          </a:p>
        </p:txBody>
      </p:sp>
      <p:sp>
        <p:nvSpPr>
          <p:cNvPr id="11" name="Freeform 11"/>
          <p:cNvSpPr/>
          <p:nvPr/>
        </p:nvSpPr>
        <p:spPr>
          <a:xfrm>
            <a:off x="16793505" y="3742304"/>
            <a:ext cx="441616" cy="633141"/>
          </a:xfrm>
          <a:custGeom>
            <a:avLst/>
            <a:gdLst/>
            <a:ahLst/>
            <a:cxnLst/>
            <a:rect l="l" t="t" r="r" b="b"/>
            <a:pathLst>
              <a:path w="441616" h="633141">
                <a:moveTo>
                  <a:pt x="0" y="0"/>
                </a:moveTo>
                <a:lnTo>
                  <a:pt x="441616" y="0"/>
                </a:lnTo>
                <a:lnTo>
                  <a:pt x="441616" y="633141"/>
                </a:lnTo>
                <a:lnTo>
                  <a:pt x="0" y="633141"/>
                </a:lnTo>
                <a:lnTo>
                  <a:pt x="0" y="0"/>
                </a:lnTo>
                <a:close/>
              </a:path>
            </a:pathLst>
          </a:custGeom>
          <a:blipFill>
            <a:blip r:embed="rId5">
              <a:extLst>
                <a:ext uri="{96DAC541-7B7A-43D3-8B79-37D633B846F1}">
                  <asvg:svgBlip xmlns="" xmlns:asvg="http://schemas.microsoft.com/office/drawing/2016/SVG/main" r:embed="rId6"/>
                </a:ext>
              </a:extLst>
            </a:blip>
            <a:stretch>
              <a:fillRect/>
            </a:stretch>
          </a:blipFill>
        </p:spPr>
      </p:sp>
      <p:sp>
        <p:nvSpPr>
          <p:cNvPr id="12" name="Freeform 12"/>
          <p:cNvSpPr/>
          <p:nvPr/>
        </p:nvSpPr>
        <p:spPr>
          <a:xfrm>
            <a:off x="1009650" y="1281714"/>
            <a:ext cx="441616" cy="633141"/>
          </a:xfrm>
          <a:custGeom>
            <a:avLst/>
            <a:gdLst/>
            <a:ahLst/>
            <a:cxnLst/>
            <a:rect l="l" t="t" r="r" b="b"/>
            <a:pathLst>
              <a:path w="441616" h="633141">
                <a:moveTo>
                  <a:pt x="0" y="0"/>
                </a:moveTo>
                <a:lnTo>
                  <a:pt x="441616" y="0"/>
                </a:lnTo>
                <a:lnTo>
                  <a:pt x="441616" y="633141"/>
                </a:lnTo>
                <a:lnTo>
                  <a:pt x="0" y="633141"/>
                </a:lnTo>
                <a:lnTo>
                  <a:pt x="0" y="0"/>
                </a:lnTo>
                <a:close/>
              </a:path>
            </a:pathLst>
          </a:custGeom>
          <a:blipFill>
            <a:blip r:embed="rId5">
              <a:extLst>
                <a:ext uri="{96DAC541-7B7A-43D3-8B79-37D633B846F1}">
                  <asvg:svgBlip xmlns="" xmlns:asvg="http://schemas.microsoft.com/office/drawing/2016/SVG/main" r:embed="rId6"/>
                </a:ext>
              </a:extLst>
            </a:blip>
            <a:stretch>
              <a:fillRect/>
            </a:stretch>
          </a:blipFill>
        </p:spPr>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24354" r="-1468" b="-56033"/>
            </a:stretch>
          </a:blipFill>
        </p:spPr>
      </p:sp>
      <p:grpSp>
        <p:nvGrpSpPr>
          <p:cNvPr id="3" name="Group 3"/>
          <p:cNvGrpSpPr/>
          <p:nvPr/>
        </p:nvGrpSpPr>
        <p:grpSpPr>
          <a:xfrm>
            <a:off x="643125" y="668195"/>
            <a:ext cx="16591996" cy="9155267"/>
            <a:chOff x="0" y="0"/>
            <a:chExt cx="6052805" cy="3339866"/>
          </a:xfrm>
        </p:grpSpPr>
        <p:sp>
          <p:nvSpPr>
            <p:cNvPr id="4" name="Freeform 4"/>
            <p:cNvSpPr/>
            <p:nvPr/>
          </p:nvSpPr>
          <p:spPr>
            <a:xfrm>
              <a:off x="0" y="0"/>
              <a:ext cx="6052805" cy="3339866"/>
            </a:xfrm>
            <a:custGeom>
              <a:avLst/>
              <a:gdLst/>
              <a:ahLst/>
              <a:cxnLst/>
              <a:rect l="l" t="t" r="r" b="b"/>
              <a:pathLst>
                <a:path w="6052805" h="3339866">
                  <a:moveTo>
                    <a:pt x="0" y="0"/>
                  </a:moveTo>
                  <a:lnTo>
                    <a:pt x="6052805" y="0"/>
                  </a:lnTo>
                  <a:lnTo>
                    <a:pt x="6052805" y="3339866"/>
                  </a:lnTo>
                  <a:lnTo>
                    <a:pt x="0" y="3339866"/>
                  </a:lnTo>
                  <a:close/>
                </a:path>
              </a:pathLst>
            </a:custGeom>
            <a:solidFill>
              <a:srgbClr val="FFFFFF"/>
            </a:solidFill>
          </p:spPr>
        </p:sp>
      </p:grpSp>
      <p:sp>
        <p:nvSpPr>
          <p:cNvPr id="5" name="Freeform 5"/>
          <p:cNvSpPr/>
          <p:nvPr/>
        </p:nvSpPr>
        <p:spPr>
          <a:xfrm flipH="1">
            <a:off x="16442319" y="-47111"/>
            <a:ext cx="5533751" cy="1961966"/>
          </a:xfrm>
          <a:custGeom>
            <a:avLst/>
            <a:gdLst/>
            <a:ahLst/>
            <a:cxnLst/>
            <a:rect l="l" t="t" r="r" b="b"/>
            <a:pathLst>
              <a:path w="5533751" h="1961966">
                <a:moveTo>
                  <a:pt x="5533751" y="0"/>
                </a:moveTo>
                <a:lnTo>
                  <a:pt x="0" y="0"/>
                </a:lnTo>
                <a:lnTo>
                  <a:pt x="0" y="1961966"/>
                </a:lnTo>
                <a:lnTo>
                  <a:pt x="5533751" y="1961966"/>
                </a:lnTo>
                <a:lnTo>
                  <a:pt x="5533751" y="0"/>
                </a:lnTo>
                <a:close/>
              </a:path>
            </a:pathLst>
          </a:custGeom>
          <a:blipFill>
            <a:blip r:embed="rId3">
              <a:extLst>
                <a:ext uri="{96DAC541-7B7A-43D3-8B79-37D633B846F1}">
                  <asvg:svgBlip xmlns="" xmlns:asvg="http://schemas.microsoft.com/office/drawing/2016/SVG/main" r:embed="rId4"/>
                </a:ext>
              </a:extLst>
            </a:blip>
            <a:stretch>
              <a:fillRect/>
            </a:stretch>
          </a:blipFill>
        </p:spPr>
      </p:sp>
      <p:sp>
        <p:nvSpPr>
          <p:cNvPr id="6" name="Freeform 6"/>
          <p:cNvSpPr/>
          <p:nvPr/>
        </p:nvSpPr>
        <p:spPr>
          <a:xfrm>
            <a:off x="14492424" y="8842479"/>
            <a:ext cx="5533751" cy="1961966"/>
          </a:xfrm>
          <a:custGeom>
            <a:avLst/>
            <a:gdLst/>
            <a:ahLst/>
            <a:cxnLst/>
            <a:rect l="l" t="t" r="r" b="b"/>
            <a:pathLst>
              <a:path w="5533751" h="1961966">
                <a:moveTo>
                  <a:pt x="0" y="0"/>
                </a:moveTo>
                <a:lnTo>
                  <a:pt x="5533752" y="0"/>
                </a:lnTo>
                <a:lnTo>
                  <a:pt x="5533752" y="1961967"/>
                </a:lnTo>
                <a:lnTo>
                  <a:pt x="0" y="1961967"/>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sp>
        <p:nvSpPr>
          <p:cNvPr id="7" name="TextBox 7"/>
          <p:cNvSpPr txBox="1"/>
          <p:nvPr/>
        </p:nvSpPr>
        <p:spPr>
          <a:xfrm>
            <a:off x="1151193" y="971550"/>
            <a:ext cx="15985613" cy="9429750"/>
          </a:xfrm>
          <a:prstGeom prst="rect">
            <a:avLst/>
          </a:prstGeom>
        </p:spPr>
        <p:txBody>
          <a:bodyPr lIns="0" tIns="0" rIns="0" bIns="0" rtlCol="0" anchor="t">
            <a:spAutoFit/>
          </a:bodyPr>
          <a:lstStyle/>
          <a:p>
            <a:pPr marL="647700" lvl="1" indent="-323850" algn="just">
              <a:lnSpc>
                <a:spcPts val="3900"/>
              </a:lnSpc>
              <a:buFont typeface="Arial"/>
              <a:buChar char="•"/>
            </a:pPr>
            <a:r>
              <a:rPr lang="en-US" sz="3000">
                <a:solidFill>
                  <a:srgbClr val="000000"/>
                </a:solidFill>
                <a:latin typeface="Poppins"/>
                <a:ea typeface="Poppins"/>
                <a:cs typeface="Poppins"/>
                <a:sym typeface="Poppins"/>
              </a:rPr>
              <a:t>reference:</a:t>
            </a:r>
          </a:p>
          <a:p>
            <a:pPr marL="1295400" lvl="2" indent="-431800" algn="just">
              <a:lnSpc>
                <a:spcPts val="3900"/>
              </a:lnSpc>
              <a:buFont typeface="Arial"/>
              <a:buChar char="⚬"/>
            </a:pPr>
            <a:r>
              <a:rPr lang="en-US" sz="3000">
                <a:solidFill>
                  <a:srgbClr val="000000"/>
                </a:solidFill>
                <a:latin typeface="Poppins"/>
                <a:ea typeface="Poppins"/>
                <a:cs typeface="Poppins"/>
                <a:sym typeface="Poppins"/>
              </a:rPr>
              <a:t>Cung cấp đường dẫn hoặc thông tin tham khảo liên quan đến signature.</a:t>
            </a:r>
          </a:p>
          <a:p>
            <a:pPr marL="1295400" lvl="2" indent="-431800" algn="just">
              <a:lnSpc>
                <a:spcPts val="3900"/>
              </a:lnSpc>
              <a:buFont typeface="Arial"/>
              <a:buChar char="⚬"/>
            </a:pPr>
            <a:r>
              <a:rPr lang="en-US" sz="3000">
                <a:solidFill>
                  <a:srgbClr val="000000"/>
                </a:solidFill>
                <a:latin typeface="Poppins"/>
                <a:ea typeface="Poppins"/>
                <a:cs typeface="Poppins"/>
                <a:sym typeface="Poppins"/>
              </a:rPr>
              <a:t>Có thể có nhiều reference trong một rule.</a:t>
            </a:r>
          </a:p>
          <a:p>
            <a:pPr marL="1295400" lvl="2" indent="-431800" algn="just">
              <a:lnSpc>
                <a:spcPts val="3900"/>
              </a:lnSpc>
              <a:buFont typeface="Arial"/>
              <a:buChar char="⚬"/>
            </a:pPr>
            <a:r>
              <a:rPr lang="en-US" sz="3000">
                <a:solidFill>
                  <a:srgbClr val="000000"/>
                </a:solidFill>
                <a:latin typeface="Poppins"/>
                <a:ea typeface="Poppins"/>
                <a:cs typeface="Poppins"/>
                <a:sym typeface="Poppins"/>
              </a:rPr>
              <a:t>Ví dụ cú pháp: reference:url,www.info.nl;</a:t>
            </a:r>
          </a:p>
          <a:p>
            <a:pPr marL="1295400" lvl="2" indent="-431800" algn="just">
              <a:lnSpc>
                <a:spcPts val="3900"/>
              </a:lnSpc>
              <a:buFont typeface="Arial"/>
              <a:buChar char="⚬"/>
            </a:pPr>
            <a:endParaRPr lang="en-US" sz="3000">
              <a:solidFill>
                <a:srgbClr val="000000"/>
              </a:solidFill>
              <a:latin typeface="Poppins"/>
              <a:ea typeface="Poppins"/>
              <a:cs typeface="Poppins"/>
              <a:sym typeface="Poppins"/>
            </a:endParaRPr>
          </a:p>
          <a:p>
            <a:pPr marL="647700" lvl="1" indent="-323850" algn="just">
              <a:lnSpc>
                <a:spcPts val="3900"/>
              </a:lnSpc>
              <a:buFont typeface="Arial"/>
              <a:buChar char="•"/>
            </a:pPr>
            <a:r>
              <a:rPr lang="en-US" sz="3000">
                <a:solidFill>
                  <a:srgbClr val="000000"/>
                </a:solidFill>
                <a:latin typeface="Poppins"/>
                <a:ea typeface="Poppins"/>
                <a:cs typeface="Poppins"/>
                <a:sym typeface="Poppins"/>
              </a:rPr>
              <a:t>Classtype: Cung cấp thông tin về phân loại các lớp quy tắc và cảnh báo.</a:t>
            </a:r>
          </a:p>
          <a:p>
            <a:pPr marL="1295400" lvl="2" indent="-431800" algn="just">
              <a:lnSpc>
                <a:spcPts val="3900"/>
              </a:lnSpc>
              <a:buFont typeface="Arial"/>
              <a:buChar char="⚬"/>
            </a:pPr>
            <a:r>
              <a:rPr lang="en-US" sz="3000">
                <a:solidFill>
                  <a:srgbClr val="000000"/>
                </a:solidFill>
                <a:latin typeface="Poppins"/>
                <a:ea typeface="Poppins"/>
                <a:cs typeface="Poppins"/>
                <a:sym typeface="Poppins"/>
              </a:rPr>
              <a:t>Mỗi lớp bao gồm: Tên ngắn gọn, Tên đầy đủ, Mức độ ưu tiên.</a:t>
            </a:r>
          </a:p>
          <a:p>
            <a:pPr algn="just">
              <a:lnSpc>
                <a:spcPts val="3900"/>
              </a:lnSpc>
            </a:pPr>
            <a:endParaRPr lang="en-US" sz="3000">
              <a:solidFill>
                <a:srgbClr val="000000"/>
              </a:solidFill>
              <a:latin typeface="Poppins"/>
              <a:ea typeface="Poppins"/>
              <a:cs typeface="Poppins"/>
              <a:sym typeface="Poppins"/>
            </a:endParaRPr>
          </a:p>
          <a:p>
            <a:pPr marL="647700" lvl="1" indent="-323850" algn="just">
              <a:lnSpc>
                <a:spcPts val="3900"/>
              </a:lnSpc>
              <a:buFont typeface="Arial"/>
              <a:buChar char="•"/>
            </a:pPr>
            <a:r>
              <a:rPr lang="en-US" sz="3000">
                <a:solidFill>
                  <a:srgbClr val="000000"/>
                </a:solidFill>
                <a:latin typeface="Poppins"/>
                <a:ea typeface="Poppins"/>
                <a:cs typeface="Poppins"/>
                <a:sym typeface="Poppins"/>
              </a:rPr>
              <a:t>Priority:</a:t>
            </a:r>
          </a:p>
          <a:p>
            <a:pPr marL="1295400" lvl="2" indent="-431800" algn="just">
              <a:lnSpc>
                <a:spcPts val="3900"/>
              </a:lnSpc>
              <a:buFont typeface="Arial"/>
              <a:buChar char="⚬"/>
            </a:pPr>
            <a:r>
              <a:rPr lang="en-US" sz="3000">
                <a:solidFill>
                  <a:srgbClr val="000000"/>
                </a:solidFill>
                <a:latin typeface="Poppins"/>
                <a:ea typeface="Poppins"/>
                <a:cs typeface="Poppins"/>
                <a:sym typeface="Poppins"/>
              </a:rPr>
              <a:t>Xác định mức độ ưu tiên của mỗi signature.</a:t>
            </a:r>
          </a:p>
          <a:p>
            <a:pPr marL="1295400" lvl="2" indent="-431800" algn="just">
              <a:lnSpc>
                <a:spcPts val="3900"/>
              </a:lnSpc>
              <a:buFont typeface="Arial"/>
              <a:buChar char="⚬"/>
            </a:pPr>
            <a:r>
              <a:rPr lang="en-US" sz="3000">
                <a:solidFill>
                  <a:srgbClr val="000000"/>
                </a:solidFill>
                <a:latin typeface="Poppins"/>
                <a:ea typeface="Poppins"/>
                <a:cs typeface="Poppins"/>
                <a:sym typeface="Poppins"/>
              </a:rPr>
              <a:t>Giá trị ưu tiên từ 1 đến 255, nhưng thường dùng từ 1 đến 4.</a:t>
            </a:r>
          </a:p>
          <a:p>
            <a:pPr marL="1295400" lvl="2" indent="-431800" algn="just">
              <a:lnSpc>
                <a:spcPts val="3900"/>
              </a:lnSpc>
              <a:buFont typeface="Arial"/>
              <a:buChar char="⚬"/>
            </a:pPr>
            <a:r>
              <a:rPr lang="en-US" sz="3000">
                <a:solidFill>
                  <a:srgbClr val="000000"/>
                </a:solidFill>
                <a:latin typeface="Poppins"/>
                <a:ea typeface="Poppins"/>
                <a:cs typeface="Poppins"/>
                <a:sym typeface="Poppins"/>
              </a:rPr>
              <a:t>Mức ưu tiên cao nhất là 1 và các signature có ưu tiên cao hơn sẽ được kiểm tra trước.</a:t>
            </a:r>
          </a:p>
          <a:p>
            <a:pPr marL="1295400" lvl="2" indent="-431800" algn="just">
              <a:lnSpc>
                <a:spcPts val="3900"/>
              </a:lnSpc>
              <a:buFont typeface="Arial"/>
              <a:buChar char="⚬"/>
            </a:pPr>
            <a:r>
              <a:rPr lang="en-US" sz="3000">
                <a:solidFill>
                  <a:srgbClr val="000000"/>
                </a:solidFill>
                <a:latin typeface="Poppins"/>
                <a:ea typeface="Poppins"/>
                <a:cs typeface="Poppins"/>
                <a:sym typeface="Poppins"/>
              </a:rPr>
              <a:t>Cú pháp: priority: 1;</a:t>
            </a:r>
          </a:p>
          <a:p>
            <a:pPr algn="just">
              <a:lnSpc>
                <a:spcPts val="3900"/>
              </a:lnSpc>
            </a:pPr>
            <a:endParaRPr lang="en-US" sz="3000">
              <a:solidFill>
                <a:srgbClr val="000000"/>
              </a:solidFill>
              <a:latin typeface="Poppins"/>
              <a:ea typeface="Poppins"/>
              <a:cs typeface="Poppins"/>
              <a:sym typeface="Poppins"/>
            </a:endParaRPr>
          </a:p>
          <a:p>
            <a:pPr marL="647700" lvl="1" indent="-323850" algn="just">
              <a:lnSpc>
                <a:spcPts val="3900"/>
              </a:lnSpc>
              <a:buFont typeface="Arial"/>
              <a:buChar char="•"/>
            </a:pPr>
            <a:r>
              <a:rPr lang="en-US" sz="3000">
                <a:solidFill>
                  <a:srgbClr val="000000"/>
                </a:solidFill>
                <a:latin typeface="Poppins"/>
                <a:ea typeface="Poppins"/>
                <a:cs typeface="Poppins"/>
                <a:sym typeface="Poppins"/>
              </a:rPr>
              <a:t>Metadata:</a:t>
            </a:r>
          </a:p>
          <a:p>
            <a:pPr marL="1295400" lvl="2" indent="-431800" algn="just">
              <a:lnSpc>
                <a:spcPts val="3900"/>
              </a:lnSpc>
              <a:buFont typeface="Arial"/>
              <a:buChar char="⚬"/>
            </a:pPr>
            <a:r>
              <a:rPr lang="en-US" sz="3000">
                <a:solidFill>
                  <a:srgbClr val="000000"/>
                </a:solidFill>
                <a:latin typeface="Poppins"/>
                <a:ea typeface="Poppins"/>
                <a:cs typeface="Poppins"/>
                <a:sym typeface="Poppins"/>
              </a:rPr>
              <a:t>Suricata bỏ qua mọi nội dung sau từ khóa metadata.</a:t>
            </a:r>
          </a:p>
          <a:p>
            <a:pPr marL="1295400" lvl="2" indent="-431800" algn="just">
              <a:lnSpc>
                <a:spcPts val="3900"/>
              </a:lnSpc>
              <a:buFont typeface="Arial"/>
              <a:buChar char="⚬"/>
            </a:pPr>
            <a:r>
              <a:rPr lang="en-US" sz="3000">
                <a:solidFill>
                  <a:srgbClr val="000000"/>
                </a:solidFill>
                <a:latin typeface="Poppins"/>
                <a:ea typeface="Poppins"/>
                <a:cs typeface="Poppins"/>
                <a:sym typeface="Poppins"/>
              </a:rPr>
              <a:t>Cú pháp: metadata:........;</a:t>
            </a:r>
          </a:p>
          <a:p>
            <a:pPr algn="just">
              <a:lnSpc>
                <a:spcPts val="3900"/>
              </a:lnSpc>
            </a:pPr>
            <a:endParaRPr lang="en-US" sz="3000">
              <a:solidFill>
                <a:srgbClr val="000000"/>
              </a:solidFill>
              <a:latin typeface="Poppins"/>
              <a:ea typeface="Poppins"/>
              <a:cs typeface="Poppins"/>
              <a:sym typeface="Poppins"/>
            </a:endParaRPr>
          </a:p>
        </p:txBody>
      </p:sp>
      <p:sp>
        <p:nvSpPr>
          <p:cNvPr id="8" name="Freeform 8"/>
          <p:cNvSpPr/>
          <p:nvPr/>
        </p:nvSpPr>
        <p:spPr>
          <a:xfrm>
            <a:off x="16793505" y="3742304"/>
            <a:ext cx="441616" cy="633141"/>
          </a:xfrm>
          <a:custGeom>
            <a:avLst/>
            <a:gdLst/>
            <a:ahLst/>
            <a:cxnLst/>
            <a:rect l="l" t="t" r="r" b="b"/>
            <a:pathLst>
              <a:path w="441616" h="633141">
                <a:moveTo>
                  <a:pt x="0" y="0"/>
                </a:moveTo>
                <a:lnTo>
                  <a:pt x="441616" y="0"/>
                </a:lnTo>
                <a:lnTo>
                  <a:pt x="441616" y="633141"/>
                </a:lnTo>
                <a:lnTo>
                  <a:pt x="0" y="633141"/>
                </a:lnTo>
                <a:lnTo>
                  <a:pt x="0" y="0"/>
                </a:lnTo>
                <a:close/>
              </a:path>
            </a:pathLst>
          </a:custGeom>
          <a:blipFill>
            <a:blip r:embed="rId5">
              <a:extLst>
                <a:ext uri="{96DAC541-7B7A-43D3-8B79-37D633B846F1}">
                  <asvg:svgBlip xmlns="" xmlns:asvg="http://schemas.microsoft.com/office/drawing/2016/SVG/main" r:embed="rId6"/>
                </a:ext>
              </a:extLst>
            </a:blip>
            <a:stretch>
              <a:fillRect/>
            </a:stretch>
          </a:blipFill>
        </p:spPr>
      </p:sp>
      <p:sp>
        <p:nvSpPr>
          <p:cNvPr id="9" name="Freeform 9"/>
          <p:cNvSpPr/>
          <p:nvPr/>
        </p:nvSpPr>
        <p:spPr>
          <a:xfrm>
            <a:off x="1009650" y="1281714"/>
            <a:ext cx="441616" cy="633141"/>
          </a:xfrm>
          <a:custGeom>
            <a:avLst/>
            <a:gdLst/>
            <a:ahLst/>
            <a:cxnLst/>
            <a:rect l="l" t="t" r="r" b="b"/>
            <a:pathLst>
              <a:path w="441616" h="633141">
                <a:moveTo>
                  <a:pt x="0" y="0"/>
                </a:moveTo>
                <a:lnTo>
                  <a:pt x="441616" y="0"/>
                </a:lnTo>
                <a:lnTo>
                  <a:pt x="441616" y="633141"/>
                </a:lnTo>
                <a:lnTo>
                  <a:pt x="0" y="633141"/>
                </a:lnTo>
                <a:lnTo>
                  <a:pt x="0" y="0"/>
                </a:lnTo>
                <a:close/>
              </a:path>
            </a:pathLst>
          </a:custGeom>
          <a:blipFill>
            <a:blip r:embed="rId5">
              <a:extLst>
                <a:ext uri="{96DAC541-7B7A-43D3-8B79-37D633B846F1}">
                  <asvg:svgBlip xmlns="" xmlns:asvg="http://schemas.microsoft.com/office/drawing/2016/SVG/main" r:embed="rId6"/>
                </a:ext>
              </a:extLst>
            </a:blip>
            <a:stretch>
              <a:fillRect/>
            </a:stretch>
          </a:blipFill>
        </p:spPr>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24354" r="-1468" b="-56033"/>
            </a:stretch>
          </a:blipFill>
        </p:spPr>
      </p:sp>
      <p:grpSp>
        <p:nvGrpSpPr>
          <p:cNvPr id="3" name="Group 3"/>
          <p:cNvGrpSpPr/>
          <p:nvPr/>
        </p:nvGrpSpPr>
        <p:grpSpPr>
          <a:xfrm>
            <a:off x="548629" y="1628775"/>
            <a:ext cx="16710671" cy="8658225"/>
            <a:chOff x="0" y="0"/>
            <a:chExt cx="6096098" cy="3158544"/>
          </a:xfrm>
        </p:grpSpPr>
        <p:sp>
          <p:nvSpPr>
            <p:cNvPr id="4" name="Freeform 4"/>
            <p:cNvSpPr/>
            <p:nvPr/>
          </p:nvSpPr>
          <p:spPr>
            <a:xfrm>
              <a:off x="0" y="0"/>
              <a:ext cx="6096098" cy="3158544"/>
            </a:xfrm>
            <a:custGeom>
              <a:avLst/>
              <a:gdLst/>
              <a:ahLst/>
              <a:cxnLst/>
              <a:rect l="l" t="t" r="r" b="b"/>
              <a:pathLst>
                <a:path w="6096098" h="3158544">
                  <a:moveTo>
                    <a:pt x="0" y="0"/>
                  </a:moveTo>
                  <a:lnTo>
                    <a:pt x="6096098" y="0"/>
                  </a:lnTo>
                  <a:lnTo>
                    <a:pt x="6096098" y="3158544"/>
                  </a:lnTo>
                  <a:lnTo>
                    <a:pt x="0" y="3158544"/>
                  </a:lnTo>
                  <a:close/>
                </a:path>
              </a:pathLst>
            </a:custGeom>
            <a:solidFill>
              <a:srgbClr val="FFFFFF"/>
            </a:solidFill>
          </p:spPr>
        </p:sp>
      </p:grpSp>
      <p:grpSp>
        <p:nvGrpSpPr>
          <p:cNvPr id="5" name="Group 5"/>
          <p:cNvGrpSpPr/>
          <p:nvPr/>
        </p:nvGrpSpPr>
        <p:grpSpPr>
          <a:xfrm>
            <a:off x="548629" y="371124"/>
            <a:ext cx="4112308" cy="910590"/>
            <a:chOff x="0" y="0"/>
            <a:chExt cx="1500181" cy="332186"/>
          </a:xfrm>
        </p:grpSpPr>
        <p:sp>
          <p:nvSpPr>
            <p:cNvPr id="6" name="Freeform 6"/>
            <p:cNvSpPr/>
            <p:nvPr/>
          </p:nvSpPr>
          <p:spPr>
            <a:xfrm>
              <a:off x="0" y="0"/>
              <a:ext cx="1500181" cy="332186"/>
            </a:xfrm>
            <a:custGeom>
              <a:avLst/>
              <a:gdLst/>
              <a:ahLst/>
              <a:cxnLst/>
              <a:rect l="l" t="t" r="r" b="b"/>
              <a:pathLst>
                <a:path w="1500181" h="332186">
                  <a:moveTo>
                    <a:pt x="0" y="0"/>
                  </a:moveTo>
                  <a:lnTo>
                    <a:pt x="1500181" y="0"/>
                  </a:lnTo>
                  <a:lnTo>
                    <a:pt x="1500181" y="332186"/>
                  </a:lnTo>
                  <a:lnTo>
                    <a:pt x="0" y="332186"/>
                  </a:lnTo>
                  <a:close/>
                </a:path>
              </a:pathLst>
            </a:custGeom>
            <a:solidFill>
              <a:srgbClr val="FFFFFF"/>
            </a:solidFill>
          </p:spPr>
        </p:sp>
      </p:grpSp>
      <p:sp>
        <p:nvSpPr>
          <p:cNvPr id="7" name="Freeform 7"/>
          <p:cNvSpPr/>
          <p:nvPr/>
        </p:nvSpPr>
        <p:spPr>
          <a:xfrm flipH="1">
            <a:off x="16442319" y="-47111"/>
            <a:ext cx="5533751" cy="1961966"/>
          </a:xfrm>
          <a:custGeom>
            <a:avLst/>
            <a:gdLst/>
            <a:ahLst/>
            <a:cxnLst/>
            <a:rect l="l" t="t" r="r" b="b"/>
            <a:pathLst>
              <a:path w="5533751" h="1961966">
                <a:moveTo>
                  <a:pt x="5533751" y="0"/>
                </a:moveTo>
                <a:lnTo>
                  <a:pt x="0" y="0"/>
                </a:lnTo>
                <a:lnTo>
                  <a:pt x="0" y="1961966"/>
                </a:lnTo>
                <a:lnTo>
                  <a:pt x="5533751" y="1961966"/>
                </a:lnTo>
                <a:lnTo>
                  <a:pt x="5533751" y="0"/>
                </a:lnTo>
                <a:close/>
              </a:path>
            </a:pathLst>
          </a:custGeom>
          <a:blipFill>
            <a:blip r:embed="rId3">
              <a:extLst>
                <a:ext uri="{96DAC541-7B7A-43D3-8B79-37D633B846F1}">
                  <asvg:svgBlip xmlns="" xmlns:asvg="http://schemas.microsoft.com/office/drawing/2016/SVG/main" r:embed="rId4"/>
                </a:ext>
              </a:extLst>
            </a:blip>
            <a:stretch>
              <a:fillRect/>
            </a:stretch>
          </a:blipFill>
        </p:spPr>
      </p:sp>
      <p:sp>
        <p:nvSpPr>
          <p:cNvPr id="8" name="Freeform 8"/>
          <p:cNvSpPr/>
          <p:nvPr/>
        </p:nvSpPr>
        <p:spPr>
          <a:xfrm>
            <a:off x="14492424" y="8842479"/>
            <a:ext cx="5533751" cy="1961966"/>
          </a:xfrm>
          <a:custGeom>
            <a:avLst/>
            <a:gdLst/>
            <a:ahLst/>
            <a:cxnLst/>
            <a:rect l="l" t="t" r="r" b="b"/>
            <a:pathLst>
              <a:path w="5533751" h="1961966">
                <a:moveTo>
                  <a:pt x="0" y="0"/>
                </a:moveTo>
                <a:lnTo>
                  <a:pt x="5533752" y="0"/>
                </a:lnTo>
                <a:lnTo>
                  <a:pt x="5533752" y="1961967"/>
                </a:lnTo>
                <a:lnTo>
                  <a:pt x="0" y="1961967"/>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sp>
        <p:nvSpPr>
          <p:cNvPr id="9" name="TextBox 9"/>
          <p:cNvSpPr txBox="1"/>
          <p:nvPr/>
        </p:nvSpPr>
        <p:spPr>
          <a:xfrm>
            <a:off x="548629" y="1571625"/>
            <a:ext cx="15893689" cy="8934450"/>
          </a:xfrm>
          <a:prstGeom prst="rect">
            <a:avLst/>
          </a:prstGeom>
        </p:spPr>
        <p:txBody>
          <a:bodyPr lIns="0" tIns="0" rIns="0" bIns="0" rtlCol="0" anchor="t">
            <a:spAutoFit/>
          </a:bodyPr>
          <a:lstStyle/>
          <a:p>
            <a:pPr marL="647700" lvl="1" indent="-323850" algn="just">
              <a:lnSpc>
                <a:spcPts val="3900"/>
              </a:lnSpc>
              <a:buFont typeface="Arial"/>
              <a:buChar char="•"/>
            </a:pPr>
            <a:r>
              <a:rPr lang="en-US" sz="3000">
                <a:solidFill>
                  <a:srgbClr val="000000"/>
                </a:solidFill>
                <a:latin typeface="Poppins"/>
                <a:ea typeface="Poppins"/>
                <a:cs typeface="Poppins"/>
                <a:sym typeface="Poppins"/>
              </a:rPr>
              <a:t>Content:</a:t>
            </a:r>
          </a:p>
          <a:p>
            <a:pPr marL="647700" lvl="1" indent="-323850" algn="just">
              <a:lnSpc>
                <a:spcPts val="3900"/>
              </a:lnSpc>
              <a:buFont typeface="Arial"/>
              <a:buChar char="•"/>
            </a:pPr>
            <a:r>
              <a:rPr lang="en-US" sz="3000">
                <a:solidFill>
                  <a:srgbClr val="000000"/>
                </a:solidFill>
                <a:latin typeface="Poppins"/>
                <a:ea typeface="Poppins"/>
                <a:cs typeface="Poppins"/>
                <a:sym typeface="Poppins"/>
              </a:rPr>
              <a:t>Dùng để chỉ định nội dung cần tìm trong signature.</a:t>
            </a:r>
          </a:p>
          <a:p>
            <a:pPr marL="647700" lvl="1" indent="-323850" algn="just">
              <a:lnSpc>
                <a:spcPts val="3900"/>
              </a:lnSpc>
              <a:buFont typeface="Arial"/>
              <a:buChar char="•"/>
            </a:pPr>
            <a:r>
              <a:rPr lang="en-US" sz="3000">
                <a:solidFill>
                  <a:srgbClr val="000000"/>
                </a:solidFill>
                <a:latin typeface="Poppins"/>
                <a:ea typeface="Poppins"/>
                <a:cs typeface="Poppins"/>
                <a:sym typeface="Poppins"/>
              </a:rPr>
              <a:t>Nội dung được đặt giữa 2 dấu nháy kép.</a:t>
            </a:r>
          </a:p>
          <a:p>
            <a:pPr marL="647700" lvl="1" indent="-323850" algn="just">
              <a:lnSpc>
                <a:spcPts val="3900"/>
              </a:lnSpc>
              <a:buFont typeface="Arial"/>
              <a:buChar char="•"/>
            </a:pPr>
            <a:r>
              <a:rPr lang="en-US" sz="3000">
                <a:solidFill>
                  <a:srgbClr val="000000"/>
                </a:solidFill>
                <a:latin typeface="Poppins"/>
                <a:ea typeface="Poppins"/>
                <a:cs typeface="Poppins"/>
                <a:sym typeface="Poppins"/>
              </a:rPr>
              <a:t>Có thể là các ký tự thường, ký tự hoa, ký tự đặc biệt, hoặc mã hexa (đặt trong 2 dấu gạch dọc).</a:t>
            </a:r>
          </a:p>
          <a:p>
            <a:pPr marL="647700" lvl="1" indent="-323850" algn="just">
              <a:lnSpc>
                <a:spcPts val="3900"/>
              </a:lnSpc>
              <a:buFont typeface="Arial"/>
              <a:buChar char="•"/>
            </a:pPr>
            <a:r>
              <a:rPr lang="en-US" sz="3000">
                <a:solidFill>
                  <a:srgbClr val="000000"/>
                </a:solidFill>
                <a:latin typeface="Poppins"/>
                <a:ea typeface="Poppins"/>
                <a:cs typeface="Poppins"/>
                <a:sym typeface="Poppins"/>
              </a:rPr>
              <a:t>Cú pháp: content: "..."</a:t>
            </a:r>
          </a:p>
          <a:p>
            <a:pPr marL="647700" lvl="1" indent="-323850" algn="just">
              <a:lnSpc>
                <a:spcPts val="3900"/>
              </a:lnSpc>
              <a:buFont typeface="Arial"/>
              <a:buChar char="•"/>
            </a:pPr>
            <a:r>
              <a:rPr lang="en-US" sz="3000">
                <a:solidFill>
                  <a:srgbClr val="000000"/>
                </a:solidFill>
                <a:latin typeface="Poppins"/>
                <a:ea typeface="Poppins"/>
                <a:cs typeface="Poppins"/>
                <a:sym typeface="Poppins"/>
              </a:rPr>
              <a:t>Nocase:</a:t>
            </a:r>
          </a:p>
          <a:p>
            <a:pPr marL="647700" lvl="1" indent="-323850" algn="just">
              <a:lnSpc>
                <a:spcPts val="3900"/>
              </a:lnSpc>
              <a:buFont typeface="Arial"/>
              <a:buChar char="•"/>
            </a:pPr>
            <a:r>
              <a:rPr lang="en-US" sz="3000">
                <a:solidFill>
                  <a:srgbClr val="000000"/>
                </a:solidFill>
                <a:latin typeface="Poppins"/>
                <a:ea typeface="Poppins"/>
                <a:cs typeface="Poppins"/>
                <a:sym typeface="Poppins"/>
              </a:rPr>
              <a:t>Dùng để bỏ qua sự phân biệt chữ hoa và chữ thường.</a:t>
            </a:r>
          </a:p>
          <a:p>
            <a:pPr marL="647700" lvl="1" indent="-323850" algn="just">
              <a:lnSpc>
                <a:spcPts val="3900"/>
              </a:lnSpc>
              <a:buFont typeface="Arial"/>
              <a:buChar char="•"/>
            </a:pPr>
            <a:r>
              <a:rPr lang="en-US" sz="3000">
                <a:solidFill>
                  <a:srgbClr val="000000"/>
                </a:solidFill>
                <a:latin typeface="Poppins"/>
                <a:ea typeface="Poppins"/>
                <a:cs typeface="Poppins"/>
                <a:sym typeface="Poppins"/>
              </a:rPr>
              <a:t>Đặt sau nội dung cần chỉnh sửa.</a:t>
            </a:r>
          </a:p>
          <a:p>
            <a:pPr marL="647700" lvl="1" indent="-323850" algn="just">
              <a:lnSpc>
                <a:spcPts val="3900"/>
              </a:lnSpc>
              <a:buFont typeface="Arial"/>
              <a:buChar char="•"/>
            </a:pPr>
            <a:r>
              <a:rPr lang="en-US" sz="3000">
                <a:solidFill>
                  <a:srgbClr val="000000"/>
                </a:solidFill>
                <a:latin typeface="Poppins"/>
                <a:ea typeface="Poppins"/>
                <a:cs typeface="Poppins"/>
                <a:sym typeface="Poppins"/>
              </a:rPr>
              <a:t>Ví dụ: content: "abC"; nocase;</a:t>
            </a:r>
          </a:p>
          <a:p>
            <a:pPr marL="647700" lvl="1" indent="-323850" algn="just">
              <a:lnSpc>
                <a:spcPts val="3900"/>
              </a:lnSpc>
              <a:buFont typeface="Arial"/>
              <a:buChar char="•"/>
            </a:pPr>
            <a:r>
              <a:rPr lang="en-US" sz="3000">
                <a:solidFill>
                  <a:srgbClr val="000000"/>
                </a:solidFill>
                <a:latin typeface="Poppins"/>
                <a:ea typeface="Poppins"/>
                <a:cs typeface="Poppins"/>
                <a:sym typeface="Poppins"/>
              </a:rPr>
              <a:t>Depth:</a:t>
            </a:r>
          </a:p>
          <a:p>
            <a:pPr marL="647700" lvl="1" indent="-323850" algn="just">
              <a:lnSpc>
                <a:spcPts val="3900"/>
              </a:lnSpc>
              <a:buFont typeface="Arial"/>
              <a:buChar char="•"/>
            </a:pPr>
            <a:r>
              <a:rPr lang="en-US" sz="3000">
                <a:solidFill>
                  <a:srgbClr val="000000"/>
                </a:solidFill>
                <a:latin typeface="Poppins"/>
                <a:ea typeface="Poppins"/>
                <a:cs typeface="Poppins"/>
                <a:sym typeface="Poppins"/>
              </a:rPr>
              <a:t>Chỉ định số byte từ đầu payload cần kiểm tra.</a:t>
            </a:r>
          </a:p>
          <a:p>
            <a:pPr marL="647700" lvl="1" indent="-323850" algn="just">
              <a:lnSpc>
                <a:spcPts val="3900"/>
              </a:lnSpc>
              <a:buFont typeface="Arial"/>
              <a:buChar char="•"/>
            </a:pPr>
            <a:r>
              <a:rPr lang="en-US" sz="3000">
                <a:solidFill>
                  <a:srgbClr val="000000"/>
                </a:solidFill>
                <a:latin typeface="Poppins"/>
                <a:ea typeface="Poppins"/>
                <a:cs typeface="Poppins"/>
                <a:sym typeface="Poppins"/>
              </a:rPr>
              <a:t>Đặt sau nội dung cần kiểm tra.</a:t>
            </a:r>
          </a:p>
          <a:p>
            <a:pPr marL="647700" lvl="1" indent="-323850" algn="just">
              <a:lnSpc>
                <a:spcPts val="3900"/>
              </a:lnSpc>
              <a:buFont typeface="Arial"/>
              <a:buChar char="•"/>
            </a:pPr>
            <a:r>
              <a:rPr lang="en-US" sz="3000">
                <a:solidFill>
                  <a:srgbClr val="000000"/>
                </a:solidFill>
                <a:latin typeface="Poppins"/>
                <a:ea typeface="Poppins"/>
                <a:cs typeface="Poppins"/>
                <a:sym typeface="Poppins"/>
              </a:rPr>
              <a:t>Ví dụ: content: "abc"; depth: 3;</a:t>
            </a:r>
          </a:p>
          <a:p>
            <a:pPr marL="647700" lvl="1" indent="-323850" algn="just">
              <a:lnSpc>
                <a:spcPts val="3900"/>
              </a:lnSpc>
              <a:buFont typeface="Arial"/>
              <a:buChar char="•"/>
            </a:pPr>
            <a:r>
              <a:rPr lang="en-US" sz="3000">
                <a:solidFill>
                  <a:srgbClr val="000000"/>
                </a:solidFill>
                <a:latin typeface="Poppins"/>
                <a:ea typeface="Poppins"/>
                <a:cs typeface="Poppins"/>
                <a:sym typeface="Poppins"/>
              </a:rPr>
              <a:t>Offset:</a:t>
            </a:r>
          </a:p>
          <a:p>
            <a:pPr marL="647700" lvl="1" indent="-323850" algn="just">
              <a:lnSpc>
                <a:spcPts val="3900"/>
              </a:lnSpc>
              <a:buFont typeface="Arial"/>
              <a:buChar char="•"/>
            </a:pPr>
            <a:r>
              <a:rPr lang="en-US" sz="3000">
                <a:solidFill>
                  <a:srgbClr val="000000"/>
                </a:solidFill>
                <a:latin typeface="Poppins"/>
                <a:ea typeface="Poppins"/>
                <a:cs typeface="Poppins"/>
                <a:sym typeface="Poppins"/>
              </a:rPr>
              <a:t>Chỉ độ lệch byte trong payload cần kiểm tra.</a:t>
            </a:r>
          </a:p>
          <a:p>
            <a:pPr marL="647700" lvl="1" indent="-323850" algn="just">
              <a:lnSpc>
                <a:spcPts val="3900"/>
              </a:lnSpc>
              <a:buFont typeface="Arial"/>
              <a:buChar char="•"/>
            </a:pPr>
            <a:r>
              <a:rPr lang="en-US" sz="3000">
                <a:solidFill>
                  <a:srgbClr val="000000"/>
                </a:solidFill>
                <a:latin typeface="Poppins"/>
                <a:ea typeface="Poppins"/>
                <a:cs typeface="Poppins"/>
                <a:sym typeface="Poppins"/>
              </a:rPr>
              <a:t>Ví dụ: content: "def"; offset: 3;</a:t>
            </a:r>
          </a:p>
          <a:p>
            <a:pPr algn="just">
              <a:lnSpc>
                <a:spcPts val="3900"/>
              </a:lnSpc>
            </a:pPr>
            <a:endParaRPr lang="en-US" sz="3000">
              <a:solidFill>
                <a:srgbClr val="000000"/>
              </a:solidFill>
              <a:latin typeface="Poppins"/>
              <a:ea typeface="Poppins"/>
              <a:cs typeface="Poppins"/>
              <a:sym typeface="Poppins"/>
            </a:endParaRPr>
          </a:p>
        </p:txBody>
      </p:sp>
      <p:sp>
        <p:nvSpPr>
          <p:cNvPr id="10" name="TextBox 10"/>
          <p:cNvSpPr txBox="1"/>
          <p:nvPr/>
        </p:nvSpPr>
        <p:spPr>
          <a:xfrm>
            <a:off x="548629" y="431132"/>
            <a:ext cx="4112308" cy="695325"/>
          </a:xfrm>
          <a:prstGeom prst="rect">
            <a:avLst/>
          </a:prstGeom>
        </p:spPr>
        <p:txBody>
          <a:bodyPr lIns="0" tIns="0" rIns="0" bIns="0" rtlCol="0" anchor="t">
            <a:spAutoFit/>
          </a:bodyPr>
          <a:lstStyle/>
          <a:p>
            <a:pPr algn="ctr">
              <a:lnSpc>
                <a:spcPts val="5399"/>
              </a:lnSpc>
            </a:pPr>
            <a:r>
              <a:rPr lang="en-US" sz="3999" b="1">
                <a:solidFill>
                  <a:srgbClr val="000000"/>
                </a:solidFill>
                <a:latin typeface="Poppins Bold"/>
                <a:ea typeface="Poppins Bold"/>
                <a:cs typeface="Poppins Bold"/>
                <a:sym typeface="Poppins Bold"/>
              </a:rPr>
              <a:t>3.2 Payload</a:t>
            </a:r>
          </a:p>
        </p:txBody>
      </p:sp>
      <p:sp>
        <p:nvSpPr>
          <p:cNvPr id="11" name="Freeform 11"/>
          <p:cNvSpPr/>
          <p:nvPr/>
        </p:nvSpPr>
        <p:spPr>
          <a:xfrm>
            <a:off x="16793505" y="3742304"/>
            <a:ext cx="441616" cy="633141"/>
          </a:xfrm>
          <a:custGeom>
            <a:avLst/>
            <a:gdLst/>
            <a:ahLst/>
            <a:cxnLst/>
            <a:rect l="l" t="t" r="r" b="b"/>
            <a:pathLst>
              <a:path w="441616" h="633141">
                <a:moveTo>
                  <a:pt x="0" y="0"/>
                </a:moveTo>
                <a:lnTo>
                  <a:pt x="441616" y="0"/>
                </a:lnTo>
                <a:lnTo>
                  <a:pt x="441616" y="633141"/>
                </a:lnTo>
                <a:lnTo>
                  <a:pt x="0" y="633141"/>
                </a:lnTo>
                <a:lnTo>
                  <a:pt x="0" y="0"/>
                </a:lnTo>
                <a:close/>
              </a:path>
            </a:pathLst>
          </a:custGeom>
          <a:blipFill>
            <a:blip r:embed="rId5">
              <a:extLst>
                <a:ext uri="{96DAC541-7B7A-43D3-8B79-37D633B846F1}">
                  <asvg:svgBlip xmlns="" xmlns:asvg="http://schemas.microsoft.com/office/drawing/2016/SVG/main" r:embed="rId6"/>
                </a:ext>
              </a:extLst>
            </a:blip>
            <a:stretch>
              <a:fillRect/>
            </a:stretch>
          </a:blipFill>
        </p:spPr>
      </p:sp>
      <p:sp>
        <p:nvSpPr>
          <p:cNvPr id="12" name="Freeform 12"/>
          <p:cNvSpPr/>
          <p:nvPr/>
        </p:nvSpPr>
        <p:spPr>
          <a:xfrm>
            <a:off x="1009650" y="1281714"/>
            <a:ext cx="441616" cy="633141"/>
          </a:xfrm>
          <a:custGeom>
            <a:avLst/>
            <a:gdLst/>
            <a:ahLst/>
            <a:cxnLst/>
            <a:rect l="l" t="t" r="r" b="b"/>
            <a:pathLst>
              <a:path w="441616" h="633141">
                <a:moveTo>
                  <a:pt x="0" y="0"/>
                </a:moveTo>
                <a:lnTo>
                  <a:pt x="441616" y="0"/>
                </a:lnTo>
                <a:lnTo>
                  <a:pt x="441616" y="633141"/>
                </a:lnTo>
                <a:lnTo>
                  <a:pt x="0" y="633141"/>
                </a:lnTo>
                <a:lnTo>
                  <a:pt x="0" y="0"/>
                </a:lnTo>
                <a:close/>
              </a:path>
            </a:pathLst>
          </a:custGeom>
          <a:blipFill>
            <a:blip r:embed="rId5">
              <a:extLst>
                <a:ext uri="{96DAC541-7B7A-43D3-8B79-37D633B846F1}">
                  <asvg:svgBlip xmlns="" xmlns:asvg="http://schemas.microsoft.com/office/drawing/2016/SVG/main" r:embed="rId6"/>
                </a:ext>
              </a:extLst>
            </a:blip>
            <a:stretch>
              <a:fillRect/>
            </a:stretch>
          </a:blipFill>
        </p:spPr>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48629" y="1628775"/>
            <a:ext cx="16710671" cy="8658225"/>
            <a:chOff x="0" y="0"/>
            <a:chExt cx="6096098" cy="3158544"/>
          </a:xfrm>
        </p:grpSpPr>
        <p:sp>
          <p:nvSpPr>
            <p:cNvPr id="3" name="Freeform 3"/>
            <p:cNvSpPr/>
            <p:nvPr/>
          </p:nvSpPr>
          <p:spPr>
            <a:xfrm>
              <a:off x="0" y="0"/>
              <a:ext cx="6096098" cy="3158544"/>
            </a:xfrm>
            <a:custGeom>
              <a:avLst/>
              <a:gdLst/>
              <a:ahLst/>
              <a:cxnLst/>
              <a:rect l="l" t="t" r="r" b="b"/>
              <a:pathLst>
                <a:path w="6096098" h="3158544">
                  <a:moveTo>
                    <a:pt x="0" y="0"/>
                  </a:moveTo>
                  <a:lnTo>
                    <a:pt x="6096098" y="0"/>
                  </a:lnTo>
                  <a:lnTo>
                    <a:pt x="6096098" y="3158544"/>
                  </a:lnTo>
                  <a:lnTo>
                    <a:pt x="0" y="3158544"/>
                  </a:lnTo>
                  <a:close/>
                </a:path>
              </a:pathLst>
            </a:custGeom>
            <a:solidFill>
              <a:srgbClr val="FFFFFF"/>
            </a:solidFill>
          </p:spPr>
        </p:sp>
      </p:grpSp>
      <p:sp>
        <p:nvSpPr>
          <p:cNvPr id="4" name="Freeform 4"/>
          <p:cNvSpPr/>
          <p:nvPr/>
        </p:nvSpPr>
        <p:spPr>
          <a:xfrm flipH="1">
            <a:off x="16442319" y="-47111"/>
            <a:ext cx="5533751" cy="1961966"/>
          </a:xfrm>
          <a:custGeom>
            <a:avLst/>
            <a:gdLst/>
            <a:ahLst/>
            <a:cxnLst/>
            <a:rect l="l" t="t" r="r" b="b"/>
            <a:pathLst>
              <a:path w="5533751" h="1961966">
                <a:moveTo>
                  <a:pt x="5533751" y="0"/>
                </a:moveTo>
                <a:lnTo>
                  <a:pt x="0" y="0"/>
                </a:lnTo>
                <a:lnTo>
                  <a:pt x="0" y="1961966"/>
                </a:lnTo>
                <a:lnTo>
                  <a:pt x="5533751" y="1961966"/>
                </a:lnTo>
                <a:lnTo>
                  <a:pt x="5533751"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5" name="Freeform 5"/>
          <p:cNvSpPr/>
          <p:nvPr/>
        </p:nvSpPr>
        <p:spPr>
          <a:xfrm>
            <a:off x="14492424" y="8842479"/>
            <a:ext cx="5533751" cy="1961966"/>
          </a:xfrm>
          <a:custGeom>
            <a:avLst/>
            <a:gdLst/>
            <a:ahLst/>
            <a:cxnLst/>
            <a:rect l="l" t="t" r="r" b="b"/>
            <a:pathLst>
              <a:path w="5533751" h="1961966">
                <a:moveTo>
                  <a:pt x="0" y="0"/>
                </a:moveTo>
                <a:lnTo>
                  <a:pt x="5533752" y="0"/>
                </a:lnTo>
                <a:lnTo>
                  <a:pt x="5533752" y="1961967"/>
                </a:lnTo>
                <a:lnTo>
                  <a:pt x="0" y="1961967"/>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6" name="TextBox 6"/>
          <p:cNvSpPr txBox="1"/>
          <p:nvPr/>
        </p:nvSpPr>
        <p:spPr>
          <a:xfrm>
            <a:off x="548629" y="361950"/>
            <a:ext cx="15893689" cy="9925050"/>
          </a:xfrm>
          <a:prstGeom prst="rect">
            <a:avLst/>
          </a:prstGeom>
        </p:spPr>
        <p:txBody>
          <a:bodyPr lIns="0" tIns="0" rIns="0" bIns="0" rtlCol="0" anchor="t">
            <a:spAutoFit/>
          </a:bodyPr>
          <a:lstStyle/>
          <a:p>
            <a:pPr marL="647700" lvl="1" indent="-323850" algn="just">
              <a:lnSpc>
                <a:spcPts val="3900"/>
              </a:lnSpc>
              <a:buFont typeface="Arial"/>
              <a:buChar char="•"/>
            </a:pPr>
            <a:r>
              <a:rPr lang="en-US" sz="3000">
                <a:solidFill>
                  <a:srgbClr val="000000"/>
                </a:solidFill>
                <a:latin typeface="Poppins"/>
                <a:ea typeface="Poppins"/>
                <a:cs typeface="Poppins"/>
                <a:sym typeface="Poppins"/>
              </a:rPr>
              <a:t>Distance:</a:t>
            </a:r>
          </a:p>
          <a:p>
            <a:pPr marL="1295400" lvl="2" indent="-431800" algn="just">
              <a:lnSpc>
                <a:spcPts val="3900"/>
              </a:lnSpc>
              <a:buFont typeface="Arial"/>
              <a:buChar char="⚬"/>
            </a:pPr>
            <a:r>
              <a:rPr lang="en-US" sz="3000">
                <a:solidFill>
                  <a:srgbClr val="000000"/>
                </a:solidFill>
                <a:latin typeface="Poppins"/>
                <a:ea typeface="Poppins"/>
                <a:cs typeface="Poppins"/>
                <a:sym typeface="Poppins"/>
              </a:rPr>
              <a:t>Xác định khoảng cách giữa các nội dung cần kiểm tra trong payload.</a:t>
            </a:r>
          </a:p>
          <a:p>
            <a:pPr marL="1295400" lvl="2" indent="-431800" algn="just">
              <a:lnSpc>
                <a:spcPts val="3900"/>
              </a:lnSpc>
              <a:buFont typeface="Arial"/>
              <a:buChar char="⚬"/>
            </a:pPr>
            <a:r>
              <a:rPr lang="en-US" sz="3000">
                <a:solidFill>
                  <a:srgbClr val="000000"/>
                </a:solidFill>
                <a:latin typeface="Poppins"/>
                <a:ea typeface="Poppins"/>
                <a:cs typeface="Poppins"/>
                <a:sym typeface="Poppins"/>
              </a:rPr>
              <a:t>Có thể có giá trị âm.</a:t>
            </a:r>
          </a:p>
          <a:p>
            <a:pPr marL="1295400" lvl="2" indent="-431800" algn="just">
              <a:lnSpc>
                <a:spcPts val="3900"/>
              </a:lnSpc>
              <a:buFont typeface="Arial"/>
              <a:buChar char="⚬"/>
            </a:pPr>
            <a:r>
              <a:rPr lang="en-US" sz="3000">
                <a:solidFill>
                  <a:srgbClr val="000000"/>
                </a:solidFill>
                <a:latin typeface="Poppins"/>
                <a:ea typeface="Poppins"/>
                <a:cs typeface="Poppins"/>
                <a:sym typeface="Poppins"/>
              </a:rPr>
              <a:t>Ví dụ: content: "abc"; content: "efg"; distance: 1;</a:t>
            </a:r>
          </a:p>
          <a:p>
            <a:pPr marL="647700" lvl="1" indent="-323850" algn="just">
              <a:lnSpc>
                <a:spcPts val="3900"/>
              </a:lnSpc>
              <a:buFont typeface="Arial"/>
              <a:buChar char="•"/>
            </a:pPr>
            <a:r>
              <a:rPr lang="en-US" sz="3000">
                <a:solidFill>
                  <a:srgbClr val="000000"/>
                </a:solidFill>
                <a:latin typeface="Poppins"/>
                <a:ea typeface="Poppins"/>
                <a:cs typeface="Poppins"/>
                <a:sym typeface="Poppins"/>
              </a:rPr>
              <a:t>Within:</a:t>
            </a:r>
          </a:p>
          <a:p>
            <a:pPr marL="1295400" lvl="2" indent="-431800" algn="just">
              <a:lnSpc>
                <a:spcPts val="3900"/>
              </a:lnSpc>
              <a:buFont typeface="Arial"/>
              <a:buChar char="⚬"/>
            </a:pPr>
            <a:r>
              <a:rPr lang="en-US" sz="3000">
                <a:solidFill>
                  <a:srgbClr val="000000"/>
                </a:solidFill>
                <a:latin typeface="Poppins"/>
                <a:ea typeface="Poppins"/>
                <a:cs typeface="Poppins"/>
                <a:sym typeface="Poppins"/>
              </a:rPr>
              <a:t>Dùng cùng với distance để chỉ độ rộng các byte cần kiểm tra sau nội dung đã cho.</a:t>
            </a:r>
          </a:p>
          <a:p>
            <a:pPr marL="1295400" lvl="2" indent="-431800" algn="just">
              <a:lnSpc>
                <a:spcPts val="3900"/>
              </a:lnSpc>
              <a:buFont typeface="Arial"/>
              <a:buChar char="⚬"/>
            </a:pPr>
            <a:r>
              <a:rPr lang="en-US" sz="3000">
                <a:solidFill>
                  <a:srgbClr val="000000"/>
                </a:solidFill>
                <a:latin typeface="Poppins"/>
                <a:ea typeface="Poppins"/>
                <a:cs typeface="Poppins"/>
                <a:sym typeface="Poppins"/>
              </a:rPr>
              <a:t>Ví dụ: content: "GET"; depth: 3; content: "download"; distance: 10; within: 9;</a:t>
            </a:r>
          </a:p>
          <a:p>
            <a:pPr marL="647700" lvl="1" indent="-323850" algn="just">
              <a:lnSpc>
                <a:spcPts val="3900"/>
              </a:lnSpc>
              <a:buFont typeface="Arial"/>
              <a:buChar char="•"/>
            </a:pPr>
            <a:r>
              <a:rPr lang="en-US" sz="3000">
                <a:solidFill>
                  <a:srgbClr val="000000"/>
                </a:solidFill>
                <a:latin typeface="Poppins"/>
                <a:ea typeface="Poppins"/>
                <a:cs typeface="Poppins"/>
                <a:sym typeface="Poppins"/>
              </a:rPr>
              <a:t>Dsize:</a:t>
            </a:r>
          </a:p>
          <a:p>
            <a:pPr marL="1295400" lvl="2" indent="-431800" algn="just">
              <a:lnSpc>
                <a:spcPts val="3900"/>
              </a:lnSpc>
              <a:buFont typeface="Arial"/>
              <a:buChar char="⚬"/>
            </a:pPr>
            <a:r>
              <a:rPr lang="en-US" sz="3000">
                <a:solidFill>
                  <a:srgbClr val="000000"/>
                </a:solidFill>
                <a:latin typeface="Poppins"/>
                <a:ea typeface="Poppins"/>
                <a:cs typeface="Poppins"/>
                <a:sym typeface="Poppins"/>
              </a:rPr>
              <a:t>Dùng để tìm payload có độ dài bất kỳ.</a:t>
            </a:r>
          </a:p>
          <a:p>
            <a:pPr marL="1295400" lvl="2" indent="-431800" algn="just">
              <a:lnSpc>
                <a:spcPts val="3900"/>
              </a:lnSpc>
              <a:buFont typeface="Arial"/>
              <a:buChar char="⚬"/>
            </a:pPr>
            <a:r>
              <a:rPr lang="en-US" sz="3000">
                <a:solidFill>
                  <a:srgbClr val="000000"/>
                </a:solidFill>
                <a:latin typeface="Poppins"/>
                <a:ea typeface="Poppins"/>
                <a:cs typeface="Poppins"/>
                <a:sym typeface="Poppins"/>
              </a:rPr>
              <a:t>Cú pháp: dsize:min&lt;&gt;max;</a:t>
            </a:r>
          </a:p>
          <a:p>
            <a:pPr marL="647700" lvl="1" indent="-323850" algn="just">
              <a:lnSpc>
                <a:spcPts val="3900"/>
              </a:lnSpc>
              <a:buFont typeface="Arial"/>
              <a:buChar char="•"/>
            </a:pPr>
            <a:r>
              <a:rPr lang="en-US" sz="3000">
                <a:solidFill>
                  <a:srgbClr val="000000"/>
                </a:solidFill>
                <a:latin typeface="Poppins"/>
                <a:ea typeface="Poppins"/>
                <a:cs typeface="Poppins"/>
                <a:sym typeface="Poppins"/>
              </a:rPr>
              <a:t>Rpc (Remote Procedure Call):</a:t>
            </a:r>
          </a:p>
          <a:p>
            <a:pPr marL="1295400" lvl="2" indent="-431800" algn="just">
              <a:lnSpc>
                <a:spcPts val="3900"/>
              </a:lnSpc>
              <a:buFont typeface="Arial"/>
              <a:buChar char="⚬"/>
            </a:pPr>
            <a:r>
              <a:rPr lang="en-US" sz="3000">
                <a:solidFill>
                  <a:srgbClr val="000000"/>
                </a:solidFill>
                <a:latin typeface="Poppins"/>
                <a:ea typeface="Poppins"/>
                <a:cs typeface="Poppins"/>
                <a:sym typeface="Poppins"/>
              </a:rPr>
              <a:t>Cho phép chương trình thực hiện thủ tục trên máy khác.</a:t>
            </a:r>
          </a:p>
          <a:p>
            <a:pPr marL="1295400" lvl="2" indent="-431800" algn="just">
              <a:lnSpc>
                <a:spcPts val="3900"/>
              </a:lnSpc>
              <a:buFont typeface="Arial"/>
              <a:buChar char="⚬"/>
            </a:pPr>
            <a:r>
              <a:rPr lang="en-US" sz="3000">
                <a:solidFill>
                  <a:srgbClr val="000000"/>
                </a:solidFill>
                <a:latin typeface="Poppins"/>
                <a:ea typeface="Poppins"/>
                <a:cs typeface="Poppins"/>
                <a:sym typeface="Poppins"/>
              </a:rPr>
              <a:t>Cú pháp: rpc:&lt;application number&gt;, [&lt;version number&gt;|*], [&lt;procedure number&gt;|*];</a:t>
            </a:r>
          </a:p>
          <a:p>
            <a:pPr marL="647700" lvl="1" indent="-323850" algn="just">
              <a:lnSpc>
                <a:spcPts val="3900"/>
              </a:lnSpc>
              <a:buFont typeface="Arial"/>
              <a:buChar char="•"/>
            </a:pPr>
            <a:r>
              <a:rPr lang="en-US" sz="3000">
                <a:solidFill>
                  <a:srgbClr val="000000"/>
                </a:solidFill>
                <a:latin typeface="Poppins"/>
                <a:ea typeface="Poppins"/>
                <a:cs typeface="Poppins"/>
                <a:sym typeface="Poppins"/>
              </a:rPr>
              <a:t>Replace:</a:t>
            </a:r>
          </a:p>
          <a:p>
            <a:pPr marL="1295400" lvl="2" indent="-431800" algn="just">
              <a:lnSpc>
                <a:spcPts val="3900"/>
              </a:lnSpc>
              <a:buFont typeface="Arial"/>
              <a:buChar char="⚬"/>
            </a:pPr>
            <a:r>
              <a:rPr lang="en-US" sz="3000">
                <a:solidFill>
                  <a:srgbClr val="000000"/>
                </a:solidFill>
                <a:latin typeface="Poppins"/>
                <a:ea typeface="Poppins"/>
                <a:cs typeface="Poppins"/>
                <a:sym typeface="Poppins"/>
              </a:rPr>
              <a:t>Dùng để thay đổi nội dung của payload và điều chỉnh lưu lượng mạng.</a:t>
            </a:r>
          </a:p>
          <a:p>
            <a:pPr marL="1295400" lvl="2" indent="-431800" algn="just">
              <a:lnSpc>
                <a:spcPts val="3900"/>
              </a:lnSpc>
              <a:buFont typeface="Arial"/>
              <a:buChar char="⚬"/>
            </a:pPr>
            <a:r>
              <a:rPr lang="en-US" sz="3000">
                <a:solidFill>
                  <a:srgbClr val="000000"/>
                </a:solidFill>
                <a:latin typeface="Poppins"/>
                <a:ea typeface="Poppins"/>
                <a:cs typeface="Poppins"/>
                <a:sym typeface="Poppins"/>
              </a:rPr>
              <a:t>Áp dụng với gói dữ liệu cá nhân, tính toán lại checksum sau khi sửa đổi nội dung.</a:t>
            </a:r>
          </a:p>
          <a:p>
            <a:pPr algn="just">
              <a:lnSpc>
                <a:spcPts val="3900"/>
              </a:lnSpc>
            </a:pPr>
            <a:endParaRPr lang="en-US" sz="3000">
              <a:solidFill>
                <a:srgbClr val="000000"/>
              </a:solidFill>
              <a:latin typeface="Poppins"/>
              <a:ea typeface="Poppins"/>
              <a:cs typeface="Poppins"/>
              <a:sym typeface="Poppins"/>
            </a:endParaRPr>
          </a:p>
        </p:txBody>
      </p:sp>
      <p:sp>
        <p:nvSpPr>
          <p:cNvPr id="7" name="Freeform 7"/>
          <p:cNvSpPr/>
          <p:nvPr/>
        </p:nvSpPr>
        <p:spPr>
          <a:xfrm>
            <a:off x="16793505" y="3742304"/>
            <a:ext cx="441616" cy="633141"/>
          </a:xfrm>
          <a:custGeom>
            <a:avLst/>
            <a:gdLst/>
            <a:ahLst/>
            <a:cxnLst/>
            <a:rect l="l" t="t" r="r" b="b"/>
            <a:pathLst>
              <a:path w="441616" h="633141">
                <a:moveTo>
                  <a:pt x="0" y="0"/>
                </a:moveTo>
                <a:lnTo>
                  <a:pt x="441616" y="0"/>
                </a:lnTo>
                <a:lnTo>
                  <a:pt x="441616" y="633141"/>
                </a:lnTo>
                <a:lnTo>
                  <a:pt x="0" y="633141"/>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sp>
      <p:sp>
        <p:nvSpPr>
          <p:cNvPr id="8" name="Freeform 8"/>
          <p:cNvSpPr/>
          <p:nvPr/>
        </p:nvSpPr>
        <p:spPr>
          <a:xfrm>
            <a:off x="1009650" y="1281714"/>
            <a:ext cx="441616" cy="633141"/>
          </a:xfrm>
          <a:custGeom>
            <a:avLst/>
            <a:gdLst/>
            <a:ahLst/>
            <a:cxnLst/>
            <a:rect l="l" t="t" r="r" b="b"/>
            <a:pathLst>
              <a:path w="441616" h="633141">
                <a:moveTo>
                  <a:pt x="0" y="0"/>
                </a:moveTo>
                <a:lnTo>
                  <a:pt x="441616" y="0"/>
                </a:lnTo>
                <a:lnTo>
                  <a:pt x="441616" y="633141"/>
                </a:lnTo>
                <a:lnTo>
                  <a:pt x="0" y="633141"/>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24354" r="-1468" b="-56033"/>
            </a:stretch>
          </a:blipFill>
        </p:spPr>
      </p:sp>
      <p:grpSp>
        <p:nvGrpSpPr>
          <p:cNvPr id="3" name="Group 3"/>
          <p:cNvGrpSpPr/>
          <p:nvPr/>
        </p:nvGrpSpPr>
        <p:grpSpPr>
          <a:xfrm>
            <a:off x="548629" y="2229180"/>
            <a:ext cx="16244876" cy="7029120"/>
            <a:chOff x="0" y="0"/>
            <a:chExt cx="5926175" cy="2564242"/>
          </a:xfrm>
        </p:grpSpPr>
        <p:sp>
          <p:nvSpPr>
            <p:cNvPr id="4" name="Freeform 4"/>
            <p:cNvSpPr/>
            <p:nvPr/>
          </p:nvSpPr>
          <p:spPr>
            <a:xfrm>
              <a:off x="0" y="0"/>
              <a:ext cx="5926175" cy="2564242"/>
            </a:xfrm>
            <a:custGeom>
              <a:avLst/>
              <a:gdLst/>
              <a:ahLst/>
              <a:cxnLst/>
              <a:rect l="l" t="t" r="r" b="b"/>
              <a:pathLst>
                <a:path w="5926175" h="2564242">
                  <a:moveTo>
                    <a:pt x="0" y="0"/>
                  </a:moveTo>
                  <a:lnTo>
                    <a:pt x="5926175" y="0"/>
                  </a:lnTo>
                  <a:lnTo>
                    <a:pt x="5926175" y="2564242"/>
                  </a:lnTo>
                  <a:lnTo>
                    <a:pt x="0" y="2564242"/>
                  </a:lnTo>
                  <a:close/>
                </a:path>
              </a:pathLst>
            </a:custGeom>
            <a:solidFill>
              <a:srgbClr val="FFFFFF"/>
            </a:solidFill>
          </p:spPr>
        </p:sp>
      </p:grpSp>
      <p:grpSp>
        <p:nvGrpSpPr>
          <p:cNvPr id="5" name="Group 5"/>
          <p:cNvGrpSpPr/>
          <p:nvPr/>
        </p:nvGrpSpPr>
        <p:grpSpPr>
          <a:xfrm>
            <a:off x="548629" y="371124"/>
            <a:ext cx="5327739" cy="910590"/>
            <a:chOff x="0" y="0"/>
            <a:chExt cx="1943574" cy="332186"/>
          </a:xfrm>
        </p:grpSpPr>
        <p:sp>
          <p:nvSpPr>
            <p:cNvPr id="6" name="Freeform 6"/>
            <p:cNvSpPr/>
            <p:nvPr/>
          </p:nvSpPr>
          <p:spPr>
            <a:xfrm>
              <a:off x="0" y="0"/>
              <a:ext cx="1943574" cy="332186"/>
            </a:xfrm>
            <a:custGeom>
              <a:avLst/>
              <a:gdLst/>
              <a:ahLst/>
              <a:cxnLst/>
              <a:rect l="l" t="t" r="r" b="b"/>
              <a:pathLst>
                <a:path w="1943574" h="332186">
                  <a:moveTo>
                    <a:pt x="0" y="0"/>
                  </a:moveTo>
                  <a:lnTo>
                    <a:pt x="1943574" y="0"/>
                  </a:lnTo>
                  <a:lnTo>
                    <a:pt x="1943574" y="332186"/>
                  </a:lnTo>
                  <a:lnTo>
                    <a:pt x="0" y="332186"/>
                  </a:lnTo>
                  <a:close/>
                </a:path>
              </a:pathLst>
            </a:custGeom>
            <a:solidFill>
              <a:srgbClr val="FFFFFF"/>
            </a:solidFill>
          </p:spPr>
        </p:sp>
      </p:grpSp>
      <p:sp>
        <p:nvSpPr>
          <p:cNvPr id="7" name="Freeform 7"/>
          <p:cNvSpPr/>
          <p:nvPr/>
        </p:nvSpPr>
        <p:spPr>
          <a:xfrm flipH="1">
            <a:off x="16442319" y="-47111"/>
            <a:ext cx="5533751" cy="1961966"/>
          </a:xfrm>
          <a:custGeom>
            <a:avLst/>
            <a:gdLst/>
            <a:ahLst/>
            <a:cxnLst/>
            <a:rect l="l" t="t" r="r" b="b"/>
            <a:pathLst>
              <a:path w="5533751" h="1961966">
                <a:moveTo>
                  <a:pt x="5533751" y="0"/>
                </a:moveTo>
                <a:lnTo>
                  <a:pt x="0" y="0"/>
                </a:lnTo>
                <a:lnTo>
                  <a:pt x="0" y="1961966"/>
                </a:lnTo>
                <a:lnTo>
                  <a:pt x="5533751" y="1961966"/>
                </a:lnTo>
                <a:lnTo>
                  <a:pt x="5533751" y="0"/>
                </a:lnTo>
                <a:close/>
              </a:path>
            </a:pathLst>
          </a:custGeom>
          <a:blipFill>
            <a:blip r:embed="rId3">
              <a:extLst>
                <a:ext uri="{96DAC541-7B7A-43D3-8B79-37D633B846F1}">
                  <asvg:svgBlip xmlns="" xmlns:asvg="http://schemas.microsoft.com/office/drawing/2016/SVG/main" r:embed="rId4"/>
                </a:ext>
              </a:extLst>
            </a:blip>
            <a:stretch>
              <a:fillRect/>
            </a:stretch>
          </a:blipFill>
        </p:spPr>
      </p:sp>
      <p:sp>
        <p:nvSpPr>
          <p:cNvPr id="8" name="Freeform 8"/>
          <p:cNvSpPr/>
          <p:nvPr/>
        </p:nvSpPr>
        <p:spPr>
          <a:xfrm>
            <a:off x="14492424" y="8842479"/>
            <a:ext cx="5533751" cy="1961966"/>
          </a:xfrm>
          <a:custGeom>
            <a:avLst/>
            <a:gdLst/>
            <a:ahLst/>
            <a:cxnLst/>
            <a:rect l="l" t="t" r="r" b="b"/>
            <a:pathLst>
              <a:path w="5533751" h="1961966">
                <a:moveTo>
                  <a:pt x="0" y="0"/>
                </a:moveTo>
                <a:lnTo>
                  <a:pt x="5533752" y="0"/>
                </a:lnTo>
                <a:lnTo>
                  <a:pt x="5533752" y="1961967"/>
                </a:lnTo>
                <a:lnTo>
                  <a:pt x="0" y="1961967"/>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sp>
        <p:nvSpPr>
          <p:cNvPr id="9" name="TextBox 9"/>
          <p:cNvSpPr txBox="1"/>
          <p:nvPr/>
        </p:nvSpPr>
        <p:spPr>
          <a:xfrm>
            <a:off x="769437" y="2305050"/>
            <a:ext cx="15672881" cy="6953250"/>
          </a:xfrm>
          <a:prstGeom prst="rect">
            <a:avLst/>
          </a:prstGeom>
        </p:spPr>
        <p:txBody>
          <a:bodyPr lIns="0" tIns="0" rIns="0" bIns="0" rtlCol="0" anchor="t">
            <a:spAutoFit/>
          </a:bodyPr>
          <a:lstStyle/>
          <a:p>
            <a:pPr marL="647700" lvl="1" indent="-323850" algn="just">
              <a:lnSpc>
                <a:spcPts val="3900"/>
              </a:lnSpc>
              <a:buFont typeface="Arial"/>
              <a:buChar char="•"/>
            </a:pPr>
            <a:r>
              <a:rPr lang="en-US" sz="3000">
                <a:solidFill>
                  <a:srgbClr val="000000"/>
                </a:solidFill>
                <a:latin typeface="Poppins"/>
                <a:ea typeface="Poppins"/>
                <a:cs typeface="Poppins"/>
                <a:sym typeface="Poppins"/>
              </a:rPr>
              <a:t>Ttl (Time to Live):</a:t>
            </a:r>
          </a:p>
          <a:p>
            <a:pPr marL="1295400" lvl="2" indent="-431800" algn="just">
              <a:lnSpc>
                <a:spcPts val="3900"/>
              </a:lnSpc>
              <a:buFont typeface="Arial"/>
              <a:buChar char="⚬"/>
            </a:pPr>
            <a:r>
              <a:rPr lang="en-US" sz="3000">
                <a:solidFill>
                  <a:srgbClr val="000000"/>
                </a:solidFill>
                <a:latin typeface="Poppins"/>
                <a:ea typeface="Poppins"/>
                <a:cs typeface="Poppins"/>
                <a:sym typeface="Poppins"/>
              </a:rPr>
              <a:t>Dùng để kiểm tra thời gian sống (TTL) của một gói tin.</a:t>
            </a:r>
          </a:p>
          <a:p>
            <a:pPr marL="1295400" lvl="2" indent="-431800" algn="just">
              <a:lnSpc>
                <a:spcPts val="3900"/>
              </a:lnSpc>
              <a:buFont typeface="Arial"/>
              <a:buChar char="⚬"/>
            </a:pPr>
            <a:r>
              <a:rPr lang="en-US" sz="3000">
                <a:solidFill>
                  <a:srgbClr val="000000"/>
                </a:solidFill>
                <a:latin typeface="Poppins"/>
                <a:ea typeface="Poppins"/>
                <a:cs typeface="Poppins"/>
                <a:sym typeface="Poppins"/>
              </a:rPr>
              <a:t>TTL xác định thời gian tối đa mà gói tin có thể tồn tại trên mạng.</a:t>
            </a:r>
          </a:p>
          <a:p>
            <a:pPr marL="1295400" lvl="2" indent="-431800" algn="just">
              <a:lnSpc>
                <a:spcPts val="3900"/>
              </a:lnSpc>
              <a:buFont typeface="Arial"/>
              <a:buChar char="⚬"/>
            </a:pPr>
            <a:r>
              <a:rPr lang="en-US" sz="3000">
                <a:solidFill>
                  <a:srgbClr val="000000"/>
                </a:solidFill>
                <a:latin typeface="Poppins"/>
                <a:ea typeface="Poppins"/>
                <a:cs typeface="Poppins"/>
                <a:sym typeface="Poppins"/>
              </a:rPr>
              <a:t>Mỗi khi gói tin đi qua một hop/router, giá trị TTL giảm đi 1.</a:t>
            </a:r>
          </a:p>
          <a:p>
            <a:pPr marL="1295400" lvl="2" indent="-431800" algn="just">
              <a:lnSpc>
                <a:spcPts val="3900"/>
              </a:lnSpc>
              <a:buFont typeface="Arial"/>
              <a:buChar char="⚬"/>
            </a:pPr>
            <a:r>
              <a:rPr lang="en-US" sz="3000">
                <a:solidFill>
                  <a:srgbClr val="000000"/>
                </a:solidFill>
                <a:latin typeface="Poppins"/>
                <a:ea typeface="Poppins"/>
                <a:cs typeface="Poppins"/>
                <a:sym typeface="Poppins"/>
              </a:rPr>
              <a:t>Nếu TTL bằng 0, gói tin sẽ bị hủy bỏ.</a:t>
            </a:r>
          </a:p>
          <a:p>
            <a:pPr marL="1295400" lvl="2" indent="-431800" algn="just">
              <a:lnSpc>
                <a:spcPts val="3900"/>
              </a:lnSpc>
              <a:buFont typeface="Arial"/>
              <a:buChar char="⚬"/>
            </a:pPr>
            <a:r>
              <a:rPr lang="en-US" sz="3000">
                <a:solidFill>
                  <a:srgbClr val="000000"/>
                </a:solidFill>
                <a:latin typeface="Poppins"/>
                <a:ea typeface="Poppins"/>
                <a:cs typeface="Poppins"/>
                <a:sym typeface="Poppins"/>
              </a:rPr>
              <a:t>Cú pháp: ttl:&lt;number&gt;;</a:t>
            </a:r>
          </a:p>
          <a:p>
            <a:pPr algn="just">
              <a:lnSpc>
                <a:spcPts val="3900"/>
              </a:lnSpc>
            </a:pPr>
            <a:endParaRPr lang="en-US" sz="3000">
              <a:solidFill>
                <a:srgbClr val="000000"/>
              </a:solidFill>
              <a:latin typeface="Poppins"/>
              <a:ea typeface="Poppins"/>
              <a:cs typeface="Poppins"/>
              <a:sym typeface="Poppins"/>
            </a:endParaRPr>
          </a:p>
          <a:p>
            <a:pPr marL="647700" lvl="1" indent="-323850" algn="just">
              <a:lnSpc>
                <a:spcPts val="3900"/>
              </a:lnSpc>
              <a:buFont typeface="Arial"/>
              <a:buChar char="•"/>
            </a:pPr>
            <a:r>
              <a:rPr lang="en-US" sz="3000">
                <a:solidFill>
                  <a:srgbClr val="000000"/>
                </a:solidFill>
                <a:latin typeface="Poppins"/>
                <a:ea typeface="Poppins"/>
                <a:cs typeface="Poppins"/>
                <a:sym typeface="Poppins"/>
              </a:rPr>
              <a:t>Ipopts (IP Options):</a:t>
            </a:r>
          </a:p>
          <a:p>
            <a:pPr marL="1295400" lvl="2" indent="-431800" algn="just">
              <a:lnSpc>
                <a:spcPts val="3900"/>
              </a:lnSpc>
              <a:buFont typeface="Arial"/>
              <a:buChar char="⚬"/>
            </a:pPr>
            <a:r>
              <a:rPr lang="en-US" sz="3000">
                <a:solidFill>
                  <a:srgbClr val="000000"/>
                </a:solidFill>
                <a:latin typeface="Poppins"/>
                <a:ea typeface="Poppins"/>
                <a:cs typeface="Poppins"/>
                <a:sym typeface="Poppins"/>
              </a:rPr>
              <a:t>Cho phép xem và tùy chỉnh các tùy chọn khi thiết lập địa chỉ IP trong gói tin.</a:t>
            </a:r>
          </a:p>
          <a:p>
            <a:pPr marL="1295400" lvl="2" indent="-431800" algn="just">
              <a:lnSpc>
                <a:spcPts val="3900"/>
              </a:lnSpc>
              <a:buFont typeface="Arial"/>
              <a:buChar char="⚬"/>
            </a:pPr>
            <a:r>
              <a:rPr lang="en-US" sz="3000">
                <a:solidFill>
                  <a:srgbClr val="000000"/>
                </a:solidFill>
                <a:latin typeface="Poppins"/>
                <a:ea typeface="Poppins"/>
                <a:cs typeface="Poppins"/>
                <a:sym typeface="Poppins"/>
              </a:rPr>
              <a:t>Các tùy chọn này phải được xác định khi bắt đầu một quy tắc.</a:t>
            </a:r>
          </a:p>
          <a:p>
            <a:pPr marL="1295400" lvl="2" indent="-431800" algn="just">
              <a:lnSpc>
                <a:spcPts val="3900"/>
              </a:lnSpc>
              <a:buFont typeface="Arial"/>
              <a:buChar char="⚬"/>
            </a:pPr>
            <a:r>
              <a:rPr lang="en-US" sz="3000">
                <a:solidFill>
                  <a:srgbClr val="000000"/>
                </a:solidFill>
                <a:latin typeface="Poppins"/>
                <a:ea typeface="Poppins"/>
                <a:cs typeface="Poppins"/>
                <a:sym typeface="Poppins"/>
              </a:rPr>
              <a:t>Cung cấp các tùy chọn tùy chỉnh cho việc cấu hình gói tin IP.</a:t>
            </a:r>
          </a:p>
          <a:p>
            <a:pPr marL="1295400" lvl="2" indent="-431800" algn="just">
              <a:lnSpc>
                <a:spcPts val="3900"/>
              </a:lnSpc>
              <a:buFont typeface="Arial"/>
              <a:buChar char="⚬"/>
            </a:pPr>
            <a:r>
              <a:rPr lang="en-US" sz="3000">
                <a:solidFill>
                  <a:srgbClr val="000000"/>
                </a:solidFill>
                <a:latin typeface="Poppins"/>
                <a:ea typeface="Poppins"/>
                <a:cs typeface="Poppins"/>
                <a:sym typeface="Poppins"/>
              </a:rPr>
              <a:t>Định dạng của 1 ipopts như sau:</a:t>
            </a:r>
          </a:p>
          <a:p>
            <a:pPr marL="1295400" lvl="2" indent="-431800" algn="just">
              <a:lnSpc>
                <a:spcPts val="3900"/>
              </a:lnSpc>
              <a:buFont typeface="Arial"/>
              <a:buChar char="⚬"/>
            </a:pPr>
            <a:r>
              <a:rPr lang="en-US" sz="3000">
                <a:solidFill>
                  <a:srgbClr val="000000"/>
                </a:solidFill>
                <a:latin typeface="Poppins"/>
                <a:ea typeface="Poppins"/>
                <a:cs typeface="Poppins"/>
                <a:sym typeface="Poppins"/>
              </a:rPr>
              <a:t>Ipopts: &lt;name&gt;;</a:t>
            </a:r>
          </a:p>
          <a:p>
            <a:pPr algn="just">
              <a:lnSpc>
                <a:spcPts val="3900"/>
              </a:lnSpc>
            </a:pPr>
            <a:endParaRPr lang="en-US" sz="3000">
              <a:solidFill>
                <a:srgbClr val="000000"/>
              </a:solidFill>
              <a:latin typeface="Poppins"/>
              <a:ea typeface="Poppins"/>
              <a:cs typeface="Poppins"/>
              <a:sym typeface="Poppins"/>
            </a:endParaRPr>
          </a:p>
        </p:txBody>
      </p:sp>
      <p:sp>
        <p:nvSpPr>
          <p:cNvPr id="10" name="TextBox 10"/>
          <p:cNvSpPr txBox="1"/>
          <p:nvPr/>
        </p:nvSpPr>
        <p:spPr>
          <a:xfrm>
            <a:off x="379034" y="333375"/>
            <a:ext cx="5497334" cy="695325"/>
          </a:xfrm>
          <a:prstGeom prst="rect">
            <a:avLst/>
          </a:prstGeom>
        </p:spPr>
        <p:txBody>
          <a:bodyPr lIns="0" tIns="0" rIns="0" bIns="0" rtlCol="0" anchor="t">
            <a:spAutoFit/>
          </a:bodyPr>
          <a:lstStyle/>
          <a:p>
            <a:pPr algn="ctr">
              <a:lnSpc>
                <a:spcPts val="5399"/>
              </a:lnSpc>
            </a:pPr>
            <a:r>
              <a:rPr lang="en-US" sz="3999" b="1">
                <a:solidFill>
                  <a:srgbClr val="000000"/>
                </a:solidFill>
                <a:latin typeface="Poppins Bold"/>
                <a:ea typeface="Poppins Bold"/>
                <a:cs typeface="Poppins Bold"/>
                <a:sym typeface="Poppins Bold"/>
              </a:rPr>
              <a:t>3.3 Non-Payload</a:t>
            </a:r>
          </a:p>
        </p:txBody>
      </p:sp>
      <p:sp>
        <p:nvSpPr>
          <p:cNvPr id="11" name="Freeform 11"/>
          <p:cNvSpPr/>
          <p:nvPr/>
        </p:nvSpPr>
        <p:spPr>
          <a:xfrm>
            <a:off x="16793505" y="3742304"/>
            <a:ext cx="441616" cy="633141"/>
          </a:xfrm>
          <a:custGeom>
            <a:avLst/>
            <a:gdLst/>
            <a:ahLst/>
            <a:cxnLst/>
            <a:rect l="l" t="t" r="r" b="b"/>
            <a:pathLst>
              <a:path w="441616" h="633141">
                <a:moveTo>
                  <a:pt x="0" y="0"/>
                </a:moveTo>
                <a:lnTo>
                  <a:pt x="441616" y="0"/>
                </a:lnTo>
                <a:lnTo>
                  <a:pt x="441616" y="633141"/>
                </a:lnTo>
                <a:lnTo>
                  <a:pt x="0" y="633141"/>
                </a:lnTo>
                <a:lnTo>
                  <a:pt x="0" y="0"/>
                </a:lnTo>
                <a:close/>
              </a:path>
            </a:pathLst>
          </a:custGeom>
          <a:blipFill>
            <a:blip r:embed="rId5">
              <a:extLst>
                <a:ext uri="{96DAC541-7B7A-43D3-8B79-37D633B846F1}">
                  <asvg:svgBlip xmlns="" xmlns:asvg="http://schemas.microsoft.com/office/drawing/2016/SVG/main" r:embed="rId6"/>
                </a:ext>
              </a:extLst>
            </a:blip>
            <a:stretch>
              <a:fillRect/>
            </a:stretch>
          </a:blipFill>
        </p:spPr>
      </p:sp>
      <p:sp>
        <p:nvSpPr>
          <p:cNvPr id="12" name="Freeform 12"/>
          <p:cNvSpPr/>
          <p:nvPr/>
        </p:nvSpPr>
        <p:spPr>
          <a:xfrm>
            <a:off x="327822" y="1281714"/>
            <a:ext cx="441616" cy="633141"/>
          </a:xfrm>
          <a:custGeom>
            <a:avLst/>
            <a:gdLst/>
            <a:ahLst/>
            <a:cxnLst/>
            <a:rect l="l" t="t" r="r" b="b"/>
            <a:pathLst>
              <a:path w="441616" h="633141">
                <a:moveTo>
                  <a:pt x="0" y="0"/>
                </a:moveTo>
                <a:lnTo>
                  <a:pt x="441615" y="0"/>
                </a:lnTo>
                <a:lnTo>
                  <a:pt x="441615" y="633141"/>
                </a:lnTo>
                <a:lnTo>
                  <a:pt x="0" y="633141"/>
                </a:lnTo>
                <a:lnTo>
                  <a:pt x="0" y="0"/>
                </a:lnTo>
                <a:close/>
              </a:path>
            </a:pathLst>
          </a:custGeom>
          <a:blipFill>
            <a:blip r:embed="rId5">
              <a:extLst>
                <a:ext uri="{96DAC541-7B7A-43D3-8B79-37D633B846F1}">
                  <asvg:svgBlip xmlns="" xmlns:asvg="http://schemas.microsoft.com/office/drawing/2016/SVG/main" r:embed="rId6"/>
                </a:ext>
              </a:extLst>
            </a:blip>
            <a:stretch>
              <a:fillRect/>
            </a:stretch>
          </a:blipFill>
        </p:spPr>
      </p:sp>
      <p:sp>
        <p:nvSpPr>
          <p:cNvPr id="13" name="TextBox 13"/>
          <p:cNvSpPr txBox="1"/>
          <p:nvPr/>
        </p:nvSpPr>
        <p:spPr>
          <a:xfrm>
            <a:off x="1254826" y="1230325"/>
            <a:ext cx="1945573" cy="684530"/>
          </a:xfrm>
          <a:prstGeom prst="rect">
            <a:avLst/>
          </a:prstGeom>
        </p:spPr>
        <p:txBody>
          <a:bodyPr wrap="square" lIns="0" tIns="0" rIns="0" bIns="0" rtlCol="0" anchor="t">
            <a:spAutoFit/>
          </a:bodyPr>
          <a:lstStyle/>
          <a:p>
            <a:pPr algn="ctr">
              <a:lnSpc>
                <a:spcPts val="5319"/>
              </a:lnSpc>
            </a:pPr>
            <a:r>
              <a:rPr lang="en-US" sz="3799" b="1" dirty="0">
                <a:solidFill>
                  <a:srgbClr val="000000"/>
                </a:solidFill>
                <a:latin typeface="Poppins Bold"/>
                <a:ea typeface="Poppins Bold"/>
                <a:cs typeface="Poppins Bold"/>
                <a:sym typeface="Poppins Bold"/>
              </a:rPr>
              <a:t>3.3.1 IP</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24354" r="-1468" b="-56033"/>
            </a:stretch>
          </a:blipFill>
        </p:spPr>
      </p:sp>
      <p:grpSp>
        <p:nvGrpSpPr>
          <p:cNvPr id="3" name="Group 3"/>
          <p:cNvGrpSpPr/>
          <p:nvPr/>
        </p:nvGrpSpPr>
        <p:grpSpPr>
          <a:xfrm>
            <a:off x="1219294" y="2903804"/>
            <a:ext cx="15795020" cy="1269294"/>
            <a:chOff x="0" y="0"/>
            <a:chExt cx="5762066" cy="463042"/>
          </a:xfrm>
        </p:grpSpPr>
        <p:sp>
          <p:nvSpPr>
            <p:cNvPr id="4" name="Freeform 4"/>
            <p:cNvSpPr/>
            <p:nvPr/>
          </p:nvSpPr>
          <p:spPr>
            <a:xfrm>
              <a:off x="0" y="0"/>
              <a:ext cx="5762066" cy="463042"/>
            </a:xfrm>
            <a:custGeom>
              <a:avLst/>
              <a:gdLst/>
              <a:ahLst/>
              <a:cxnLst/>
              <a:rect l="l" t="t" r="r" b="b"/>
              <a:pathLst>
                <a:path w="5762066" h="463042">
                  <a:moveTo>
                    <a:pt x="0" y="0"/>
                  </a:moveTo>
                  <a:lnTo>
                    <a:pt x="5762066" y="0"/>
                  </a:lnTo>
                  <a:lnTo>
                    <a:pt x="5762066" y="463042"/>
                  </a:lnTo>
                  <a:lnTo>
                    <a:pt x="0" y="463042"/>
                  </a:lnTo>
                  <a:close/>
                </a:path>
              </a:pathLst>
            </a:custGeom>
            <a:solidFill>
              <a:srgbClr val="FFFFFF"/>
            </a:solidFill>
          </p:spPr>
        </p:sp>
      </p:grpSp>
      <p:grpSp>
        <p:nvGrpSpPr>
          <p:cNvPr id="5" name="Group 5"/>
          <p:cNvGrpSpPr/>
          <p:nvPr/>
        </p:nvGrpSpPr>
        <p:grpSpPr>
          <a:xfrm>
            <a:off x="1219294" y="4537842"/>
            <a:ext cx="15795020" cy="5141985"/>
            <a:chOff x="0" y="0"/>
            <a:chExt cx="5762066" cy="1875810"/>
          </a:xfrm>
        </p:grpSpPr>
        <p:sp>
          <p:nvSpPr>
            <p:cNvPr id="6" name="Freeform 6"/>
            <p:cNvSpPr/>
            <p:nvPr/>
          </p:nvSpPr>
          <p:spPr>
            <a:xfrm>
              <a:off x="0" y="0"/>
              <a:ext cx="5762066" cy="1875810"/>
            </a:xfrm>
            <a:custGeom>
              <a:avLst/>
              <a:gdLst/>
              <a:ahLst/>
              <a:cxnLst/>
              <a:rect l="l" t="t" r="r" b="b"/>
              <a:pathLst>
                <a:path w="5762066" h="1875810">
                  <a:moveTo>
                    <a:pt x="0" y="0"/>
                  </a:moveTo>
                  <a:lnTo>
                    <a:pt x="5762066" y="0"/>
                  </a:lnTo>
                  <a:lnTo>
                    <a:pt x="5762066" y="1875810"/>
                  </a:lnTo>
                  <a:lnTo>
                    <a:pt x="0" y="1875810"/>
                  </a:lnTo>
                  <a:close/>
                </a:path>
              </a:pathLst>
            </a:custGeom>
            <a:solidFill>
              <a:srgbClr val="FFFFFF"/>
            </a:solidFill>
          </p:spPr>
        </p:sp>
      </p:grpSp>
      <p:sp>
        <p:nvSpPr>
          <p:cNvPr id="7" name="TextBox 7"/>
          <p:cNvSpPr txBox="1"/>
          <p:nvPr/>
        </p:nvSpPr>
        <p:spPr>
          <a:xfrm>
            <a:off x="2833406" y="3152343"/>
            <a:ext cx="12621188" cy="734060"/>
          </a:xfrm>
          <a:prstGeom prst="rect">
            <a:avLst/>
          </a:prstGeom>
        </p:spPr>
        <p:txBody>
          <a:bodyPr lIns="0" tIns="0" rIns="0" bIns="0" rtlCol="0" anchor="t">
            <a:spAutoFit/>
          </a:bodyPr>
          <a:lstStyle/>
          <a:p>
            <a:pPr algn="ctr">
              <a:lnSpc>
                <a:spcPts val="2859"/>
              </a:lnSpc>
            </a:pPr>
            <a:r>
              <a:rPr lang="en-US" sz="2199">
                <a:solidFill>
                  <a:srgbClr val="000000"/>
                </a:solidFill>
                <a:latin typeface="Poppins"/>
                <a:ea typeface="Poppins"/>
                <a:cs typeface="Poppins"/>
                <a:sym typeface="Poppins"/>
              </a:rPr>
              <a:t>Sử dụng các tài nguyên thiết kế này trong Bản thuyết trình Canva của bạn. Thiết kế vui vẻ!</a:t>
            </a:r>
          </a:p>
          <a:p>
            <a:pPr algn="ctr">
              <a:lnSpc>
                <a:spcPts val="2859"/>
              </a:lnSpc>
            </a:pPr>
            <a:r>
              <a:rPr lang="en-US" sz="2199">
                <a:solidFill>
                  <a:srgbClr val="000000"/>
                </a:solidFill>
                <a:latin typeface="Poppins"/>
                <a:ea typeface="Poppins"/>
                <a:cs typeface="Poppins"/>
                <a:sym typeface="Poppins"/>
              </a:rPr>
              <a:t>Hãy xóa trang này trước khi trình bày.</a:t>
            </a:r>
          </a:p>
        </p:txBody>
      </p:sp>
      <p:sp>
        <p:nvSpPr>
          <p:cNvPr id="8" name="Freeform 8"/>
          <p:cNvSpPr/>
          <p:nvPr/>
        </p:nvSpPr>
        <p:spPr>
          <a:xfrm>
            <a:off x="2315363" y="7032475"/>
            <a:ext cx="3821356" cy="2390084"/>
          </a:xfrm>
          <a:custGeom>
            <a:avLst/>
            <a:gdLst/>
            <a:ahLst/>
            <a:cxnLst/>
            <a:rect l="l" t="t" r="r" b="b"/>
            <a:pathLst>
              <a:path w="3821356" h="2390084">
                <a:moveTo>
                  <a:pt x="0" y="0"/>
                </a:moveTo>
                <a:lnTo>
                  <a:pt x="3821355" y="0"/>
                </a:lnTo>
                <a:lnTo>
                  <a:pt x="3821355" y="2390084"/>
                </a:lnTo>
                <a:lnTo>
                  <a:pt x="0" y="2390084"/>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sp>
        <p:nvSpPr>
          <p:cNvPr id="9" name="Freeform 9"/>
          <p:cNvSpPr/>
          <p:nvPr/>
        </p:nvSpPr>
        <p:spPr>
          <a:xfrm>
            <a:off x="9332710" y="4826865"/>
            <a:ext cx="1570191" cy="2137636"/>
          </a:xfrm>
          <a:custGeom>
            <a:avLst/>
            <a:gdLst/>
            <a:ahLst/>
            <a:cxnLst/>
            <a:rect l="l" t="t" r="r" b="b"/>
            <a:pathLst>
              <a:path w="1570191" h="2137636">
                <a:moveTo>
                  <a:pt x="0" y="0"/>
                </a:moveTo>
                <a:lnTo>
                  <a:pt x="1570191" y="0"/>
                </a:lnTo>
                <a:lnTo>
                  <a:pt x="1570191" y="2137636"/>
                </a:lnTo>
                <a:lnTo>
                  <a:pt x="0" y="2137636"/>
                </a:lnTo>
                <a:lnTo>
                  <a:pt x="0" y="0"/>
                </a:lnTo>
                <a:close/>
              </a:path>
            </a:pathLst>
          </a:custGeom>
          <a:blipFill>
            <a:blip r:embed="rId5">
              <a:extLst>
                <a:ext uri="{96DAC541-7B7A-43D3-8B79-37D633B846F1}">
                  <asvg:svgBlip xmlns="" xmlns:asvg="http://schemas.microsoft.com/office/drawing/2016/SVG/main" r:embed="rId6"/>
                </a:ext>
              </a:extLst>
            </a:blip>
            <a:stretch>
              <a:fillRect/>
            </a:stretch>
          </a:blipFill>
        </p:spPr>
      </p:sp>
      <p:sp>
        <p:nvSpPr>
          <p:cNvPr id="10" name="Freeform 10"/>
          <p:cNvSpPr/>
          <p:nvPr/>
        </p:nvSpPr>
        <p:spPr>
          <a:xfrm>
            <a:off x="9332710" y="7308668"/>
            <a:ext cx="1889198" cy="2069838"/>
          </a:xfrm>
          <a:custGeom>
            <a:avLst/>
            <a:gdLst/>
            <a:ahLst/>
            <a:cxnLst/>
            <a:rect l="l" t="t" r="r" b="b"/>
            <a:pathLst>
              <a:path w="1889198" h="2069838">
                <a:moveTo>
                  <a:pt x="0" y="0"/>
                </a:moveTo>
                <a:lnTo>
                  <a:pt x="1889197" y="0"/>
                </a:lnTo>
                <a:lnTo>
                  <a:pt x="1889197" y="2069838"/>
                </a:lnTo>
                <a:lnTo>
                  <a:pt x="0" y="2069838"/>
                </a:lnTo>
                <a:lnTo>
                  <a:pt x="0" y="0"/>
                </a:lnTo>
                <a:close/>
              </a:path>
            </a:pathLst>
          </a:custGeom>
          <a:blipFill>
            <a:blip r:embed="rId7">
              <a:extLst>
                <a:ext uri="{96DAC541-7B7A-43D3-8B79-37D633B846F1}">
                  <asvg:svgBlip xmlns="" xmlns:asvg="http://schemas.microsoft.com/office/drawing/2016/SVG/main" r:embed="rId8"/>
                </a:ext>
              </a:extLst>
            </a:blip>
            <a:stretch>
              <a:fillRect/>
            </a:stretch>
          </a:blipFill>
        </p:spPr>
      </p:sp>
      <p:sp>
        <p:nvSpPr>
          <p:cNvPr id="11" name="Freeform 11"/>
          <p:cNvSpPr/>
          <p:nvPr/>
        </p:nvSpPr>
        <p:spPr>
          <a:xfrm>
            <a:off x="14022430" y="7308668"/>
            <a:ext cx="2193470" cy="2069838"/>
          </a:xfrm>
          <a:custGeom>
            <a:avLst/>
            <a:gdLst/>
            <a:ahLst/>
            <a:cxnLst/>
            <a:rect l="l" t="t" r="r" b="b"/>
            <a:pathLst>
              <a:path w="2193470" h="2069838">
                <a:moveTo>
                  <a:pt x="0" y="0"/>
                </a:moveTo>
                <a:lnTo>
                  <a:pt x="2193470" y="0"/>
                </a:lnTo>
                <a:lnTo>
                  <a:pt x="2193470" y="2069838"/>
                </a:lnTo>
                <a:lnTo>
                  <a:pt x="0" y="2069838"/>
                </a:lnTo>
                <a:lnTo>
                  <a:pt x="0" y="0"/>
                </a:lnTo>
                <a:close/>
              </a:path>
            </a:pathLst>
          </a:custGeom>
          <a:blipFill>
            <a:blip r:embed="rId9">
              <a:extLst>
                <a:ext uri="{96DAC541-7B7A-43D3-8B79-37D633B846F1}">
                  <asvg:svgBlip xmlns="" xmlns:asvg="http://schemas.microsoft.com/office/drawing/2016/SVG/main" r:embed="rId10"/>
                </a:ext>
              </a:extLst>
            </a:blip>
            <a:stretch>
              <a:fillRect/>
            </a:stretch>
          </a:blipFill>
        </p:spPr>
      </p:sp>
      <p:sp>
        <p:nvSpPr>
          <p:cNvPr id="12" name="Freeform 12"/>
          <p:cNvSpPr/>
          <p:nvPr/>
        </p:nvSpPr>
        <p:spPr>
          <a:xfrm>
            <a:off x="11563481" y="7076529"/>
            <a:ext cx="2084335" cy="2301977"/>
          </a:xfrm>
          <a:custGeom>
            <a:avLst/>
            <a:gdLst/>
            <a:ahLst/>
            <a:cxnLst/>
            <a:rect l="l" t="t" r="r" b="b"/>
            <a:pathLst>
              <a:path w="2084335" h="2301977">
                <a:moveTo>
                  <a:pt x="0" y="0"/>
                </a:moveTo>
                <a:lnTo>
                  <a:pt x="2084335" y="0"/>
                </a:lnTo>
                <a:lnTo>
                  <a:pt x="2084335" y="2301977"/>
                </a:lnTo>
                <a:lnTo>
                  <a:pt x="0" y="2301977"/>
                </a:lnTo>
                <a:lnTo>
                  <a:pt x="0" y="0"/>
                </a:lnTo>
                <a:close/>
              </a:path>
            </a:pathLst>
          </a:custGeom>
          <a:blipFill>
            <a:blip r:embed="rId11">
              <a:extLst>
                <a:ext uri="{96DAC541-7B7A-43D3-8B79-37D633B846F1}">
                  <asvg:svgBlip xmlns="" xmlns:asvg="http://schemas.microsoft.com/office/drawing/2016/SVG/main" r:embed="rId12"/>
                </a:ext>
              </a:extLst>
            </a:blip>
            <a:stretch>
              <a:fillRect/>
            </a:stretch>
          </a:blipFill>
        </p:spPr>
      </p:sp>
      <p:sp>
        <p:nvSpPr>
          <p:cNvPr id="13" name="Freeform 13"/>
          <p:cNvSpPr/>
          <p:nvPr/>
        </p:nvSpPr>
        <p:spPr>
          <a:xfrm>
            <a:off x="14022430" y="4826865"/>
            <a:ext cx="2193470" cy="2137636"/>
          </a:xfrm>
          <a:custGeom>
            <a:avLst/>
            <a:gdLst/>
            <a:ahLst/>
            <a:cxnLst/>
            <a:rect l="l" t="t" r="r" b="b"/>
            <a:pathLst>
              <a:path w="2193470" h="2137636">
                <a:moveTo>
                  <a:pt x="0" y="0"/>
                </a:moveTo>
                <a:lnTo>
                  <a:pt x="2193470" y="0"/>
                </a:lnTo>
                <a:lnTo>
                  <a:pt x="2193470" y="2137636"/>
                </a:lnTo>
                <a:lnTo>
                  <a:pt x="0" y="2137636"/>
                </a:lnTo>
                <a:lnTo>
                  <a:pt x="0" y="0"/>
                </a:lnTo>
                <a:close/>
              </a:path>
            </a:pathLst>
          </a:custGeom>
          <a:blipFill>
            <a:blip r:embed="rId13">
              <a:extLst>
                <a:ext uri="{96DAC541-7B7A-43D3-8B79-37D633B846F1}">
                  <asvg:svgBlip xmlns="" xmlns:asvg="http://schemas.microsoft.com/office/drawing/2016/SVG/main" r:embed="rId14"/>
                </a:ext>
              </a:extLst>
            </a:blip>
            <a:stretch>
              <a:fillRect/>
            </a:stretch>
          </a:blipFill>
        </p:spPr>
      </p:sp>
      <p:sp>
        <p:nvSpPr>
          <p:cNvPr id="14" name="Freeform 14"/>
          <p:cNvSpPr/>
          <p:nvPr/>
        </p:nvSpPr>
        <p:spPr>
          <a:xfrm>
            <a:off x="11563481" y="4826865"/>
            <a:ext cx="1999180" cy="1904673"/>
          </a:xfrm>
          <a:custGeom>
            <a:avLst/>
            <a:gdLst/>
            <a:ahLst/>
            <a:cxnLst/>
            <a:rect l="l" t="t" r="r" b="b"/>
            <a:pathLst>
              <a:path w="1999180" h="1904673">
                <a:moveTo>
                  <a:pt x="0" y="0"/>
                </a:moveTo>
                <a:lnTo>
                  <a:pt x="1999180" y="0"/>
                </a:lnTo>
                <a:lnTo>
                  <a:pt x="1999180" y="1904673"/>
                </a:lnTo>
                <a:lnTo>
                  <a:pt x="0" y="1904673"/>
                </a:lnTo>
                <a:lnTo>
                  <a:pt x="0" y="0"/>
                </a:lnTo>
                <a:close/>
              </a:path>
            </a:pathLst>
          </a:custGeom>
          <a:blipFill>
            <a:blip r:embed="rId15">
              <a:extLst>
                <a:ext uri="{96DAC541-7B7A-43D3-8B79-37D633B846F1}">
                  <asvg:svgBlip xmlns="" xmlns:asvg="http://schemas.microsoft.com/office/drawing/2016/SVG/main" r:embed="rId16"/>
                </a:ext>
              </a:extLst>
            </a:blip>
            <a:stretch>
              <a:fillRect/>
            </a:stretch>
          </a:blipFill>
        </p:spPr>
      </p:sp>
      <p:sp>
        <p:nvSpPr>
          <p:cNvPr id="15" name="Freeform 15"/>
          <p:cNvSpPr/>
          <p:nvPr/>
        </p:nvSpPr>
        <p:spPr>
          <a:xfrm>
            <a:off x="6962455" y="7308668"/>
            <a:ext cx="1840274" cy="2069838"/>
          </a:xfrm>
          <a:custGeom>
            <a:avLst/>
            <a:gdLst/>
            <a:ahLst/>
            <a:cxnLst/>
            <a:rect l="l" t="t" r="r" b="b"/>
            <a:pathLst>
              <a:path w="1840274" h="2069838">
                <a:moveTo>
                  <a:pt x="0" y="0"/>
                </a:moveTo>
                <a:lnTo>
                  <a:pt x="1840274" y="0"/>
                </a:lnTo>
                <a:lnTo>
                  <a:pt x="1840274" y="2069838"/>
                </a:lnTo>
                <a:lnTo>
                  <a:pt x="0" y="2069838"/>
                </a:lnTo>
                <a:lnTo>
                  <a:pt x="0" y="0"/>
                </a:lnTo>
                <a:close/>
              </a:path>
            </a:pathLst>
          </a:custGeom>
          <a:blipFill>
            <a:blip r:embed="rId17">
              <a:extLst>
                <a:ext uri="{96DAC541-7B7A-43D3-8B79-37D633B846F1}">
                  <asvg:svgBlip xmlns="" xmlns:asvg="http://schemas.microsoft.com/office/drawing/2016/SVG/main" r:embed="rId18"/>
                </a:ext>
              </a:extLst>
            </a:blip>
            <a:stretch>
              <a:fillRect/>
            </a:stretch>
          </a:blipFill>
        </p:spPr>
      </p:sp>
      <p:sp>
        <p:nvSpPr>
          <p:cNvPr id="16" name="Freeform 16"/>
          <p:cNvSpPr/>
          <p:nvPr/>
        </p:nvSpPr>
        <p:spPr>
          <a:xfrm>
            <a:off x="7273356" y="4826865"/>
            <a:ext cx="1251489" cy="2137636"/>
          </a:xfrm>
          <a:custGeom>
            <a:avLst/>
            <a:gdLst/>
            <a:ahLst/>
            <a:cxnLst/>
            <a:rect l="l" t="t" r="r" b="b"/>
            <a:pathLst>
              <a:path w="1251489" h="2137636">
                <a:moveTo>
                  <a:pt x="0" y="0"/>
                </a:moveTo>
                <a:lnTo>
                  <a:pt x="1251489" y="0"/>
                </a:lnTo>
                <a:lnTo>
                  <a:pt x="1251489" y="2137636"/>
                </a:lnTo>
                <a:lnTo>
                  <a:pt x="0" y="2137636"/>
                </a:lnTo>
                <a:lnTo>
                  <a:pt x="0" y="0"/>
                </a:lnTo>
                <a:close/>
              </a:path>
            </a:pathLst>
          </a:custGeom>
          <a:blipFill>
            <a:blip r:embed="rId19">
              <a:extLst>
                <a:ext uri="{96DAC541-7B7A-43D3-8B79-37D633B846F1}">
                  <asvg:svgBlip xmlns="" xmlns:asvg="http://schemas.microsoft.com/office/drawing/2016/SVG/main" r:embed="rId20"/>
                </a:ext>
              </a:extLst>
            </a:blip>
            <a:stretch>
              <a:fillRect/>
            </a:stretch>
          </a:blipFill>
        </p:spPr>
      </p:sp>
      <p:sp>
        <p:nvSpPr>
          <p:cNvPr id="17" name="Freeform 17"/>
          <p:cNvSpPr/>
          <p:nvPr/>
        </p:nvSpPr>
        <p:spPr>
          <a:xfrm>
            <a:off x="4226040" y="4875456"/>
            <a:ext cx="2306955" cy="2013343"/>
          </a:xfrm>
          <a:custGeom>
            <a:avLst/>
            <a:gdLst/>
            <a:ahLst/>
            <a:cxnLst/>
            <a:rect l="l" t="t" r="r" b="b"/>
            <a:pathLst>
              <a:path w="2306955" h="2013343">
                <a:moveTo>
                  <a:pt x="0" y="0"/>
                </a:moveTo>
                <a:lnTo>
                  <a:pt x="2306956" y="0"/>
                </a:lnTo>
                <a:lnTo>
                  <a:pt x="2306956" y="2013343"/>
                </a:lnTo>
                <a:lnTo>
                  <a:pt x="0" y="2013343"/>
                </a:lnTo>
                <a:lnTo>
                  <a:pt x="0" y="0"/>
                </a:lnTo>
                <a:close/>
              </a:path>
            </a:pathLst>
          </a:custGeom>
          <a:blipFill>
            <a:blip r:embed="rId21">
              <a:extLst>
                <a:ext uri="{96DAC541-7B7A-43D3-8B79-37D633B846F1}">
                  <asvg:svgBlip xmlns="" xmlns:asvg="http://schemas.microsoft.com/office/drawing/2016/SVG/main" r:embed="rId22"/>
                </a:ext>
              </a:extLst>
            </a:blip>
            <a:stretch>
              <a:fillRect/>
            </a:stretch>
          </a:blipFill>
        </p:spPr>
      </p:sp>
      <p:sp>
        <p:nvSpPr>
          <p:cNvPr id="18" name="Freeform 18"/>
          <p:cNvSpPr/>
          <p:nvPr/>
        </p:nvSpPr>
        <p:spPr>
          <a:xfrm>
            <a:off x="2072100" y="4875456"/>
            <a:ext cx="1663725" cy="1856082"/>
          </a:xfrm>
          <a:custGeom>
            <a:avLst/>
            <a:gdLst/>
            <a:ahLst/>
            <a:cxnLst/>
            <a:rect l="l" t="t" r="r" b="b"/>
            <a:pathLst>
              <a:path w="1663725" h="1856082">
                <a:moveTo>
                  <a:pt x="0" y="0"/>
                </a:moveTo>
                <a:lnTo>
                  <a:pt x="1663725" y="0"/>
                </a:lnTo>
                <a:lnTo>
                  <a:pt x="1663725" y="1856082"/>
                </a:lnTo>
                <a:lnTo>
                  <a:pt x="0" y="1856082"/>
                </a:lnTo>
                <a:lnTo>
                  <a:pt x="0" y="0"/>
                </a:lnTo>
                <a:close/>
              </a:path>
            </a:pathLst>
          </a:custGeom>
          <a:blipFill>
            <a:blip r:embed="rId23">
              <a:extLst>
                <a:ext uri="{96DAC541-7B7A-43D3-8B79-37D633B846F1}">
                  <asvg:svgBlip xmlns="" xmlns:asvg="http://schemas.microsoft.com/office/drawing/2016/SVG/main" r:embed="rId24"/>
                </a:ext>
              </a:extLst>
            </a:blip>
            <a:stretch>
              <a:fillRect/>
            </a:stretch>
          </a:blipFill>
        </p:spPr>
      </p:sp>
      <p:grpSp>
        <p:nvGrpSpPr>
          <p:cNvPr id="19" name="Group 19"/>
          <p:cNvGrpSpPr/>
          <p:nvPr/>
        </p:nvGrpSpPr>
        <p:grpSpPr>
          <a:xfrm>
            <a:off x="548629" y="618027"/>
            <a:ext cx="16710671" cy="9205435"/>
            <a:chOff x="0" y="0"/>
            <a:chExt cx="6096098" cy="3358168"/>
          </a:xfrm>
        </p:grpSpPr>
        <p:sp>
          <p:nvSpPr>
            <p:cNvPr id="20" name="Freeform 20"/>
            <p:cNvSpPr/>
            <p:nvPr/>
          </p:nvSpPr>
          <p:spPr>
            <a:xfrm>
              <a:off x="0" y="0"/>
              <a:ext cx="6096098" cy="3358168"/>
            </a:xfrm>
            <a:custGeom>
              <a:avLst/>
              <a:gdLst/>
              <a:ahLst/>
              <a:cxnLst/>
              <a:rect l="l" t="t" r="r" b="b"/>
              <a:pathLst>
                <a:path w="6096098" h="3358168">
                  <a:moveTo>
                    <a:pt x="0" y="0"/>
                  </a:moveTo>
                  <a:lnTo>
                    <a:pt x="6096098" y="0"/>
                  </a:lnTo>
                  <a:lnTo>
                    <a:pt x="6096098" y="3358168"/>
                  </a:lnTo>
                  <a:lnTo>
                    <a:pt x="0" y="3358168"/>
                  </a:lnTo>
                  <a:close/>
                </a:path>
              </a:pathLst>
            </a:custGeom>
            <a:solidFill>
              <a:srgbClr val="FFFFFF"/>
            </a:solidFill>
          </p:spPr>
        </p:sp>
      </p:grpSp>
      <p:sp>
        <p:nvSpPr>
          <p:cNvPr id="21" name="Freeform 21"/>
          <p:cNvSpPr/>
          <p:nvPr/>
        </p:nvSpPr>
        <p:spPr>
          <a:xfrm flipH="1">
            <a:off x="16442319" y="-47111"/>
            <a:ext cx="5533751" cy="1961966"/>
          </a:xfrm>
          <a:custGeom>
            <a:avLst/>
            <a:gdLst/>
            <a:ahLst/>
            <a:cxnLst/>
            <a:rect l="l" t="t" r="r" b="b"/>
            <a:pathLst>
              <a:path w="5533751" h="1961966">
                <a:moveTo>
                  <a:pt x="5533751" y="0"/>
                </a:moveTo>
                <a:lnTo>
                  <a:pt x="0" y="0"/>
                </a:lnTo>
                <a:lnTo>
                  <a:pt x="0" y="1961966"/>
                </a:lnTo>
                <a:lnTo>
                  <a:pt x="5533751" y="1961966"/>
                </a:lnTo>
                <a:lnTo>
                  <a:pt x="5533751" y="0"/>
                </a:lnTo>
                <a:close/>
              </a:path>
            </a:pathLst>
          </a:custGeom>
          <a:blipFill>
            <a:blip r:embed="rId25">
              <a:extLst>
                <a:ext uri="{96DAC541-7B7A-43D3-8B79-37D633B846F1}">
                  <asvg:svgBlip xmlns="" xmlns:asvg="http://schemas.microsoft.com/office/drawing/2016/SVG/main" r:embed="rId26"/>
                </a:ext>
              </a:extLst>
            </a:blip>
            <a:stretch>
              <a:fillRect/>
            </a:stretch>
          </a:blipFill>
        </p:spPr>
      </p:sp>
      <p:sp>
        <p:nvSpPr>
          <p:cNvPr id="22" name="Freeform 22"/>
          <p:cNvSpPr/>
          <p:nvPr/>
        </p:nvSpPr>
        <p:spPr>
          <a:xfrm>
            <a:off x="14492424" y="8842479"/>
            <a:ext cx="5533751" cy="1961966"/>
          </a:xfrm>
          <a:custGeom>
            <a:avLst/>
            <a:gdLst/>
            <a:ahLst/>
            <a:cxnLst/>
            <a:rect l="l" t="t" r="r" b="b"/>
            <a:pathLst>
              <a:path w="5533751" h="1961966">
                <a:moveTo>
                  <a:pt x="0" y="0"/>
                </a:moveTo>
                <a:lnTo>
                  <a:pt x="5533752" y="0"/>
                </a:lnTo>
                <a:lnTo>
                  <a:pt x="5533752" y="1961967"/>
                </a:lnTo>
                <a:lnTo>
                  <a:pt x="0" y="1961967"/>
                </a:lnTo>
                <a:lnTo>
                  <a:pt x="0" y="0"/>
                </a:lnTo>
                <a:close/>
              </a:path>
            </a:pathLst>
          </a:custGeom>
          <a:blipFill>
            <a:blip r:embed="rId25">
              <a:extLst>
                <a:ext uri="{96DAC541-7B7A-43D3-8B79-37D633B846F1}">
                  <asvg:svgBlip xmlns="" xmlns:asvg="http://schemas.microsoft.com/office/drawing/2016/SVG/main" r:embed="rId26"/>
                </a:ext>
              </a:extLst>
            </a:blip>
            <a:stretch>
              <a:fillRect/>
            </a:stretch>
          </a:blipFill>
        </p:spPr>
      </p:sp>
      <p:sp>
        <p:nvSpPr>
          <p:cNvPr id="23" name="TextBox 23"/>
          <p:cNvSpPr txBox="1"/>
          <p:nvPr/>
        </p:nvSpPr>
        <p:spPr>
          <a:xfrm>
            <a:off x="769437" y="857250"/>
            <a:ext cx="16244876" cy="9429750"/>
          </a:xfrm>
          <a:prstGeom prst="rect">
            <a:avLst/>
          </a:prstGeom>
        </p:spPr>
        <p:txBody>
          <a:bodyPr lIns="0" tIns="0" rIns="0" bIns="0" rtlCol="0" anchor="t">
            <a:spAutoFit/>
          </a:bodyPr>
          <a:lstStyle/>
          <a:p>
            <a:pPr marL="647700" lvl="1" indent="-323850" algn="just">
              <a:lnSpc>
                <a:spcPts val="3900"/>
              </a:lnSpc>
              <a:buFont typeface="Arial"/>
              <a:buChar char="•"/>
            </a:pPr>
            <a:r>
              <a:rPr lang="en-US" sz="3000">
                <a:solidFill>
                  <a:srgbClr val="000000"/>
                </a:solidFill>
                <a:latin typeface="Poppins"/>
                <a:ea typeface="Poppins"/>
                <a:cs typeface="Poppins"/>
                <a:sym typeface="Poppins"/>
              </a:rPr>
              <a:t>sameip: Kiểm tra xem địa chỉ IP nguồn và đích có trùng nhau không.</a:t>
            </a:r>
          </a:p>
          <a:p>
            <a:pPr marL="1295400" lvl="2" indent="-431800" algn="just">
              <a:lnSpc>
                <a:spcPts val="3900"/>
              </a:lnSpc>
              <a:buFont typeface="Arial"/>
              <a:buChar char="⚬"/>
            </a:pPr>
            <a:r>
              <a:rPr lang="en-US" sz="3000">
                <a:solidFill>
                  <a:srgbClr val="000000"/>
                </a:solidFill>
                <a:latin typeface="Poppins"/>
                <a:ea typeface="Poppins"/>
                <a:cs typeface="Poppins"/>
                <a:sym typeface="Poppins"/>
              </a:rPr>
              <a:t> Cú pháp: sameip;</a:t>
            </a:r>
          </a:p>
          <a:p>
            <a:pPr algn="just">
              <a:lnSpc>
                <a:spcPts val="3900"/>
              </a:lnSpc>
            </a:pPr>
            <a:endParaRPr lang="en-US" sz="3000">
              <a:solidFill>
                <a:srgbClr val="000000"/>
              </a:solidFill>
              <a:latin typeface="Poppins"/>
              <a:ea typeface="Poppins"/>
              <a:cs typeface="Poppins"/>
              <a:sym typeface="Poppins"/>
            </a:endParaRPr>
          </a:p>
          <a:p>
            <a:pPr marL="647700" lvl="1" indent="-323850" algn="just">
              <a:lnSpc>
                <a:spcPts val="3900"/>
              </a:lnSpc>
              <a:buFont typeface="Arial"/>
              <a:buChar char="•"/>
            </a:pPr>
            <a:r>
              <a:rPr lang="en-US" sz="3000">
                <a:solidFill>
                  <a:srgbClr val="000000"/>
                </a:solidFill>
                <a:latin typeface="Poppins"/>
                <a:ea typeface="Poppins"/>
                <a:cs typeface="Poppins"/>
                <a:sym typeface="Poppins"/>
              </a:rPr>
              <a:t>ip_proto: Lựa chọn giao thức bằng tên hoặc số (ICMP, TCP, UDP, GRE, ESP, AH, IPv6-ICMP).</a:t>
            </a:r>
          </a:p>
          <a:p>
            <a:pPr marL="1295400" lvl="2" indent="-431800" algn="just">
              <a:lnSpc>
                <a:spcPts val="3900"/>
              </a:lnSpc>
              <a:buFont typeface="Arial"/>
              <a:buChar char="⚬"/>
            </a:pPr>
            <a:r>
              <a:rPr lang="en-US" sz="3000">
                <a:solidFill>
                  <a:srgbClr val="000000"/>
                </a:solidFill>
                <a:latin typeface="Poppins"/>
                <a:ea typeface="Poppins"/>
                <a:cs typeface="Poppins"/>
                <a:sym typeface="Poppins"/>
              </a:rPr>
              <a:t> Cú pháp: ip_proto:&lt;number/name&gt;;</a:t>
            </a:r>
          </a:p>
          <a:p>
            <a:pPr algn="just">
              <a:lnSpc>
                <a:spcPts val="3900"/>
              </a:lnSpc>
            </a:pPr>
            <a:endParaRPr lang="en-US" sz="3000">
              <a:solidFill>
                <a:srgbClr val="000000"/>
              </a:solidFill>
              <a:latin typeface="Poppins"/>
              <a:ea typeface="Poppins"/>
              <a:cs typeface="Poppins"/>
              <a:sym typeface="Poppins"/>
            </a:endParaRPr>
          </a:p>
          <a:p>
            <a:pPr marL="647700" lvl="1" indent="-323850" algn="just">
              <a:lnSpc>
                <a:spcPts val="3900"/>
              </a:lnSpc>
              <a:buFont typeface="Arial"/>
              <a:buChar char="•"/>
            </a:pPr>
            <a:r>
              <a:rPr lang="en-US" sz="3000">
                <a:solidFill>
                  <a:srgbClr val="000000"/>
                </a:solidFill>
                <a:latin typeface="Poppins"/>
                <a:ea typeface="Poppins"/>
                <a:cs typeface="Poppins"/>
                <a:sym typeface="Poppins"/>
              </a:rPr>
              <a:t>id: Định danh cho các phân mảnh gói tin. Các mảnh của một gói tin có ID giống nhau.</a:t>
            </a:r>
          </a:p>
          <a:p>
            <a:pPr marL="1295400" lvl="2" indent="-431800" algn="just">
              <a:lnSpc>
                <a:spcPts val="3900"/>
              </a:lnSpc>
              <a:buFont typeface="Arial"/>
              <a:buChar char="⚬"/>
            </a:pPr>
            <a:r>
              <a:rPr lang="en-US" sz="3000">
                <a:solidFill>
                  <a:srgbClr val="000000"/>
                </a:solidFill>
                <a:latin typeface="Poppins"/>
                <a:ea typeface="Poppins"/>
                <a:cs typeface="Poppins"/>
                <a:sym typeface="Poppins"/>
              </a:rPr>
              <a:t> Cú pháp: id:&lt;number&gt;;</a:t>
            </a:r>
          </a:p>
          <a:p>
            <a:pPr algn="just">
              <a:lnSpc>
                <a:spcPts val="3900"/>
              </a:lnSpc>
            </a:pPr>
            <a:endParaRPr lang="en-US" sz="3000">
              <a:solidFill>
                <a:srgbClr val="000000"/>
              </a:solidFill>
              <a:latin typeface="Poppins"/>
              <a:ea typeface="Poppins"/>
              <a:cs typeface="Poppins"/>
              <a:sym typeface="Poppins"/>
            </a:endParaRPr>
          </a:p>
          <a:p>
            <a:pPr marL="647700" lvl="1" indent="-323850" algn="just">
              <a:lnSpc>
                <a:spcPts val="3900"/>
              </a:lnSpc>
              <a:buFont typeface="Arial"/>
              <a:buChar char="•"/>
            </a:pPr>
            <a:r>
              <a:rPr lang="en-US" sz="3000">
                <a:solidFill>
                  <a:srgbClr val="000000"/>
                </a:solidFill>
                <a:latin typeface="Poppins"/>
                <a:ea typeface="Poppins"/>
                <a:cs typeface="Poppins"/>
                <a:sym typeface="Poppins"/>
              </a:rPr>
              <a:t>geoip: Xác định địa chỉ nguồn và đích để gói tin lưu thông trên mạng.</a:t>
            </a:r>
          </a:p>
          <a:p>
            <a:pPr marL="647700" lvl="1" indent="-323850" algn="just">
              <a:lnSpc>
                <a:spcPts val="3900"/>
              </a:lnSpc>
              <a:buFont typeface="Arial"/>
              <a:buChar char="•"/>
            </a:pPr>
            <a:r>
              <a:rPr lang="en-US" sz="3000">
                <a:solidFill>
                  <a:srgbClr val="000000"/>
                </a:solidFill>
                <a:latin typeface="Poppins"/>
                <a:ea typeface="Poppins"/>
                <a:cs typeface="Poppins"/>
                <a:sym typeface="Poppins"/>
              </a:rPr>
              <a:t>fragbits: Kiểm tra các phân mảnh của gói tin, gồm các cơ chế như M, D, R, +, *, !.</a:t>
            </a:r>
          </a:p>
          <a:p>
            <a:pPr marL="1295400" lvl="2" indent="-431800" algn="just">
              <a:lnSpc>
                <a:spcPts val="3900"/>
              </a:lnSpc>
              <a:buFont typeface="Arial"/>
              <a:buChar char="⚬"/>
            </a:pPr>
            <a:r>
              <a:rPr lang="en-US" sz="3000">
                <a:solidFill>
                  <a:srgbClr val="000000"/>
                </a:solidFill>
                <a:latin typeface="Poppins"/>
                <a:ea typeface="Poppins"/>
                <a:cs typeface="Poppins"/>
                <a:sym typeface="Poppins"/>
              </a:rPr>
              <a:t> Cú pháp: fragbits:[*+!]&lt;[MDR]&gt;;</a:t>
            </a:r>
          </a:p>
          <a:p>
            <a:pPr algn="just">
              <a:lnSpc>
                <a:spcPts val="3900"/>
              </a:lnSpc>
            </a:pPr>
            <a:endParaRPr lang="en-US" sz="3000">
              <a:solidFill>
                <a:srgbClr val="000000"/>
              </a:solidFill>
              <a:latin typeface="Poppins"/>
              <a:ea typeface="Poppins"/>
              <a:cs typeface="Poppins"/>
              <a:sym typeface="Poppins"/>
            </a:endParaRPr>
          </a:p>
          <a:p>
            <a:pPr marL="647700" lvl="1" indent="-323850" algn="just">
              <a:lnSpc>
                <a:spcPts val="3900"/>
              </a:lnSpc>
              <a:buFont typeface="Arial"/>
              <a:buChar char="•"/>
            </a:pPr>
            <a:r>
              <a:rPr lang="en-US" sz="3000">
                <a:solidFill>
                  <a:srgbClr val="000000"/>
                </a:solidFill>
                <a:latin typeface="Poppins"/>
                <a:ea typeface="Poppins"/>
                <a:cs typeface="Poppins"/>
                <a:sym typeface="Poppins"/>
              </a:rPr>
              <a:t>fragoffset: Kiểm tra các giá trị thập phân của từng mảnh gói tin trong trường offset, có thể kết hợp với các tùy chọn fragment.</a:t>
            </a:r>
          </a:p>
          <a:p>
            <a:pPr marL="1295400" lvl="2" indent="-431800" algn="just">
              <a:lnSpc>
                <a:spcPts val="3900"/>
              </a:lnSpc>
              <a:buFont typeface="Arial"/>
              <a:buChar char="⚬"/>
            </a:pPr>
            <a:r>
              <a:rPr lang="en-US" sz="3000">
                <a:solidFill>
                  <a:srgbClr val="000000"/>
                </a:solidFill>
                <a:latin typeface="Poppins"/>
                <a:ea typeface="Poppins"/>
                <a:cs typeface="Poppins"/>
                <a:sym typeface="Poppins"/>
              </a:rPr>
              <a:t> Cú pháp: fragoffset:[!\&lt;\&gt;]&lt;number&gt;;</a:t>
            </a:r>
          </a:p>
          <a:p>
            <a:pPr algn="just">
              <a:lnSpc>
                <a:spcPts val="3900"/>
              </a:lnSpc>
            </a:pPr>
            <a:endParaRPr lang="en-US" sz="3000">
              <a:solidFill>
                <a:srgbClr val="000000"/>
              </a:solidFill>
              <a:latin typeface="Poppins"/>
              <a:ea typeface="Poppins"/>
              <a:cs typeface="Poppins"/>
              <a:sym typeface="Poppins"/>
            </a:endParaRPr>
          </a:p>
        </p:txBody>
      </p:sp>
      <p:sp>
        <p:nvSpPr>
          <p:cNvPr id="24" name="Freeform 24"/>
          <p:cNvSpPr/>
          <p:nvPr/>
        </p:nvSpPr>
        <p:spPr>
          <a:xfrm>
            <a:off x="16793505" y="3742304"/>
            <a:ext cx="441616" cy="633141"/>
          </a:xfrm>
          <a:custGeom>
            <a:avLst/>
            <a:gdLst/>
            <a:ahLst/>
            <a:cxnLst/>
            <a:rect l="l" t="t" r="r" b="b"/>
            <a:pathLst>
              <a:path w="441616" h="633141">
                <a:moveTo>
                  <a:pt x="0" y="0"/>
                </a:moveTo>
                <a:lnTo>
                  <a:pt x="441616" y="0"/>
                </a:lnTo>
                <a:lnTo>
                  <a:pt x="441616" y="633141"/>
                </a:lnTo>
                <a:lnTo>
                  <a:pt x="0" y="633141"/>
                </a:lnTo>
                <a:lnTo>
                  <a:pt x="0" y="0"/>
                </a:lnTo>
                <a:close/>
              </a:path>
            </a:pathLst>
          </a:custGeom>
          <a:blipFill>
            <a:blip r:embed="rId27">
              <a:extLst>
                <a:ext uri="{96DAC541-7B7A-43D3-8B79-37D633B846F1}">
                  <asvg:svgBlip xmlns="" xmlns:asvg="http://schemas.microsoft.com/office/drawing/2016/SVG/main" r:embed="rId28"/>
                </a:ext>
              </a:extLst>
            </a:blip>
            <a:stretch>
              <a:fillRect/>
            </a:stretch>
          </a:blipFill>
        </p:spPr>
      </p:sp>
      <p:sp>
        <p:nvSpPr>
          <p:cNvPr id="25" name="Freeform 25"/>
          <p:cNvSpPr/>
          <p:nvPr/>
        </p:nvSpPr>
        <p:spPr>
          <a:xfrm>
            <a:off x="327822" y="1281714"/>
            <a:ext cx="441616" cy="633141"/>
          </a:xfrm>
          <a:custGeom>
            <a:avLst/>
            <a:gdLst/>
            <a:ahLst/>
            <a:cxnLst/>
            <a:rect l="l" t="t" r="r" b="b"/>
            <a:pathLst>
              <a:path w="441616" h="633141">
                <a:moveTo>
                  <a:pt x="0" y="0"/>
                </a:moveTo>
                <a:lnTo>
                  <a:pt x="441615" y="0"/>
                </a:lnTo>
                <a:lnTo>
                  <a:pt x="441615" y="633141"/>
                </a:lnTo>
                <a:lnTo>
                  <a:pt x="0" y="633141"/>
                </a:lnTo>
                <a:lnTo>
                  <a:pt x="0" y="0"/>
                </a:lnTo>
                <a:close/>
              </a:path>
            </a:pathLst>
          </a:custGeom>
          <a:blipFill>
            <a:blip r:embed="rId27">
              <a:extLst>
                <a:ext uri="{96DAC541-7B7A-43D3-8B79-37D633B846F1}">
                  <asvg:svgBlip xmlns="" xmlns:asvg="http://schemas.microsoft.com/office/drawing/2016/SVG/main" r:embed="rId28"/>
                </a:ext>
              </a:extLst>
            </a:blip>
            <a:stretch>
              <a:fillRect/>
            </a:stretch>
          </a:blipFill>
        </p:spPr>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24354" r="-1468" b="-56033"/>
            </a:stretch>
          </a:blipFill>
        </p:spPr>
      </p:sp>
      <p:grpSp>
        <p:nvGrpSpPr>
          <p:cNvPr id="3" name="Group 3"/>
          <p:cNvGrpSpPr/>
          <p:nvPr/>
        </p:nvGrpSpPr>
        <p:grpSpPr>
          <a:xfrm>
            <a:off x="1219294" y="2903804"/>
            <a:ext cx="15795020" cy="1269294"/>
            <a:chOff x="0" y="0"/>
            <a:chExt cx="5762066" cy="463042"/>
          </a:xfrm>
        </p:grpSpPr>
        <p:sp>
          <p:nvSpPr>
            <p:cNvPr id="4" name="Freeform 4"/>
            <p:cNvSpPr/>
            <p:nvPr/>
          </p:nvSpPr>
          <p:spPr>
            <a:xfrm>
              <a:off x="0" y="0"/>
              <a:ext cx="5762066" cy="463042"/>
            </a:xfrm>
            <a:custGeom>
              <a:avLst/>
              <a:gdLst/>
              <a:ahLst/>
              <a:cxnLst/>
              <a:rect l="l" t="t" r="r" b="b"/>
              <a:pathLst>
                <a:path w="5762066" h="463042">
                  <a:moveTo>
                    <a:pt x="0" y="0"/>
                  </a:moveTo>
                  <a:lnTo>
                    <a:pt x="5762066" y="0"/>
                  </a:lnTo>
                  <a:lnTo>
                    <a:pt x="5762066" y="463042"/>
                  </a:lnTo>
                  <a:lnTo>
                    <a:pt x="0" y="463042"/>
                  </a:lnTo>
                  <a:close/>
                </a:path>
              </a:pathLst>
            </a:custGeom>
            <a:solidFill>
              <a:srgbClr val="FFFFFF"/>
            </a:solidFill>
          </p:spPr>
        </p:sp>
      </p:grpSp>
      <p:grpSp>
        <p:nvGrpSpPr>
          <p:cNvPr id="5" name="Group 5"/>
          <p:cNvGrpSpPr/>
          <p:nvPr/>
        </p:nvGrpSpPr>
        <p:grpSpPr>
          <a:xfrm>
            <a:off x="1219294" y="4537842"/>
            <a:ext cx="15795020" cy="5141985"/>
            <a:chOff x="0" y="0"/>
            <a:chExt cx="5762066" cy="1875810"/>
          </a:xfrm>
        </p:grpSpPr>
        <p:sp>
          <p:nvSpPr>
            <p:cNvPr id="6" name="Freeform 6"/>
            <p:cNvSpPr/>
            <p:nvPr/>
          </p:nvSpPr>
          <p:spPr>
            <a:xfrm>
              <a:off x="0" y="0"/>
              <a:ext cx="5762066" cy="1875810"/>
            </a:xfrm>
            <a:custGeom>
              <a:avLst/>
              <a:gdLst/>
              <a:ahLst/>
              <a:cxnLst/>
              <a:rect l="l" t="t" r="r" b="b"/>
              <a:pathLst>
                <a:path w="5762066" h="1875810">
                  <a:moveTo>
                    <a:pt x="0" y="0"/>
                  </a:moveTo>
                  <a:lnTo>
                    <a:pt x="5762066" y="0"/>
                  </a:lnTo>
                  <a:lnTo>
                    <a:pt x="5762066" y="1875810"/>
                  </a:lnTo>
                  <a:lnTo>
                    <a:pt x="0" y="1875810"/>
                  </a:lnTo>
                  <a:close/>
                </a:path>
              </a:pathLst>
            </a:custGeom>
            <a:solidFill>
              <a:srgbClr val="FFFFFF"/>
            </a:solidFill>
          </p:spPr>
        </p:sp>
      </p:grpSp>
      <p:sp>
        <p:nvSpPr>
          <p:cNvPr id="7" name="TextBox 7"/>
          <p:cNvSpPr txBox="1"/>
          <p:nvPr/>
        </p:nvSpPr>
        <p:spPr>
          <a:xfrm>
            <a:off x="2833406" y="3152343"/>
            <a:ext cx="12621188" cy="734060"/>
          </a:xfrm>
          <a:prstGeom prst="rect">
            <a:avLst/>
          </a:prstGeom>
        </p:spPr>
        <p:txBody>
          <a:bodyPr lIns="0" tIns="0" rIns="0" bIns="0" rtlCol="0" anchor="t">
            <a:spAutoFit/>
          </a:bodyPr>
          <a:lstStyle/>
          <a:p>
            <a:pPr algn="ctr">
              <a:lnSpc>
                <a:spcPts val="2859"/>
              </a:lnSpc>
            </a:pPr>
            <a:r>
              <a:rPr lang="en-US" sz="2199">
                <a:solidFill>
                  <a:srgbClr val="000000"/>
                </a:solidFill>
                <a:latin typeface="Poppins"/>
                <a:ea typeface="Poppins"/>
                <a:cs typeface="Poppins"/>
                <a:sym typeface="Poppins"/>
              </a:rPr>
              <a:t>Sử dụng các tài nguyên thiết kế này trong Bản thuyết trình Canva của bạn. Thiết kế vui vẻ!</a:t>
            </a:r>
          </a:p>
          <a:p>
            <a:pPr algn="ctr">
              <a:lnSpc>
                <a:spcPts val="2859"/>
              </a:lnSpc>
            </a:pPr>
            <a:r>
              <a:rPr lang="en-US" sz="2199">
                <a:solidFill>
                  <a:srgbClr val="000000"/>
                </a:solidFill>
                <a:latin typeface="Poppins"/>
                <a:ea typeface="Poppins"/>
                <a:cs typeface="Poppins"/>
                <a:sym typeface="Poppins"/>
              </a:rPr>
              <a:t>Hãy xóa trang này trước khi trình bày.</a:t>
            </a:r>
          </a:p>
        </p:txBody>
      </p:sp>
      <p:grpSp>
        <p:nvGrpSpPr>
          <p:cNvPr id="8" name="Group 8"/>
          <p:cNvGrpSpPr>
            <a:grpSpLocks noChangeAspect="1"/>
          </p:cNvGrpSpPr>
          <p:nvPr/>
        </p:nvGrpSpPr>
        <p:grpSpPr>
          <a:xfrm>
            <a:off x="9404956" y="8064673"/>
            <a:ext cx="529685" cy="529685"/>
            <a:chOff x="0" y="0"/>
            <a:chExt cx="6355080" cy="6355080"/>
          </a:xfrm>
        </p:grpSpPr>
        <p:sp>
          <p:nvSpPr>
            <p:cNvPr id="9" name="Freeform 9"/>
            <p:cNvSpPr/>
            <p:nvPr/>
          </p:nvSpPr>
          <p:spPr>
            <a:xfrm>
              <a:off x="0" y="0"/>
              <a:ext cx="6355080" cy="6355080"/>
            </a:xfrm>
            <a:custGeom>
              <a:avLst/>
              <a:gdLst/>
              <a:ahLst/>
              <a:cxnLst/>
              <a:rect l="l" t="t" r="r" b="b"/>
              <a:pathLst>
                <a:path w="6355080" h="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003EA8"/>
            </a:solidFill>
          </p:spPr>
        </p:sp>
      </p:grpSp>
      <p:grpSp>
        <p:nvGrpSpPr>
          <p:cNvPr id="10" name="Group 10"/>
          <p:cNvGrpSpPr/>
          <p:nvPr/>
        </p:nvGrpSpPr>
        <p:grpSpPr>
          <a:xfrm>
            <a:off x="7922772" y="8064673"/>
            <a:ext cx="529685" cy="529685"/>
            <a:chOff x="0" y="0"/>
            <a:chExt cx="6350000" cy="6350000"/>
          </a:xfrm>
        </p:grpSpPr>
        <p:sp>
          <p:nvSpPr>
            <p:cNvPr id="11" name="Freeform 11"/>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3EA8"/>
            </a:solidFill>
          </p:spPr>
        </p:sp>
      </p:grpSp>
      <p:sp>
        <p:nvSpPr>
          <p:cNvPr id="12" name="Freeform 12"/>
          <p:cNvSpPr/>
          <p:nvPr/>
        </p:nvSpPr>
        <p:spPr>
          <a:xfrm>
            <a:off x="12463910" y="7958580"/>
            <a:ext cx="517455" cy="741871"/>
          </a:xfrm>
          <a:custGeom>
            <a:avLst/>
            <a:gdLst/>
            <a:ahLst/>
            <a:cxnLst/>
            <a:rect l="l" t="t" r="r" b="b"/>
            <a:pathLst>
              <a:path w="517455" h="741871">
                <a:moveTo>
                  <a:pt x="0" y="0"/>
                </a:moveTo>
                <a:lnTo>
                  <a:pt x="517454" y="0"/>
                </a:lnTo>
                <a:lnTo>
                  <a:pt x="517454" y="741871"/>
                </a:lnTo>
                <a:lnTo>
                  <a:pt x="0" y="741871"/>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sp>
        <p:nvSpPr>
          <p:cNvPr id="13" name="Freeform 13"/>
          <p:cNvSpPr/>
          <p:nvPr/>
        </p:nvSpPr>
        <p:spPr>
          <a:xfrm>
            <a:off x="13625403" y="5777265"/>
            <a:ext cx="2367586" cy="839417"/>
          </a:xfrm>
          <a:custGeom>
            <a:avLst/>
            <a:gdLst/>
            <a:ahLst/>
            <a:cxnLst/>
            <a:rect l="l" t="t" r="r" b="b"/>
            <a:pathLst>
              <a:path w="2367586" h="839417">
                <a:moveTo>
                  <a:pt x="0" y="0"/>
                </a:moveTo>
                <a:lnTo>
                  <a:pt x="2367586" y="0"/>
                </a:lnTo>
                <a:lnTo>
                  <a:pt x="2367586" y="839417"/>
                </a:lnTo>
                <a:lnTo>
                  <a:pt x="0" y="839417"/>
                </a:lnTo>
                <a:lnTo>
                  <a:pt x="0" y="0"/>
                </a:lnTo>
                <a:close/>
              </a:path>
            </a:pathLst>
          </a:custGeom>
          <a:blipFill>
            <a:blip r:embed="rId5">
              <a:extLst>
                <a:ext uri="{96DAC541-7B7A-43D3-8B79-37D633B846F1}">
                  <asvg:svgBlip xmlns="" xmlns:asvg="http://schemas.microsoft.com/office/drawing/2016/SVG/main" r:embed="rId6"/>
                </a:ext>
              </a:extLst>
            </a:blip>
            <a:stretch>
              <a:fillRect/>
            </a:stretch>
          </a:blipFill>
        </p:spPr>
      </p:sp>
      <p:sp>
        <p:nvSpPr>
          <p:cNvPr id="14" name="Freeform 14"/>
          <p:cNvSpPr/>
          <p:nvPr/>
        </p:nvSpPr>
        <p:spPr>
          <a:xfrm>
            <a:off x="7633736" y="5375265"/>
            <a:ext cx="1637441" cy="1643417"/>
          </a:xfrm>
          <a:custGeom>
            <a:avLst/>
            <a:gdLst/>
            <a:ahLst/>
            <a:cxnLst/>
            <a:rect l="l" t="t" r="r" b="b"/>
            <a:pathLst>
              <a:path w="1637441" h="1643417">
                <a:moveTo>
                  <a:pt x="0" y="0"/>
                </a:moveTo>
                <a:lnTo>
                  <a:pt x="1637441" y="0"/>
                </a:lnTo>
                <a:lnTo>
                  <a:pt x="1637441" y="1643417"/>
                </a:lnTo>
                <a:lnTo>
                  <a:pt x="0" y="1643417"/>
                </a:lnTo>
                <a:lnTo>
                  <a:pt x="0" y="0"/>
                </a:lnTo>
                <a:close/>
              </a:path>
            </a:pathLst>
          </a:custGeom>
          <a:blipFill>
            <a:blip r:embed="rId7">
              <a:extLst>
                <a:ext uri="{96DAC541-7B7A-43D3-8B79-37D633B846F1}">
                  <asvg:svgBlip xmlns="" xmlns:asvg="http://schemas.microsoft.com/office/drawing/2016/SVG/main" r:embed="rId8"/>
                </a:ext>
              </a:extLst>
            </a:blip>
            <a:stretch>
              <a:fillRect/>
            </a:stretch>
          </a:blipFill>
        </p:spPr>
      </p:sp>
      <p:sp>
        <p:nvSpPr>
          <p:cNvPr id="15" name="Freeform 15"/>
          <p:cNvSpPr/>
          <p:nvPr/>
        </p:nvSpPr>
        <p:spPr>
          <a:xfrm>
            <a:off x="2031895" y="7212278"/>
            <a:ext cx="4393894" cy="1382079"/>
          </a:xfrm>
          <a:custGeom>
            <a:avLst/>
            <a:gdLst/>
            <a:ahLst/>
            <a:cxnLst/>
            <a:rect l="l" t="t" r="r" b="b"/>
            <a:pathLst>
              <a:path w="4393894" h="1382079">
                <a:moveTo>
                  <a:pt x="0" y="0"/>
                </a:moveTo>
                <a:lnTo>
                  <a:pt x="4393894" y="0"/>
                </a:lnTo>
                <a:lnTo>
                  <a:pt x="4393894" y="1382079"/>
                </a:lnTo>
                <a:lnTo>
                  <a:pt x="0" y="1382079"/>
                </a:lnTo>
                <a:lnTo>
                  <a:pt x="0" y="0"/>
                </a:lnTo>
                <a:close/>
              </a:path>
            </a:pathLst>
          </a:custGeom>
          <a:blipFill>
            <a:blip r:embed="rId9">
              <a:extLst>
                <a:ext uri="{96DAC541-7B7A-43D3-8B79-37D633B846F1}">
                  <asvg:svgBlip xmlns="" xmlns:asvg="http://schemas.microsoft.com/office/drawing/2016/SVG/main" r:embed="rId10"/>
                </a:ext>
              </a:extLst>
            </a:blip>
            <a:stretch>
              <a:fillRect/>
            </a:stretch>
          </a:blipFill>
        </p:spPr>
      </p:sp>
      <p:sp>
        <p:nvSpPr>
          <p:cNvPr id="16" name="Freeform 16"/>
          <p:cNvSpPr/>
          <p:nvPr/>
        </p:nvSpPr>
        <p:spPr>
          <a:xfrm>
            <a:off x="2031895" y="5620070"/>
            <a:ext cx="4393894" cy="1062523"/>
          </a:xfrm>
          <a:custGeom>
            <a:avLst/>
            <a:gdLst/>
            <a:ahLst/>
            <a:cxnLst/>
            <a:rect l="l" t="t" r="r" b="b"/>
            <a:pathLst>
              <a:path w="4393894" h="1062523">
                <a:moveTo>
                  <a:pt x="0" y="0"/>
                </a:moveTo>
                <a:lnTo>
                  <a:pt x="4393894" y="0"/>
                </a:lnTo>
                <a:lnTo>
                  <a:pt x="4393894" y="1062524"/>
                </a:lnTo>
                <a:lnTo>
                  <a:pt x="0" y="1062524"/>
                </a:lnTo>
                <a:lnTo>
                  <a:pt x="0" y="0"/>
                </a:lnTo>
                <a:close/>
              </a:path>
            </a:pathLst>
          </a:custGeom>
          <a:blipFill>
            <a:blip r:embed="rId11">
              <a:extLst>
                <a:ext uri="{96DAC541-7B7A-43D3-8B79-37D633B846F1}">
                  <asvg:svgBlip xmlns="" xmlns:asvg="http://schemas.microsoft.com/office/drawing/2016/SVG/main" r:embed="rId12"/>
                </a:ext>
              </a:extLst>
            </a:blip>
            <a:stretch>
              <a:fillRect/>
            </a:stretch>
          </a:blipFill>
        </p:spPr>
      </p:sp>
      <p:sp>
        <p:nvSpPr>
          <p:cNvPr id="17" name="Freeform 17"/>
          <p:cNvSpPr/>
          <p:nvPr/>
        </p:nvSpPr>
        <p:spPr>
          <a:xfrm>
            <a:off x="10791337" y="5395948"/>
            <a:ext cx="1446459" cy="1816330"/>
          </a:xfrm>
          <a:custGeom>
            <a:avLst/>
            <a:gdLst/>
            <a:ahLst/>
            <a:cxnLst/>
            <a:rect l="l" t="t" r="r" b="b"/>
            <a:pathLst>
              <a:path w="1446459" h="1816330">
                <a:moveTo>
                  <a:pt x="0" y="0"/>
                </a:moveTo>
                <a:lnTo>
                  <a:pt x="1446459" y="0"/>
                </a:lnTo>
                <a:lnTo>
                  <a:pt x="1446459" y="1816330"/>
                </a:lnTo>
                <a:lnTo>
                  <a:pt x="0" y="1816330"/>
                </a:lnTo>
                <a:lnTo>
                  <a:pt x="0" y="0"/>
                </a:lnTo>
                <a:close/>
              </a:path>
            </a:pathLst>
          </a:custGeom>
          <a:blipFill>
            <a:blip r:embed="rId13">
              <a:extLst>
                <a:ext uri="{96DAC541-7B7A-43D3-8B79-37D633B846F1}">
                  <asvg:svgBlip xmlns="" xmlns:asvg="http://schemas.microsoft.com/office/drawing/2016/SVG/main" r:embed="rId14"/>
                </a:ext>
              </a:extLst>
            </a:blip>
            <a:stretch>
              <a:fillRect/>
            </a:stretch>
          </a:blipFill>
        </p:spPr>
      </p:sp>
      <p:sp>
        <p:nvSpPr>
          <p:cNvPr id="18" name="Freeform 18"/>
          <p:cNvSpPr/>
          <p:nvPr/>
        </p:nvSpPr>
        <p:spPr>
          <a:xfrm>
            <a:off x="10791337" y="7821878"/>
            <a:ext cx="815322" cy="904503"/>
          </a:xfrm>
          <a:custGeom>
            <a:avLst/>
            <a:gdLst/>
            <a:ahLst/>
            <a:cxnLst/>
            <a:rect l="l" t="t" r="r" b="b"/>
            <a:pathLst>
              <a:path w="815322" h="904503">
                <a:moveTo>
                  <a:pt x="0" y="0"/>
                </a:moveTo>
                <a:lnTo>
                  <a:pt x="815323" y="0"/>
                </a:lnTo>
                <a:lnTo>
                  <a:pt x="815323" y="904503"/>
                </a:lnTo>
                <a:lnTo>
                  <a:pt x="0" y="904503"/>
                </a:lnTo>
                <a:lnTo>
                  <a:pt x="0" y="0"/>
                </a:lnTo>
                <a:close/>
              </a:path>
            </a:pathLst>
          </a:custGeom>
          <a:blipFill>
            <a:blip r:embed="rId15">
              <a:extLst>
                <a:ext uri="{96DAC541-7B7A-43D3-8B79-37D633B846F1}">
                  <asvg:svgBlip xmlns="" xmlns:asvg="http://schemas.microsoft.com/office/drawing/2016/SVG/main" r:embed="rId16"/>
                </a:ext>
              </a:extLst>
            </a:blip>
            <a:stretch>
              <a:fillRect r="-135582"/>
            </a:stretch>
          </a:blipFill>
        </p:spPr>
      </p:sp>
      <p:sp>
        <p:nvSpPr>
          <p:cNvPr id="19" name="Freeform 19"/>
          <p:cNvSpPr/>
          <p:nvPr/>
        </p:nvSpPr>
        <p:spPr>
          <a:xfrm>
            <a:off x="13625403" y="7903318"/>
            <a:ext cx="2455232" cy="611576"/>
          </a:xfrm>
          <a:custGeom>
            <a:avLst/>
            <a:gdLst/>
            <a:ahLst/>
            <a:cxnLst/>
            <a:rect l="l" t="t" r="r" b="b"/>
            <a:pathLst>
              <a:path w="2455232" h="611576">
                <a:moveTo>
                  <a:pt x="0" y="0"/>
                </a:moveTo>
                <a:lnTo>
                  <a:pt x="2455232" y="0"/>
                </a:lnTo>
                <a:lnTo>
                  <a:pt x="2455232" y="611576"/>
                </a:lnTo>
                <a:lnTo>
                  <a:pt x="0" y="611576"/>
                </a:lnTo>
                <a:lnTo>
                  <a:pt x="0" y="0"/>
                </a:lnTo>
                <a:close/>
              </a:path>
            </a:pathLst>
          </a:custGeom>
          <a:blipFill>
            <a:blip r:embed="rId17">
              <a:extLst>
                <a:ext uri="{96DAC541-7B7A-43D3-8B79-37D633B846F1}">
                  <asvg:svgBlip xmlns="" xmlns:asvg="http://schemas.microsoft.com/office/drawing/2016/SVG/main" r:embed="rId18"/>
                </a:ext>
              </a:extLst>
            </a:blip>
            <a:stretch>
              <a:fillRect/>
            </a:stretch>
          </a:blipFill>
        </p:spPr>
      </p:sp>
      <p:grpSp>
        <p:nvGrpSpPr>
          <p:cNvPr id="20" name="Group 20"/>
          <p:cNvGrpSpPr/>
          <p:nvPr/>
        </p:nvGrpSpPr>
        <p:grpSpPr>
          <a:xfrm>
            <a:off x="548629" y="1598285"/>
            <a:ext cx="16244876" cy="7660015"/>
            <a:chOff x="0" y="0"/>
            <a:chExt cx="5926175" cy="2794394"/>
          </a:xfrm>
        </p:grpSpPr>
        <p:sp>
          <p:nvSpPr>
            <p:cNvPr id="21" name="Freeform 21"/>
            <p:cNvSpPr/>
            <p:nvPr/>
          </p:nvSpPr>
          <p:spPr>
            <a:xfrm>
              <a:off x="0" y="0"/>
              <a:ext cx="5926175" cy="2794394"/>
            </a:xfrm>
            <a:custGeom>
              <a:avLst/>
              <a:gdLst/>
              <a:ahLst/>
              <a:cxnLst/>
              <a:rect l="l" t="t" r="r" b="b"/>
              <a:pathLst>
                <a:path w="5926175" h="2794394">
                  <a:moveTo>
                    <a:pt x="0" y="0"/>
                  </a:moveTo>
                  <a:lnTo>
                    <a:pt x="5926175" y="0"/>
                  </a:lnTo>
                  <a:lnTo>
                    <a:pt x="5926175" y="2794394"/>
                  </a:lnTo>
                  <a:lnTo>
                    <a:pt x="0" y="2794394"/>
                  </a:lnTo>
                  <a:close/>
                </a:path>
              </a:pathLst>
            </a:custGeom>
            <a:solidFill>
              <a:srgbClr val="FFFFFF"/>
            </a:solidFill>
          </p:spPr>
        </p:sp>
      </p:grpSp>
      <p:grpSp>
        <p:nvGrpSpPr>
          <p:cNvPr id="22" name="Group 22"/>
          <p:cNvGrpSpPr/>
          <p:nvPr/>
        </p:nvGrpSpPr>
        <p:grpSpPr>
          <a:xfrm>
            <a:off x="769437" y="478577"/>
            <a:ext cx="3284491" cy="910590"/>
            <a:chOff x="0" y="0"/>
            <a:chExt cx="1198191" cy="332186"/>
          </a:xfrm>
        </p:grpSpPr>
        <p:sp>
          <p:nvSpPr>
            <p:cNvPr id="23" name="Freeform 23"/>
            <p:cNvSpPr/>
            <p:nvPr/>
          </p:nvSpPr>
          <p:spPr>
            <a:xfrm>
              <a:off x="0" y="0"/>
              <a:ext cx="1198191" cy="332186"/>
            </a:xfrm>
            <a:custGeom>
              <a:avLst/>
              <a:gdLst/>
              <a:ahLst/>
              <a:cxnLst/>
              <a:rect l="l" t="t" r="r" b="b"/>
              <a:pathLst>
                <a:path w="1198191" h="332186">
                  <a:moveTo>
                    <a:pt x="0" y="0"/>
                  </a:moveTo>
                  <a:lnTo>
                    <a:pt x="1198191" y="0"/>
                  </a:lnTo>
                  <a:lnTo>
                    <a:pt x="1198191" y="332186"/>
                  </a:lnTo>
                  <a:lnTo>
                    <a:pt x="0" y="332186"/>
                  </a:lnTo>
                  <a:close/>
                </a:path>
              </a:pathLst>
            </a:custGeom>
            <a:solidFill>
              <a:srgbClr val="FFFFFF"/>
            </a:solidFill>
          </p:spPr>
        </p:sp>
      </p:grpSp>
      <p:sp>
        <p:nvSpPr>
          <p:cNvPr id="24" name="Freeform 24"/>
          <p:cNvSpPr/>
          <p:nvPr/>
        </p:nvSpPr>
        <p:spPr>
          <a:xfrm flipH="1">
            <a:off x="16442319" y="-47111"/>
            <a:ext cx="5533751" cy="1961966"/>
          </a:xfrm>
          <a:custGeom>
            <a:avLst/>
            <a:gdLst/>
            <a:ahLst/>
            <a:cxnLst/>
            <a:rect l="l" t="t" r="r" b="b"/>
            <a:pathLst>
              <a:path w="5533751" h="1961966">
                <a:moveTo>
                  <a:pt x="5533751" y="0"/>
                </a:moveTo>
                <a:lnTo>
                  <a:pt x="0" y="0"/>
                </a:lnTo>
                <a:lnTo>
                  <a:pt x="0" y="1961966"/>
                </a:lnTo>
                <a:lnTo>
                  <a:pt x="5533751" y="1961966"/>
                </a:lnTo>
                <a:lnTo>
                  <a:pt x="5533751" y="0"/>
                </a:lnTo>
                <a:close/>
              </a:path>
            </a:pathLst>
          </a:custGeom>
          <a:blipFill>
            <a:blip r:embed="rId5">
              <a:extLst>
                <a:ext uri="{96DAC541-7B7A-43D3-8B79-37D633B846F1}">
                  <asvg:svgBlip xmlns="" xmlns:asvg="http://schemas.microsoft.com/office/drawing/2016/SVG/main" r:embed="rId6"/>
                </a:ext>
              </a:extLst>
            </a:blip>
            <a:stretch>
              <a:fillRect/>
            </a:stretch>
          </a:blipFill>
        </p:spPr>
      </p:sp>
      <p:sp>
        <p:nvSpPr>
          <p:cNvPr id="25" name="Freeform 25"/>
          <p:cNvSpPr/>
          <p:nvPr/>
        </p:nvSpPr>
        <p:spPr>
          <a:xfrm>
            <a:off x="14492424" y="8842479"/>
            <a:ext cx="5533751" cy="1961966"/>
          </a:xfrm>
          <a:custGeom>
            <a:avLst/>
            <a:gdLst/>
            <a:ahLst/>
            <a:cxnLst/>
            <a:rect l="l" t="t" r="r" b="b"/>
            <a:pathLst>
              <a:path w="5533751" h="1961966">
                <a:moveTo>
                  <a:pt x="0" y="0"/>
                </a:moveTo>
                <a:lnTo>
                  <a:pt x="5533752" y="0"/>
                </a:lnTo>
                <a:lnTo>
                  <a:pt x="5533752" y="1961967"/>
                </a:lnTo>
                <a:lnTo>
                  <a:pt x="0" y="1961967"/>
                </a:lnTo>
                <a:lnTo>
                  <a:pt x="0" y="0"/>
                </a:lnTo>
                <a:close/>
              </a:path>
            </a:pathLst>
          </a:custGeom>
          <a:blipFill>
            <a:blip r:embed="rId5">
              <a:extLst>
                <a:ext uri="{96DAC541-7B7A-43D3-8B79-37D633B846F1}">
                  <asvg:svgBlip xmlns="" xmlns:asvg="http://schemas.microsoft.com/office/drawing/2016/SVG/main" r:embed="rId6"/>
                </a:ext>
              </a:extLst>
            </a:blip>
            <a:stretch>
              <a:fillRect/>
            </a:stretch>
          </a:blipFill>
        </p:spPr>
      </p:sp>
      <p:sp>
        <p:nvSpPr>
          <p:cNvPr id="26" name="TextBox 26"/>
          <p:cNvSpPr txBox="1"/>
          <p:nvPr/>
        </p:nvSpPr>
        <p:spPr>
          <a:xfrm>
            <a:off x="834627" y="2018065"/>
            <a:ext cx="15672881" cy="7451725"/>
          </a:xfrm>
          <a:prstGeom prst="rect">
            <a:avLst/>
          </a:prstGeom>
        </p:spPr>
        <p:txBody>
          <a:bodyPr lIns="0" tIns="0" rIns="0" bIns="0" rtlCol="0" anchor="t">
            <a:spAutoFit/>
          </a:bodyPr>
          <a:lstStyle/>
          <a:p>
            <a:pPr marL="755651" lvl="1" indent="-377825" algn="just">
              <a:lnSpc>
                <a:spcPts val="4550"/>
              </a:lnSpc>
              <a:buFont typeface="Arial"/>
              <a:buChar char="•"/>
            </a:pPr>
            <a:r>
              <a:rPr lang="en-US" sz="3500">
                <a:solidFill>
                  <a:srgbClr val="000000"/>
                </a:solidFill>
                <a:latin typeface="Poppins"/>
                <a:ea typeface="Poppins"/>
                <a:cs typeface="Poppins"/>
                <a:sym typeface="Poppins"/>
              </a:rPr>
              <a:t>Sed:</a:t>
            </a:r>
          </a:p>
          <a:p>
            <a:pPr marL="1511301" lvl="2" indent="-503767" algn="just">
              <a:lnSpc>
                <a:spcPts val="4550"/>
              </a:lnSpc>
              <a:buFont typeface="Arial"/>
              <a:buChar char="⚬"/>
            </a:pPr>
            <a:r>
              <a:rPr lang="en-US" sz="3500">
                <a:solidFill>
                  <a:srgbClr val="000000"/>
                </a:solidFill>
                <a:latin typeface="Poppins"/>
                <a:ea typeface="Poppins"/>
                <a:cs typeface="Poppins"/>
                <a:sym typeface="Poppins"/>
              </a:rPr>
              <a:t>Số ngẫu nhiên được tạo ra ở cả bên nhận và bên gửi gói tin.</a:t>
            </a:r>
          </a:p>
          <a:p>
            <a:pPr marL="1511301" lvl="2" indent="-503767" algn="just">
              <a:lnSpc>
                <a:spcPts val="4550"/>
              </a:lnSpc>
              <a:buFont typeface="Arial"/>
              <a:buChar char="⚬"/>
            </a:pPr>
            <a:r>
              <a:rPr lang="en-US" sz="3500">
                <a:solidFill>
                  <a:srgbClr val="000000"/>
                </a:solidFill>
                <a:latin typeface="Poppins"/>
                <a:ea typeface="Poppins"/>
                <a:cs typeface="Poppins"/>
                <a:sym typeface="Poppins"/>
              </a:rPr>
              <a:t>Theo dõi số thứ tự các gói tin trong quá trình truyền tải.</a:t>
            </a:r>
          </a:p>
          <a:p>
            <a:pPr marL="1511301" lvl="2" indent="-503767" algn="just">
              <a:lnSpc>
                <a:spcPts val="4550"/>
              </a:lnSpc>
              <a:buFont typeface="Arial"/>
              <a:buChar char="⚬"/>
            </a:pPr>
            <a:r>
              <a:rPr lang="en-US" sz="3500">
                <a:solidFill>
                  <a:srgbClr val="000000"/>
                </a:solidFill>
                <a:latin typeface="Poppins"/>
                <a:ea typeface="Poppins"/>
                <a:cs typeface="Poppins"/>
                <a:sym typeface="Poppins"/>
              </a:rPr>
              <a:t>Mỗi gói tin có số seq riêng, tăng dần khi gói tin được truyền.</a:t>
            </a:r>
          </a:p>
          <a:p>
            <a:pPr marL="755651" lvl="1" indent="-377825" algn="just">
              <a:lnSpc>
                <a:spcPts val="4550"/>
              </a:lnSpc>
              <a:buFont typeface="Arial"/>
              <a:buChar char="•"/>
            </a:pPr>
            <a:r>
              <a:rPr lang="en-US" sz="3500">
                <a:solidFill>
                  <a:srgbClr val="000000"/>
                </a:solidFill>
                <a:latin typeface="Poppins"/>
                <a:ea typeface="Poppins"/>
                <a:cs typeface="Poppins"/>
                <a:sym typeface="Poppins"/>
              </a:rPr>
              <a:t>Ack:</a:t>
            </a:r>
          </a:p>
          <a:p>
            <a:pPr marL="1511301" lvl="2" indent="-503767" algn="just">
              <a:lnSpc>
                <a:spcPts val="4550"/>
              </a:lnSpc>
              <a:buFont typeface="Arial"/>
              <a:buChar char="⚬"/>
            </a:pPr>
            <a:r>
              <a:rPr lang="en-US" sz="3500">
                <a:solidFill>
                  <a:srgbClr val="000000"/>
                </a:solidFill>
                <a:latin typeface="Poppins"/>
                <a:ea typeface="Poppins"/>
                <a:cs typeface="Poppins"/>
                <a:sym typeface="Poppins"/>
              </a:rPr>
              <a:t>Kiểm tra gói tin đã được nhận trong giao thức TCP.</a:t>
            </a:r>
          </a:p>
          <a:p>
            <a:pPr marL="1511301" lvl="2" indent="-503767" algn="just">
              <a:lnSpc>
                <a:spcPts val="4550"/>
              </a:lnSpc>
              <a:buFont typeface="Arial"/>
              <a:buChar char="⚬"/>
            </a:pPr>
            <a:r>
              <a:rPr lang="en-US" sz="3500">
                <a:solidFill>
                  <a:srgbClr val="000000"/>
                </a:solidFill>
                <a:latin typeface="Poppins"/>
                <a:ea typeface="Poppins"/>
                <a:cs typeface="Poppins"/>
                <a:sym typeface="Poppins"/>
              </a:rPr>
              <a:t>ACK tăng lên tương ứng với số byte dữ liệu nhận thành công.</a:t>
            </a:r>
          </a:p>
          <a:p>
            <a:pPr marL="1511301" lvl="2" indent="-503767" algn="just">
              <a:lnSpc>
                <a:spcPts val="4550"/>
              </a:lnSpc>
              <a:buFont typeface="Arial"/>
              <a:buChar char="⚬"/>
            </a:pPr>
            <a:r>
              <a:rPr lang="en-US" sz="3500">
                <a:solidFill>
                  <a:srgbClr val="000000"/>
                </a:solidFill>
                <a:latin typeface="Poppins"/>
                <a:ea typeface="Poppins"/>
                <a:cs typeface="Poppins"/>
                <a:sym typeface="Poppins"/>
              </a:rPr>
              <a:t>Giúp xác nhận việc truyền tải dữ liệu thành công.</a:t>
            </a:r>
          </a:p>
          <a:p>
            <a:pPr marL="755651" lvl="1" indent="-377825" algn="just">
              <a:lnSpc>
                <a:spcPts val="4550"/>
              </a:lnSpc>
              <a:buFont typeface="Arial"/>
              <a:buChar char="•"/>
            </a:pPr>
            <a:r>
              <a:rPr lang="en-US" sz="3500">
                <a:solidFill>
                  <a:srgbClr val="000000"/>
                </a:solidFill>
                <a:latin typeface="Poppins"/>
                <a:ea typeface="Poppins"/>
                <a:cs typeface="Poppins"/>
                <a:sym typeface="Poppins"/>
              </a:rPr>
              <a:t>Window:</a:t>
            </a:r>
          </a:p>
          <a:p>
            <a:pPr marL="1511301" lvl="2" indent="-503767" algn="just">
              <a:lnSpc>
                <a:spcPts val="4550"/>
              </a:lnSpc>
              <a:buFont typeface="Arial"/>
              <a:buChar char="⚬"/>
            </a:pPr>
            <a:r>
              <a:rPr lang="en-US" sz="3500">
                <a:solidFill>
                  <a:srgbClr val="000000"/>
                </a:solidFill>
                <a:latin typeface="Poppins"/>
                <a:ea typeface="Poppins"/>
                <a:cs typeface="Poppins"/>
                <a:sym typeface="Poppins"/>
              </a:rPr>
              <a:t>Kiểm tra kích thước cửa sổ TCP.</a:t>
            </a:r>
          </a:p>
          <a:p>
            <a:pPr marL="1511301" lvl="2" indent="-503767" algn="just">
              <a:lnSpc>
                <a:spcPts val="4550"/>
              </a:lnSpc>
              <a:buFont typeface="Arial"/>
              <a:buChar char="⚬"/>
            </a:pPr>
            <a:r>
              <a:rPr lang="en-US" sz="3500">
                <a:solidFill>
                  <a:srgbClr val="000000"/>
                </a:solidFill>
                <a:latin typeface="Poppins"/>
                <a:ea typeface="Poppins"/>
                <a:cs typeface="Poppins"/>
                <a:sym typeface="Poppins"/>
              </a:rPr>
              <a:t>Kiểm soát dòng dữ liệu, giúp bên nhận tránh bị tràn dữ liệu.</a:t>
            </a:r>
          </a:p>
          <a:p>
            <a:pPr marL="1511301" lvl="2" indent="-503767" algn="just">
              <a:lnSpc>
                <a:spcPts val="4550"/>
              </a:lnSpc>
              <a:buFont typeface="Arial"/>
              <a:buChar char="⚬"/>
            </a:pPr>
            <a:r>
              <a:rPr lang="en-US" sz="3500">
                <a:solidFill>
                  <a:srgbClr val="000000"/>
                </a:solidFill>
                <a:latin typeface="Poppins"/>
                <a:ea typeface="Poppins"/>
                <a:cs typeface="Poppins"/>
                <a:sym typeface="Poppins"/>
              </a:rPr>
              <a:t>Kích thước cửa sổ có thể từ 2 đến 65.535 byte.</a:t>
            </a:r>
          </a:p>
          <a:p>
            <a:pPr algn="just">
              <a:lnSpc>
                <a:spcPts val="4550"/>
              </a:lnSpc>
            </a:pPr>
            <a:endParaRPr lang="en-US" sz="3500">
              <a:solidFill>
                <a:srgbClr val="000000"/>
              </a:solidFill>
              <a:latin typeface="Poppins"/>
              <a:ea typeface="Poppins"/>
              <a:cs typeface="Poppins"/>
              <a:sym typeface="Poppins"/>
            </a:endParaRPr>
          </a:p>
        </p:txBody>
      </p:sp>
      <p:sp>
        <p:nvSpPr>
          <p:cNvPr id="27" name="TextBox 27"/>
          <p:cNvSpPr txBox="1"/>
          <p:nvPr/>
        </p:nvSpPr>
        <p:spPr>
          <a:xfrm>
            <a:off x="769437" y="538584"/>
            <a:ext cx="3236067" cy="695325"/>
          </a:xfrm>
          <a:prstGeom prst="rect">
            <a:avLst/>
          </a:prstGeom>
        </p:spPr>
        <p:txBody>
          <a:bodyPr lIns="0" tIns="0" rIns="0" bIns="0" rtlCol="0" anchor="t">
            <a:spAutoFit/>
          </a:bodyPr>
          <a:lstStyle/>
          <a:p>
            <a:pPr algn="ctr">
              <a:lnSpc>
                <a:spcPts val="5399"/>
              </a:lnSpc>
            </a:pPr>
            <a:r>
              <a:rPr lang="en-US" sz="3999" b="1">
                <a:solidFill>
                  <a:srgbClr val="000000"/>
                </a:solidFill>
                <a:latin typeface="Poppins Bold"/>
                <a:ea typeface="Poppins Bold"/>
                <a:cs typeface="Poppins Bold"/>
                <a:sym typeface="Poppins Bold"/>
              </a:rPr>
              <a:t>3.3.2 TCP</a:t>
            </a:r>
          </a:p>
        </p:txBody>
      </p:sp>
      <p:sp>
        <p:nvSpPr>
          <p:cNvPr id="28" name="Freeform 28"/>
          <p:cNvSpPr/>
          <p:nvPr/>
        </p:nvSpPr>
        <p:spPr>
          <a:xfrm>
            <a:off x="16793505" y="3742304"/>
            <a:ext cx="441616" cy="633141"/>
          </a:xfrm>
          <a:custGeom>
            <a:avLst/>
            <a:gdLst/>
            <a:ahLst/>
            <a:cxnLst/>
            <a:rect l="l" t="t" r="r" b="b"/>
            <a:pathLst>
              <a:path w="441616" h="633141">
                <a:moveTo>
                  <a:pt x="0" y="0"/>
                </a:moveTo>
                <a:lnTo>
                  <a:pt x="441616" y="0"/>
                </a:lnTo>
                <a:lnTo>
                  <a:pt x="441616" y="633141"/>
                </a:lnTo>
                <a:lnTo>
                  <a:pt x="0" y="633141"/>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sp>
        <p:nvSpPr>
          <p:cNvPr id="29" name="Freeform 29"/>
          <p:cNvSpPr/>
          <p:nvPr/>
        </p:nvSpPr>
        <p:spPr>
          <a:xfrm>
            <a:off x="327822" y="1281714"/>
            <a:ext cx="441616" cy="633141"/>
          </a:xfrm>
          <a:custGeom>
            <a:avLst/>
            <a:gdLst/>
            <a:ahLst/>
            <a:cxnLst/>
            <a:rect l="l" t="t" r="r" b="b"/>
            <a:pathLst>
              <a:path w="441616" h="633141">
                <a:moveTo>
                  <a:pt x="0" y="0"/>
                </a:moveTo>
                <a:lnTo>
                  <a:pt x="441615" y="0"/>
                </a:lnTo>
                <a:lnTo>
                  <a:pt x="441615" y="633141"/>
                </a:lnTo>
                <a:lnTo>
                  <a:pt x="0" y="633141"/>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24354" r="-1468" b="-56033"/>
            </a:stretch>
          </a:blipFill>
        </p:spPr>
      </p:sp>
      <p:sp>
        <p:nvSpPr>
          <p:cNvPr id="3" name="Freeform 3"/>
          <p:cNvSpPr/>
          <p:nvPr/>
        </p:nvSpPr>
        <p:spPr>
          <a:xfrm>
            <a:off x="-2618892" y="332518"/>
            <a:ext cx="3927179" cy="1392364"/>
          </a:xfrm>
          <a:custGeom>
            <a:avLst/>
            <a:gdLst/>
            <a:ahLst/>
            <a:cxnLst/>
            <a:rect l="l" t="t" r="r" b="b"/>
            <a:pathLst>
              <a:path w="3927179" h="1392364">
                <a:moveTo>
                  <a:pt x="0" y="0"/>
                </a:moveTo>
                <a:lnTo>
                  <a:pt x="3927179" y="0"/>
                </a:lnTo>
                <a:lnTo>
                  <a:pt x="3927179" y="1392364"/>
                </a:lnTo>
                <a:lnTo>
                  <a:pt x="0" y="1392364"/>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sp>
        <p:nvSpPr>
          <p:cNvPr id="4" name="Freeform 4"/>
          <p:cNvSpPr/>
          <p:nvPr/>
        </p:nvSpPr>
        <p:spPr>
          <a:xfrm>
            <a:off x="14714106" y="696182"/>
            <a:ext cx="7147788" cy="1728465"/>
          </a:xfrm>
          <a:custGeom>
            <a:avLst/>
            <a:gdLst/>
            <a:ahLst/>
            <a:cxnLst/>
            <a:rect l="l" t="t" r="r" b="b"/>
            <a:pathLst>
              <a:path w="7147788" h="1728465">
                <a:moveTo>
                  <a:pt x="0" y="0"/>
                </a:moveTo>
                <a:lnTo>
                  <a:pt x="7147788" y="0"/>
                </a:lnTo>
                <a:lnTo>
                  <a:pt x="7147788" y="1728465"/>
                </a:lnTo>
                <a:lnTo>
                  <a:pt x="0" y="1728465"/>
                </a:lnTo>
                <a:lnTo>
                  <a:pt x="0" y="0"/>
                </a:lnTo>
                <a:close/>
              </a:path>
            </a:pathLst>
          </a:custGeom>
          <a:blipFill>
            <a:blip r:embed="rId5">
              <a:extLst>
                <a:ext uri="{96DAC541-7B7A-43D3-8B79-37D633B846F1}">
                  <asvg:svgBlip xmlns="" xmlns:asvg="http://schemas.microsoft.com/office/drawing/2016/SVG/main" r:embed="rId6"/>
                </a:ext>
              </a:extLst>
            </a:blip>
            <a:stretch>
              <a:fillRect/>
            </a:stretch>
          </a:blipFill>
        </p:spPr>
      </p:sp>
      <p:sp>
        <p:nvSpPr>
          <p:cNvPr id="5" name="Freeform 5"/>
          <p:cNvSpPr/>
          <p:nvPr/>
        </p:nvSpPr>
        <p:spPr>
          <a:xfrm>
            <a:off x="11562682" y="5143500"/>
            <a:ext cx="6424616" cy="3600629"/>
          </a:xfrm>
          <a:custGeom>
            <a:avLst/>
            <a:gdLst/>
            <a:ahLst/>
            <a:cxnLst/>
            <a:rect l="l" t="t" r="r" b="b"/>
            <a:pathLst>
              <a:path w="6424616" h="3600629">
                <a:moveTo>
                  <a:pt x="0" y="0"/>
                </a:moveTo>
                <a:lnTo>
                  <a:pt x="6424616" y="0"/>
                </a:lnTo>
                <a:lnTo>
                  <a:pt x="6424616" y="3600629"/>
                </a:lnTo>
                <a:lnTo>
                  <a:pt x="0" y="3600629"/>
                </a:lnTo>
                <a:lnTo>
                  <a:pt x="0" y="0"/>
                </a:lnTo>
                <a:close/>
              </a:path>
            </a:pathLst>
          </a:custGeom>
          <a:blipFill>
            <a:blip r:embed="rId7"/>
            <a:stretch>
              <a:fillRect l="-42044" t="-51573" r="-30846" b="-21847"/>
            </a:stretch>
          </a:blipFill>
        </p:spPr>
      </p:sp>
      <p:sp>
        <p:nvSpPr>
          <p:cNvPr id="6" name="Freeform 6"/>
          <p:cNvSpPr/>
          <p:nvPr/>
        </p:nvSpPr>
        <p:spPr>
          <a:xfrm>
            <a:off x="11609927" y="1307702"/>
            <a:ext cx="6330127" cy="3294643"/>
          </a:xfrm>
          <a:custGeom>
            <a:avLst/>
            <a:gdLst/>
            <a:ahLst/>
            <a:cxnLst/>
            <a:rect l="l" t="t" r="r" b="b"/>
            <a:pathLst>
              <a:path w="6330127" h="3294643">
                <a:moveTo>
                  <a:pt x="0" y="0"/>
                </a:moveTo>
                <a:lnTo>
                  <a:pt x="6330126" y="0"/>
                </a:lnTo>
                <a:lnTo>
                  <a:pt x="6330126" y="3294643"/>
                </a:lnTo>
                <a:lnTo>
                  <a:pt x="0" y="3294643"/>
                </a:lnTo>
                <a:lnTo>
                  <a:pt x="0" y="0"/>
                </a:lnTo>
                <a:close/>
              </a:path>
            </a:pathLst>
          </a:custGeom>
          <a:blipFill>
            <a:blip r:embed="rId8"/>
            <a:stretch>
              <a:fillRect t="-1594" b="-1594"/>
            </a:stretch>
          </a:blipFill>
          <a:ln w="28575" cap="sq">
            <a:solidFill>
              <a:srgbClr val="000000"/>
            </a:solidFill>
            <a:prstDash val="solid"/>
            <a:miter/>
          </a:ln>
        </p:spPr>
      </p:sp>
      <p:sp>
        <p:nvSpPr>
          <p:cNvPr id="7" name="Freeform 7"/>
          <p:cNvSpPr/>
          <p:nvPr/>
        </p:nvSpPr>
        <p:spPr>
          <a:xfrm>
            <a:off x="11486285" y="5371826"/>
            <a:ext cx="6210326" cy="3143977"/>
          </a:xfrm>
          <a:custGeom>
            <a:avLst/>
            <a:gdLst/>
            <a:ahLst/>
            <a:cxnLst/>
            <a:rect l="l" t="t" r="r" b="b"/>
            <a:pathLst>
              <a:path w="6210326" h="3143977">
                <a:moveTo>
                  <a:pt x="0" y="0"/>
                </a:moveTo>
                <a:lnTo>
                  <a:pt x="6210326" y="0"/>
                </a:lnTo>
                <a:lnTo>
                  <a:pt x="6210326" y="3143977"/>
                </a:lnTo>
                <a:lnTo>
                  <a:pt x="0" y="3143977"/>
                </a:lnTo>
                <a:lnTo>
                  <a:pt x="0" y="0"/>
                </a:lnTo>
                <a:close/>
              </a:path>
            </a:pathLst>
          </a:custGeom>
          <a:blipFill>
            <a:blip r:embed="rId9"/>
            <a:stretch>
              <a:fillRect/>
            </a:stretch>
          </a:blipFill>
          <a:ln w="95250" cap="sq">
            <a:solidFill>
              <a:srgbClr val="000000"/>
            </a:solidFill>
            <a:prstDash val="solid"/>
            <a:miter/>
          </a:ln>
        </p:spPr>
      </p:sp>
      <p:sp>
        <p:nvSpPr>
          <p:cNvPr id="8" name="TextBox 8"/>
          <p:cNvSpPr txBox="1"/>
          <p:nvPr/>
        </p:nvSpPr>
        <p:spPr>
          <a:xfrm>
            <a:off x="1028700" y="1971675"/>
            <a:ext cx="10360880" cy="3171825"/>
          </a:xfrm>
          <a:prstGeom prst="rect">
            <a:avLst/>
          </a:prstGeom>
        </p:spPr>
        <p:txBody>
          <a:bodyPr lIns="0" tIns="0" rIns="0" bIns="0" rtlCol="0" anchor="t">
            <a:spAutoFit/>
          </a:bodyPr>
          <a:lstStyle/>
          <a:p>
            <a:pPr algn="l">
              <a:lnSpc>
                <a:spcPts val="4199"/>
              </a:lnSpc>
              <a:spcBef>
                <a:spcPct val="0"/>
              </a:spcBef>
            </a:pPr>
            <a:r>
              <a:rPr lang="en-US" sz="3499" b="1" dirty="0">
                <a:solidFill>
                  <a:srgbClr val="000000"/>
                </a:solidFill>
                <a:latin typeface="Poppins Bold"/>
                <a:ea typeface="Poppins Bold"/>
                <a:cs typeface="Poppins Bold"/>
                <a:sym typeface="Poppins Bold"/>
              </a:rPr>
              <a:t>IDS (Intrusion Detection System): </a:t>
            </a:r>
            <a:r>
              <a:rPr lang="en-US" sz="3499" b="1" dirty="0" err="1">
                <a:solidFill>
                  <a:srgbClr val="000000"/>
                </a:solidFill>
                <a:latin typeface="Poppins Bold"/>
                <a:ea typeface="Poppins Bold"/>
                <a:cs typeface="Poppins Bold"/>
                <a:sym typeface="Poppins Bold"/>
              </a:rPr>
              <a:t>Hệ</a:t>
            </a:r>
            <a:r>
              <a:rPr lang="en-US" sz="3499" b="1" dirty="0">
                <a:solidFill>
                  <a:srgbClr val="000000"/>
                </a:solidFill>
                <a:latin typeface="Poppins Bold"/>
                <a:ea typeface="Poppins Bold"/>
                <a:cs typeface="Poppins Bold"/>
                <a:sym typeface="Poppins Bold"/>
              </a:rPr>
              <a:t> </a:t>
            </a:r>
            <a:r>
              <a:rPr lang="en-US" sz="3499" b="1" dirty="0" err="1">
                <a:solidFill>
                  <a:srgbClr val="000000"/>
                </a:solidFill>
                <a:latin typeface="Poppins Bold"/>
                <a:ea typeface="Poppins Bold"/>
                <a:cs typeface="Poppins Bold"/>
                <a:sym typeface="Poppins Bold"/>
              </a:rPr>
              <a:t>thống</a:t>
            </a:r>
            <a:r>
              <a:rPr lang="en-US" sz="3499" b="1" dirty="0">
                <a:solidFill>
                  <a:srgbClr val="000000"/>
                </a:solidFill>
                <a:latin typeface="Poppins Bold"/>
                <a:ea typeface="Poppins Bold"/>
                <a:cs typeface="Poppins Bold"/>
                <a:sym typeface="Poppins Bold"/>
              </a:rPr>
              <a:t> </a:t>
            </a:r>
            <a:r>
              <a:rPr lang="en-US" sz="3499" b="1" dirty="0" err="1">
                <a:solidFill>
                  <a:srgbClr val="000000"/>
                </a:solidFill>
                <a:latin typeface="Poppins Bold"/>
                <a:ea typeface="Poppins Bold"/>
                <a:cs typeface="Poppins Bold"/>
                <a:sym typeface="Poppins Bold"/>
              </a:rPr>
              <a:t>giám</a:t>
            </a:r>
            <a:r>
              <a:rPr lang="en-US" sz="3499" b="1" dirty="0">
                <a:solidFill>
                  <a:srgbClr val="000000"/>
                </a:solidFill>
                <a:latin typeface="Poppins Bold"/>
                <a:ea typeface="Poppins Bold"/>
                <a:cs typeface="Poppins Bold"/>
                <a:sym typeface="Poppins Bold"/>
              </a:rPr>
              <a:t> </a:t>
            </a:r>
            <a:r>
              <a:rPr lang="en-US" sz="3499" b="1" dirty="0" err="1">
                <a:solidFill>
                  <a:srgbClr val="000000"/>
                </a:solidFill>
                <a:latin typeface="Poppins Bold"/>
                <a:ea typeface="Poppins Bold"/>
                <a:cs typeface="Poppins Bold"/>
                <a:sym typeface="Poppins Bold"/>
              </a:rPr>
              <a:t>sát</a:t>
            </a:r>
            <a:r>
              <a:rPr lang="en-US" sz="3499" b="1" dirty="0">
                <a:solidFill>
                  <a:srgbClr val="000000"/>
                </a:solidFill>
                <a:latin typeface="Poppins Bold"/>
                <a:ea typeface="Poppins Bold"/>
                <a:cs typeface="Poppins Bold"/>
                <a:sym typeface="Poppins Bold"/>
              </a:rPr>
              <a:t> </a:t>
            </a:r>
            <a:r>
              <a:rPr lang="en-US" sz="3499" b="1" dirty="0" err="1">
                <a:solidFill>
                  <a:srgbClr val="000000"/>
                </a:solidFill>
                <a:latin typeface="Poppins Bold"/>
                <a:ea typeface="Poppins Bold"/>
                <a:cs typeface="Poppins Bold"/>
                <a:sym typeface="Poppins Bold"/>
              </a:rPr>
              <a:t>lưu</a:t>
            </a:r>
            <a:r>
              <a:rPr lang="en-US" sz="3499" b="1" dirty="0">
                <a:solidFill>
                  <a:srgbClr val="000000"/>
                </a:solidFill>
                <a:latin typeface="Poppins Bold"/>
                <a:ea typeface="Poppins Bold"/>
                <a:cs typeface="Poppins Bold"/>
                <a:sym typeface="Poppins Bold"/>
              </a:rPr>
              <a:t> </a:t>
            </a:r>
            <a:r>
              <a:rPr lang="en-US" sz="3499" b="1" dirty="0" err="1">
                <a:solidFill>
                  <a:srgbClr val="000000"/>
                </a:solidFill>
                <a:latin typeface="Poppins Bold"/>
                <a:ea typeface="Poppins Bold"/>
                <a:cs typeface="Poppins Bold"/>
                <a:sym typeface="Poppins Bold"/>
              </a:rPr>
              <a:t>lượng</a:t>
            </a:r>
            <a:r>
              <a:rPr lang="en-US" sz="3499" b="1" dirty="0">
                <a:solidFill>
                  <a:srgbClr val="000000"/>
                </a:solidFill>
                <a:latin typeface="Poppins Bold"/>
                <a:ea typeface="Poppins Bold"/>
                <a:cs typeface="Poppins Bold"/>
                <a:sym typeface="Poppins Bold"/>
              </a:rPr>
              <a:t> </a:t>
            </a:r>
            <a:r>
              <a:rPr lang="en-US" sz="3499" b="1" dirty="0" err="1">
                <a:solidFill>
                  <a:srgbClr val="000000"/>
                </a:solidFill>
                <a:latin typeface="Poppins Bold"/>
                <a:ea typeface="Poppins Bold"/>
                <a:cs typeface="Poppins Bold"/>
                <a:sym typeface="Poppins Bold"/>
              </a:rPr>
              <a:t>mạng</a:t>
            </a:r>
            <a:r>
              <a:rPr lang="en-US" sz="3499" b="1" dirty="0">
                <a:solidFill>
                  <a:srgbClr val="000000"/>
                </a:solidFill>
                <a:latin typeface="Poppins Bold"/>
                <a:ea typeface="Poppins Bold"/>
                <a:cs typeface="Poppins Bold"/>
                <a:sym typeface="Poppins Bold"/>
              </a:rPr>
              <a:t> </a:t>
            </a:r>
            <a:r>
              <a:rPr lang="en-US" sz="3499" b="1" dirty="0" err="1">
                <a:solidFill>
                  <a:srgbClr val="000000"/>
                </a:solidFill>
                <a:latin typeface="Poppins Bold"/>
                <a:ea typeface="Poppins Bold"/>
                <a:cs typeface="Poppins Bold"/>
                <a:sym typeface="Poppins Bold"/>
              </a:rPr>
              <a:t>hoặc</a:t>
            </a:r>
            <a:r>
              <a:rPr lang="en-US" sz="3499" b="1" dirty="0">
                <a:solidFill>
                  <a:srgbClr val="000000"/>
                </a:solidFill>
                <a:latin typeface="Poppins Bold"/>
                <a:ea typeface="Poppins Bold"/>
                <a:cs typeface="Poppins Bold"/>
                <a:sym typeface="Poppins Bold"/>
              </a:rPr>
              <a:t> </a:t>
            </a:r>
            <a:r>
              <a:rPr lang="en-US" sz="3499" b="1" dirty="0" err="1">
                <a:solidFill>
                  <a:srgbClr val="000000"/>
                </a:solidFill>
                <a:latin typeface="Poppins Bold"/>
                <a:ea typeface="Poppins Bold"/>
                <a:cs typeface="Poppins Bold"/>
                <a:sym typeface="Poppins Bold"/>
              </a:rPr>
              <a:t>các</a:t>
            </a:r>
            <a:r>
              <a:rPr lang="en-US" sz="3499" b="1" dirty="0">
                <a:solidFill>
                  <a:srgbClr val="000000"/>
                </a:solidFill>
                <a:latin typeface="Poppins Bold"/>
                <a:ea typeface="Poppins Bold"/>
                <a:cs typeface="Poppins Bold"/>
                <a:sym typeface="Poppins Bold"/>
              </a:rPr>
              <a:t> </a:t>
            </a:r>
            <a:r>
              <a:rPr lang="en-US" sz="3499" b="1" dirty="0" err="1">
                <a:solidFill>
                  <a:srgbClr val="000000"/>
                </a:solidFill>
                <a:latin typeface="Poppins Bold"/>
                <a:ea typeface="Poppins Bold"/>
                <a:cs typeface="Poppins Bold"/>
                <a:sym typeface="Poppins Bold"/>
              </a:rPr>
              <a:t>sự</a:t>
            </a:r>
            <a:r>
              <a:rPr lang="en-US" sz="3499" b="1" dirty="0">
                <a:solidFill>
                  <a:srgbClr val="000000"/>
                </a:solidFill>
                <a:latin typeface="Poppins Bold"/>
                <a:ea typeface="Poppins Bold"/>
                <a:cs typeface="Poppins Bold"/>
                <a:sym typeface="Poppins Bold"/>
              </a:rPr>
              <a:t> </a:t>
            </a:r>
            <a:r>
              <a:rPr lang="en-US" sz="3499" b="1" dirty="0" err="1">
                <a:solidFill>
                  <a:srgbClr val="000000"/>
                </a:solidFill>
                <a:latin typeface="Poppins Bold"/>
                <a:ea typeface="Poppins Bold"/>
                <a:cs typeface="Poppins Bold"/>
                <a:sym typeface="Poppins Bold"/>
              </a:rPr>
              <a:t>kiện</a:t>
            </a:r>
            <a:r>
              <a:rPr lang="en-US" sz="3499" b="1" dirty="0">
                <a:solidFill>
                  <a:srgbClr val="000000"/>
                </a:solidFill>
                <a:latin typeface="Poppins Bold"/>
                <a:ea typeface="Poppins Bold"/>
                <a:cs typeface="Poppins Bold"/>
                <a:sym typeface="Poppins Bold"/>
              </a:rPr>
              <a:t> </a:t>
            </a:r>
            <a:r>
              <a:rPr lang="en-US" sz="3499" b="1" dirty="0" err="1">
                <a:solidFill>
                  <a:srgbClr val="000000"/>
                </a:solidFill>
                <a:latin typeface="Poppins Bold"/>
                <a:ea typeface="Poppins Bold"/>
                <a:cs typeface="Poppins Bold"/>
                <a:sym typeface="Poppins Bold"/>
              </a:rPr>
              <a:t>trên</a:t>
            </a:r>
            <a:r>
              <a:rPr lang="en-US" sz="3499" b="1" dirty="0">
                <a:solidFill>
                  <a:srgbClr val="000000"/>
                </a:solidFill>
                <a:latin typeface="Poppins Bold"/>
                <a:ea typeface="Poppins Bold"/>
                <a:cs typeface="Poppins Bold"/>
                <a:sym typeface="Poppins Bold"/>
              </a:rPr>
              <a:t> </a:t>
            </a:r>
            <a:r>
              <a:rPr lang="en-US" sz="3499" b="1" dirty="0" err="1">
                <a:solidFill>
                  <a:srgbClr val="000000"/>
                </a:solidFill>
                <a:latin typeface="Poppins Bold"/>
                <a:ea typeface="Poppins Bold"/>
                <a:cs typeface="Poppins Bold"/>
                <a:sym typeface="Poppins Bold"/>
              </a:rPr>
              <a:t>hệ</a:t>
            </a:r>
            <a:r>
              <a:rPr lang="en-US" sz="3499" b="1" dirty="0">
                <a:solidFill>
                  <a:srgbClr val="000000"/>
                </a:solidFill>
                <a:latin typeface="Poppins Bold"/>
                <a:ea typeface="Poppins Bold"/>
                <a:cs typeface="Poppins Bold"/>
                <a:sym typeface="Poppins Bold"/>
              </a:rPr>
              <a:t> </a:t>
            </a:r>
            <a:r>
              <a:rPr lang="en-US" sz="3499" b="1" dirty="0" err="1">
                <a:solidFill>
                  <a:srgbClr val="000000"/>
                </a:solidFill>
                <a:latin typeface="Poppins Bold"/>
                <a:ea typeface="Poppins Bold"/>
                <a:cs typeface="Poppins Bold"/>
                <a:sym typeface="Poppins Bold"/>
              </a:rPr>
              <a:t>thống</a:t>
            </a:r>
            <a:r>
              <a:rPr lang="en-US" sz="3499" b="1" dirty="0">
                <a:solidFill>
                  <a:srgbClr val="000000"/>
                </a:solidFill>
                <a:latin typeface="Poppins Bold"/>
                <a:ea typeface="Poppins Bold"/>
                <a:cs typeface="Poppins Bold"/>
                <a:sym typeface="Poppins Bold"/>
              </a:rPr>
              <a:t> </a:t>
            </a:r>
            <a:r>
              <a:rPr lang="en-US" sz="3499" b="1" dirty="0" err="1">
                <a:solidFill>
                  <a:srgbClr val="000000"/>
                </a:solidFill>
                <a:latin typeface="Poppins Bold"/>
                <a:ea typeface="Poppins Bold"/>
                <a:cs typeface="Poppins Bold"/>
                <a:sym typeface="Poppins Bold"/>
              </a:rPr>
              <a:t>để</a:t>
            </a:r>
            <a:r>
              <a:rPr lang="en-US" sz="3499" b="1" dirty="0">
                <a:solidFill>
                  <a:srgbClr val="000000"/>
                </a:solidFill>
                <a:latin typeface="Poppins Bold"/>
                <a:ea typeface="Poppins Bold"/>
                <a:cs typeface="Poppins Bold"/>
                <a:sym typeface="Poppins Bold"/>
              </a:rPr>
              <a:t> </a:t>
            </a:r>
            <a:r>
              <a:rPr lang="en-US" sz="3499" b="1" dirty="0" err="1">
                <a:solidFill>
                  <a:srgbClr val="000000"/>
                </a:solidFill>
                <a:latin typeface="Poppins Bold"/>
                <a:ea typeface="Poppins Bold"/>
                <a:cs typeface="Poppins Bold"/>
                <a:sym typeface="Poppins Bold"/>
              </a:rPr>
              <a:t>phát</a:t>
            </a:r>
            <a:r>
              <a:rPr lang="en-US" sz="3499" b="1" dirty="0">
                <a:solidFill>
                  <a:srgbClr val="000000"/>
                </a:solidFill>
                <a:latin typeface="Poppins Bold"/>
                <a:ea typeface="Poppins Bold"/>
                <a:cs typeface="Poppins Bold"/>
                <a:sym typeface="Poppins Bold"/>
              </a:rPr>
              <a:t> </a:t>
            </a:r>
            <a:r>
              <a:rPr lang="en-US" sz="3499" b="1" dirty="0" err="1">
                <a:solidFill>
                  <a:srgbClr val="000000"/>
                </a:solidFill>
                <a:latin typeface="Poppins Bold"/>
                <a:ea typeface="Poppins Bold"/>
                <a:cs typeface="Poppins Bold"/>
                <a:sym typeface="Poppins Bold"/>
              </a:rPr>
              <a:t>hiện</a:t>
            </a:r>
            <a:r>
              <a:rPr lang="en-US" sz="3499" b="1" dirty="0">
                <a:solidFill>
                  <a:srgbClr val="000000"/>
                </a:solidFill>
                <a:latin typeface="Poppins Bold"/>
                <a:ea typeface="Poppins Bold"/>
                <a:cs typeface="Poppins Bold"/>
                <a:sym typeface="Poppins Bold"/>
              </a:rPr>
              <a:t> </a:t>
            </a:r>
            <a:r>
              <a:rPr lang="en-US" sz="3499" b="1" dirty="0" err="1">
                <a:solidFill>
                  <a:srgbClr val="000000"/>
                </a:solidFill>
                <a:latin typeface="Poppins Bold"/>
                <a:ea typeface="Poppins Bold"/>
                <a:cs typeface="Poppins Bold"/>
                <a:sym typeface="Poppins Bold"/>
              </a:rPr>
              <a:t>các</a:t>
            </a:r>
            <a:r>
              <a:rPr lang="en-US" sz="3499" b="1" dirty="0">
                <a:solidFill>
                  <a:srgbClr val="000000"/>
                </a:solidFill>
                <a:latin typeface="Poppins Bold"/>
                <a:ea typeface="Poppins Bold"/>
                <a:cs typeface="Poppins Bold"/>
                <a:sym typeface="Poppins Bold"/>
              </a:rPr>
              <a:t> </a:t>
            </a:r>
            <a:r>
              <a:rPr lang="en-US" sz="3499" b="1" dirty="0" err="1">
                <a:solidFill>
                  <a:srgbClr val="000000"/>
                </a:solidFill>
                <a:latin typeface="Poppins Bold"/>
                <a:ea typeface="Poppins Bold"/>
                <a:cs typeface="Poppins Bold"/>
                <a:sym typeface="Poppins Bold"/>
              </a:rPr>
              <a:t>hoạt</a:t>
            </a:r>
            <a:r>
              <a:rPr lang="en-US" sz="3499" b="1" dirty="0">
                <a:solidFill>
                  <a:srgbClr val="000000"/>
                </a:solidFill>
                <a:latin typeface="Poppins Bold"/>
                <a:ea typeface="Poppins Bold"/>
                <a:cs typeface="Poppins Bold"/>
                <a:sym typeface="Poppins Bold"/>
              </a:rPr>
              <a:t> </a:t>
            </a:r>
            <a:r>
              <a:rPr lang="en-US" sz="3499" b="1" dirty="0" err="1">
                <a:solidFill>
                  <a:srgbClr val="000000"/>
                </a:solidFill>
                <a:latin typeface="Poppins Bold"/>
                <a:ea typeface="Poppins Bold"/>
                <a:cs typeface="Poppins Bold"/>
                <a:sym typeface="Poppins Bold"/>
              </a:rPr>
              <a:t>động</a:t>
            </a:r>
            <a:r>
              <a:rPr lang="en-US" sz="3499" b="1" dirty="0">
                <a:solidFill>
                  <a:srgbClr val="000000"/>
                </a:solidFill>
                <a:latin typeface="Poppins Bold"/>
                <a:ea typeface="Poppins Bold"/>
                <a:cs typeface="Poppins Bold"/>
                <a:sym typeface="Poppins Bold"/>
              </a:rPr>
              <a:t> </a:t>
            </a:r>
            <a:r>
              <a:rPr lang="en-US" sz="3499" b="1" dirty="0" err="1">
                <a:solidFill>
                  <a:srgbClr val="000000"/>
                </a:solidFill>
                <a:latin typeface="Poppins Bold"/>
                <a:ea typeface="Poppins Bold"/>
                <a:cs typeface="Poppins Bold"/>
                <a:sym typeface="Poppins Bold"/>
              </a:rPr>
              <a:t>bất</a:t>
            </a:r>
            <a:r>
              <a:rPr lang="en-US" sz="3499" b="1" dirty="0">
                <a:solidFill>
                  <a:srgbClr val="000000"/>
                </a:solidFill>
                <a:latin typeface="Poppins Bold"/>
                <a:ea typeface="Poppins Bold"/>
                <a:cs typeface="Poppins Bold"/>
                <a:sym typeface="Poppins Bold"/>
              </a:rPr>
              <a:t> </a:t>
            </a:r>
            <a:r>
              <a:rPr lang="en-US" sz="3499" b="1" dirty="0" err="1">
                <a:solidFill>
                  <a:srgbClr val="000000"/>
                </a:solidFill>
                <a:latin typeface="Poppins Bold"/>
                <a:ea typeface="Poppins Bold"/>
                <a:cs typeface="Poppins Bold"/>
                <a:sym typeface="Poppins Bold"/>
              </a:rPr>
              <a:t>thường</a:t>
            </a:r>
            <a:r>
              <a:rPr lang="en-US" sz="3499" b="1" dirty="0">
                <a:solidFill>
                  <a:srgbClr val="000000"/>
                </a:solidFill>
                <a:latin typeface="Poppins Bold"/>
                <a:ea typeface="Poppins Bold"/>
                <a:cs typeface="Poppins Bold"/>
                <a:sym typeface="Poppins Bold"/>
              </a:rPr>
              <a:t> </a:t>
            </a:r>
            <a:r>
              <a:rPr lang="en-US" sz="3499" b="1" dirty="0" err="1">
                <a:solidFill>
                  <a:srgbClr val="000000"/>
                </a:solidFill>
                <a:latin typeface="Poppins Bold"/>
                <a:ea typeface="Poppins Bold"/>
                <a:cs typeface="Poppins Bold"/>
                <a:sym typeface="Poppins Bold"/>
              </a:rPr>
              <a:t>hoặc</a:t>
            </a:r>
            <a:r>
              <a:rPr lang="en-US" sz="3499" b="1" dirty="0">
                <a:solidFill>
                  <a:srgbClr val="000000"/>
                </a:solidFill>
                <a:latin typeface="Poppins Bold"/>
                <a:ea typeface="Poppins Bold"/>
                <a:cs typeface="Poppins Bold"/>
                <a:sym typeface="Poppins Bold"/>
              </a:rPr>
              <a:t> </a:t>
            </a:r>
            <a:r>
              <a:rPr lang="en-US" sz="3499" b="1" dirty="0" err="1">
                <a:solidFill>
                  <a:srgbClr val="000000"/>
                </a:solidFill>
                <a:latin typeface="Poppins Bold"/>
                <a:ea typeface="Poppins Bold"/>
                <a:cs typeface="Poppins Bold"/>
                <a:sym typeface="Poppins Bold"/>
              </a:rPr>
              <a:t>có</a:t>
            </a:r>
            <a:r>
              <a:rPr lang="en-US" sz="3499" b="1" dirty="0">
                <a:solidFill>
                  <a:srgbClr val="000000"/>
                </a:solidFill>
                <a:latin typeface="Poppins Bold"/>
                <a:ea typeface="Poppins Bold"/>
                <a:cs typeface="Poppins Bold"/>
                <a:sym typeface="Poppins Bold"/>
              </a:rPr>
              <a:t> </a:t>
            </a:r>
            <a:r>
              <a:rPr lang="en-US" sz="3499" b="1" dirty="0" err="1">
                <a:solidFill>
                  <a:srgbClr val="000000"/>
                </a:solidFill>
                <a:latin typeface="Poppins Bold"/>
                <a:ea typeface="Poppins Bold"/>
                <a:cs typeface="Poppins Bold"/>
                <a:sym typeface="Poppins Bold"/>
              </a:rPr>
              <a:t>dấu</a:t>
            </a:r>
            <a:r>
              <a:rPr lang="en-US" sz="3499" b="1" dirty="0">
                <a:solidFill>
                  <a:srgbClr val="000000"/>
                </a:solidFill>
                <a:latin typeface="Poppins Bold"/>
                <a:ea typeface="Poppins Bold"/>
                <a:cs typeface="Poppins Bold"/>
                <a:sym typeface="Poppins Bold"/>
              </a:rPr>
              <a:t> </a:t>
            </a:r>
            <a:r>
              <a:rPr lang="en-US" sz="3499" b="1" dirty="0" err="1">
                <a:solidFill>
                  <a:srgbClr val="000000"/>
                </a:solidFill>
                <a:latin typeface="Poppins Bold"/>
                <a:ea typeface="Poppins Bold"/>
                <a:cs typeface="Poppins Bold"/>
                <a:sym typeface="Poppins Bold"/>
              </a:rPr>
              <a:t>hiệu</a:t>
            </a:r>
            <a:r>
              <a:rPr lang="en-US" sz="3499" b="1" dirty="0">
                <a:solidFill>
                  <a:srgbClr val="000000"/>
                </a:solidFill>
                <a:latin typeface="Poppins Bold"/>
                <a:ea typeface="Poppins Bold"/>
                <a:cs typeface="Poppins Bold"/>
                <a:sym typeface="Poppins Bold"/>
              </a:rPr>
              <a:t> </a:t>
            </a:r>
            <a:r>
              <a:rPr lang="en-US" sz="3499" b="1" dirty="0" err="1">
                <a:solidFill>
                  <a:srgbClr val="000000"/>
                </a:solidFill>
                <a:latin typeface="Poppins Bold"/>
                <a:ea typeface="Poppins Bold"/>
                <a:cs typeface="Poppins Bold"/>
                <a:sym typeface="Poppins Bold"/>
              </a:rPr>
              <a:t>tấn</a:t>
            </a:r>
            <a:r>
              <a:rPr lang="en-US" sz="3499" b="1" dirty="0">
                <a:solidFill>
                  <a:srgbClr val="000000"/>
                </a:solidFill>
                <a:latin typeface="Poppins Bold"/>
                <a:ea typeface="Poppins Bold"/>
                <a:cs typeface="Poppins Bold"/>
                <a:sym typeface="Poppins Bold"/>
              </a:rPr>
              <a:t> </a:t>
            </a:r>
            <a:r>
              <a:rPr lang="en-US" sz="3499" b="1" dirty="0" err="1">
                <a:solidFill>
                  <a:srgbClr val="000000"/>
                </a:solidFill>
                <a:latin typeface="Poppins Bold"/>
                <a:ea typeface="Poppins Bold"/>
                <a:cs typeface="Poppins Bold"/>
                <a:sym typeface="Poppins Bold"/>
              </a:rPr>
              <a:t>công</a:t>
            </a:r>
            <a:r>
              <a:rPr lang="en-US" sz="3499" b="1" dirty="0">
                <a:solidFill>
                  <a:srgbClr val="000000"/>
                </a:solidFill>
                <a:latin typeface="Poppins Bold"/>
                <a:ea typeface="Poppins Bold"/>
                <a:cs typeface="Poppins Bold"/>
                <a:sym typeface="Poppins Bold"/>
              </a:rPr>
              <a:t>. IDS </a:t>
            </a:r>
            <a:r>
              <a:rPr lang="en-US" sz="3499" b="1" dirty="0" err="1">
                <a:solidFill>
                  <a:srgbClr val="000000"/>
                </a:solidFill>
                <a:latin typeface="Poppins Bold"/>
                <a:ea typeface="Poppins Bold"/>
                <a:cs typeface="Poppins Bold"/>
                <a:sym typeface="Poppins Bold"/>
              </a:rPr>
              <a:t>chỉ</a:t>
            </a:r>
            <a:r>
              <a:rPr lang="en-US" sz="3499" b="1" dirty="0">
                <a:solidFill>
                  <a:srgbClr val="000000"/>
                </a:solidFill>
                <a:latin typeface="Poppins Bold"/>
                <a:ea typeface="Poppins Bold"/>
                <a:cs typeface="Poppins Bold"/>
                <a:sym typeface="Poppins Bold"/>
              </a:rPr>
              <a:t> </a:t>
            </a:r>
            <a:r>
              <a:rPr lang="en-US" sz="3499" b="1" dirty="0" err="1">
                <a:solidFill>
                  <a:srgbClr val="000000"/>
                </a:solidFill>
                <a:latin typeface="Poppins Bold"/>
                <a:ea typeface="Poppins Bold"/>
                <a:cs typeface="Poppins Bold"/>
                <a:sym typeface="Poppins Bold"/>
              </a:rPr>
              <a:t>cảnh</a:t>
            </a:r>
            <a:r>
              <a:rPr lang="en-US" sz="3499" b="1" dirty="0">
                <a:solidFill>
                  <a:srgbClr val="000000"/>
                </a:solidFill>
                <a:latin typeface="Poppins Bold"/>
                <a:ea typeface="Poppins Bold"/>
                <a:cs typeface="Poppins Bold"/>
                <a:sym typeface="Poppins Bold"/>
              </a:rPr>
              <a:t> </a:t>
            </a:r>
            <a:r>
              <a:rPr lang="en-US" sz="3499" b="1" dirty="0" err="1">
                <a:solidFill>
                  <a:srgbClr val="000000"/>
                </a:solidFill>
                <a:latin typeface="Poppins Bold"/>
                <a:ea typeface="Poppins Bold"/>
                <a:cs typeface="Poppins Bold"/>
                <a:sym typeface="Poppins Bold"/>
              </a:rPr>
              <a:t>báo</a:t>
            </a:r>
            <a:r>
              <a:rPr lang="en-US" sz="3499" b="1" dirty="0">
                <a:solidFill>
                  <a:srgbClr val="000000"/>
                </a:solidFill>
                <a:latin typeface="Poppins Bold"/>
                <a:ea typeface="Poppins Bold"/>
                <a:cs typeface="Poppins Bold"/>
                <a:sym typeface="Poppins Bold"/>
              </a:rPr>
              <a:t> </a:t>
            </a:r>
            <a:r>
              <a:rPr lang="en-US" sz="3499" b="1" dirty="0" err="1">
                <a:solidFill>
                  <a:srgbClr val="000000"/>
                </a:solidFill>
                <a:latin typeface="Poppins Bold"/>
                <a:ea typeface="Poppins Bold"/>
                <a:cs typeface="Poppins Bold"/>
                <a:sym typeface="Poppins Bold"/>
              </a:rPr>
              <a:t>mà</a:t>
            </a:r>
            <a:r>
              <a:rPr lang="en-US" sz="3499" b="1" dirty="0">
                <a:solidFill>
                  <a:srgbClr val="000000"/>
                </a:solidFill>
                <a:latin typeface="Poppins Bold"/>
                <a:ea typeface="Poppins Bold"/>
                <a:cs typeface="Poppins Bold"/>
                <a:sym typeface="Poppins Bold"/>
              </a:rPr>
              <a:t> </a:t>
            </a:r>
            <a:r>
              <a:rPr lang="en-US" sz="3499" b="1" dirty="0" err="1">
                <a:solidFill>
                  <a:srgbClr val="000000"/>
                </a:solidFill>
                <a:latin typeface="Poppins Bold"/>
                <a:ea typeface="Poppins Bold"/>
                <a:cs typeface="Poppins Bold"/>
                <a:sym typeface="Poppins Bold"/>
              </a:rPr>
              <a:t>không</a:t>
            </a:r>
            <a:r>
              <a:rPr lang="en-US" sz="3499" b="1" dirty="0">
                <a:solidFill>
                  <a:srgbClr val="000000"/>
                </a:solidFill>
                <a:latin typeface="Poppins Bold"/>
                <a:ea typeface="Poppins Bold"/>
                <a:cs typeface="Poppins Bold"/>
                <a:sym typeface="Poppins Bold"/>
              </a:rPr>
              <a:t> can </a:t>
            </a:r>
            <a:r>
              <a:rPr lang="en-US" sz="3499" b="1" dirty="0" err="1">
                <a:solidFill>
                  <a:srgbClr val="000000"/>
                </a:solidFill>
                <a:latin typeface="Poppins Bold"/>
                <a:ea typeface="Poppins Bold"/>
                <a:cs typeface="Poppins Bold"/>
                <a:sym typeface="Poppins Bold"/>
              </a:rPr>
              <a:t>thiệp</a:t>
            </a:r>
            <a:r>
              <a:rPr lang="en-US" sz="3499" b="1" dirty="0">
                <a:solidFill>
                  <a:srgbClr val="000000"/>
                </a:solidFill>
                <a:latin typeface="Poppins Bold"/>
                <a:ea typeface="Poppins Bold"/>
                <a:cs typeface="Poppins Bold"/>
                <a:sym typeface="Poppins Bold"/>
              </a:rPr>
              <a:t> </a:t>
            </a:r>
            <a:r>
              <a:rPr lang="en-US" sz="3499" b="1" dirty="0" err="1">
                <a:solidFill>
                  <a:srgbClr val="000000"/>
                </a:solidFill>
                <a:latin typeface="Poppins Bold"/>
                <a:ea typeface="Poppins Bold"/>
                <a:cs typeface="Poppins Bold"/>
                <a:sym typeface="Poppins Bold"/>
              </a:rPr>
              <a:t>trực</a:t>
            </a:r>
            <a:r>
              <a:rPr lang="en-US" sz="3499" b="1" dirty="0">
                <a:solidFill>
                  <a:srgbClr val="000000"/>
                </a:solidFill>
                <a:latin typeface="Poppins Bold"/>
                <a:ea typeface="Poppins Bold"/>
                <a:cs typeface="Poppins Bold"/>
                <a:sym typeface="Poppins Bold"/>
              </a:rPr>
              <a:t> </a:t>
            </a:r>
            <a:r>
              <a:rPr lang="en-US" sz="3499" b="1" dirty="0" err="1">
                <a:solidFill>
                  <a:srgbClr val="000000"/>
                </a:solidFill>
                <a:latin typeface="Poppins Bold"/>
                <a:ea typeface="Poppins Bold"/>
                <a:cs typeface="Poppins Bold"/>
                <a:sym typeface="Poppins Bold"/>
              </a:rPr>
              <a:t>tiếp</a:t>
            </a:r>
            <a:r>
              <a:rPr lang="en-US" sz="3499" b="1" dirty="0">
                <a:solidFill>
                  <a:srgbClr val="000000"/>
                </a:solidFill>
                <a:latin typeface="Poppins Bold"/>
                <a:ea typeface="Poppins Bold"/>
                <a:cs typeface="Poppins Bold"/>
                <a:sym typeface="Poppins Bold"/>
              </a:rPr>
              <a:t> </a:t>
            </a:r>
            <a:r>
              <a:rPr lang="en-US" sz="3499" b="1" dirty="0" err="1">
                <a:solidFill>
                  <a:srgbClr val="000000"/>
                </a:solidFill>
                <a:latin typeface="Poppins Bold"/>
                <a:ea typeface="Poppins Bold"/>
                <a:cs typeface="Poppins Bold"/>
                <a:sym typeface="Poppins Bold"/>
              </a:rPr>
              <a:t>vào</a:t>
            </a:r>
            <a:r>
              <a:rPr lang="en-US" sz="3499" b="1" dirty="0">
                <a:solidFill>
                  <a:srgbClr val="000000"/>
                </a:solidFill>
                <a:latin typeface="Poppins Bold"/>
                <a:ea typeface="Poppins Bold"/>
                <a:cs typeface="Poppins Bold"/>
                <a:sym typeface="Poppins Bold"/>
              </a:rPr>
              <a:t> </a:t>
            </a:r>
            <a:r>
              <a:rPr lang="en-US" sz="3499" b="1" dirty="0" err="1">
                <a:solidFill>
                  <a:srgbClr val="000000"/>
                </a:solidFill>
                <a:latin typeface="Poppins Bold"/>
                <a:ea typeface="Poppins Bold"/>
                <a:cs typeface="Poppins Bold"/>
                <a:sym typeface="Poppins Bold"/>
              </a:rPr>
              <a:t>lưu</a:t>
            </a:r>
            <a:r>
              <a:rPr lang="en-US" sz="3499" b="1" dirty="0">
                <a:solidFill>
                  <a:srgbClr val="000000"/>
                </a:solidFill>
                <a:latin typeface="Poppins Bold"/>
                <a:ea typeface="Poppins Bold"/>
                <a:cs typeface="Poppins Bold"/>
                <a:sym typeface="Poppins Bold"/>
              </a:rPr>
              <a:t> </a:t>
            </a:r>
            <a:r>
              <a:rPr lang="en-US" sz="3499" b="1" dirty="0" err="1">
                <a:solidFill>
                  <a:srgbClr val="000000"/>
                </a:solidFill>
                <a:latin typeface="Poppins Bold"/>
                <a:ea typeface="Poppins Bold"/>
                <a:cs typeface="Poppins Bold"/>
                <a:sym typeface="Poppins Bold"/>
              </a:rPr>
              <a:t>lượng</a:t>
            </a:r>
            <a:r>
              <a:rPr lang="en-US" sz="3499" b="1" dirty="0">
                <a:solidFill>
                  <a:srgbClr val="000000"/>
                </a:solidFill>
                <a:latin typeface="Poppins Bold"/>
                <a:ea typeface="Poppins Bold"/>
                <a:cs typeface="Poppins Bold"/>
                <a:sym typeface="Poppins Bold"/>
              </a:rPr>
              <a:t> </a:t>
            </a:r>
            <a:r>
              <a:rPr lang="en-US" sz="3499" b="1" dirty="0" err="1">
                <a:solidFill>
                  <a:srgbClr val="000000"/>
                </a:solidFill>
                <a:latin typeface="Poppins Bold"/>
                <a:ea typeface="Poppins Bold"/>
                <a:cs typeface="Poppins Bold"/>
                <a:sym typeface="Poppins Bold"/>
              </a:rPr>
              <a:t>mạng</a:t>
            </a:r>
            <a:endParaRPr lang="en-US" sz="3499" b="1" dirty="0">
              <a:solidFill>
                <a:srgbClr val="000000"/>
              </a:solidFill>
              <a:latin typeface="Poppins Bold"/>
              <a:ea typeface="Poppins Bold"/>
              <a:cs typeface="Poppins Bold"/>
              <a:sym typeface="Poppins Bold"/>
            </a:endParaRPr>
          </a:p>
        </p:txBody>
      </p:sp>
      <p:sp>
        <p:nvSpPr>
          <p:cNvPr id="9" name="TextBox 9"/>
          <p:cNvSpPr txBox="1"/>
          <p:nvPr/>
        </p:nvSpPr>
        <p:spPr>
          <a:xfrm>
            <a:off x="1028700" y="5605552"/>
            <a:ext cx="10194470" cy="2647950"/>
          </a:xfrm>
          <a:prstGeom prst="rect">
            <a:avLst/>
          </a:prstGeom>
        </p:spPr>
        <p:txBody>
          <a:bodyPr lIns="0" tIns="0" rIns="0" bIns="0" rtlCol="0" anchor="t">
            <a:spAutoFit/>
          </a:bodyPr>
          <a:lstStyle/>
          <a:p>
            <a:pPr algn="l">
              <a:lnSpc>
                <a:spcPts val="4199"/>
              </a:lnSpc>
              <a:spcBef>
                <a:spcPct val="0"/>
              </a:spcBef>
            </a:pPr>
            <a:r>
              <a:rPr lang="en-US" sz="3499" b="1" dirty="0">
                <a:solidFill>
                  <a:srgbClr val="000000"/>
                </a:solidFill>
                <a:latin typeface="Poppins Bold"/>
                <a:ea typeface="Poppins Bold"/>
                <a:cs typeface="Poppins Bold"/>
                <a:sym typeface="Poppins Bold"/>
              </a:rPr>
              <a:t>IPS (Intrusion Prevention System): </a:t>
            </a:r>
            <a:r>
              <a:rPr lang="en-US" sz="3499" b="1" dirty="0" err="1">
                <a:solidFill>
                  <a:srgbClr val="000000"/>
                </a:solidFill>
                <a:latin typeface="Poppins Bold"/>
                <a:ea typeface="Poppins Bold"/>
                <a:cs typeface="Poppins Bold"/>
                <a:sym typeface="Poppins Bold"/>
              </a:rPr>
              <a:t>Là</a:t>
            </a:r>
            <a:r>
              <a:rPr lang="en-US" sz="3499" b="1" dirty="0">
                <a:solidFill>
                  <a:srgbClr val="000000"/>
                </a:solidFill>
                <a:latin typeface="Poppins Bold"/>
                <a:ea typeface="Poppins Bold"/>
                <a:cs typeface="Poppins Bold"/>
                <a:sym typeface="Poppins Bold"/>
              </a:rPr>
              <a:t> </a:t>
            </a:r>
            <a:r>
              <a:rPr lang="en-US" sz="3499" b="1" dirty="0" err="1">
                <a:solidFill>
                  <a:srgbClr val="000000"/>
                </a:solidFill>
                <a:latin typeface="Poppins Bold"/>
                <a:ea typeface="Poppins Bold"/>
                <a:cs typeface="Poppins Bold"/>
                <a:sym typeface="Poppins Bold"/>
              </a:rPr>
              <a:t>một</a:t>
            </a:r>
            <a:r>
              <a:rPr lang="en-US" sz="3499" b="1" dirty="0">
                <a:solidFill>
                  <a:srgbClr val="000000"/>
                </a:solidFill>
                <a:latin typeface="Poppins Bold"/>
                <a:ea typeface="Poppins Bold"/>
                <a:cs typeface="Poppins Bold"/>
                <a:sym typeface="Poppins Bold"/>
              </a:rPr>
              <a:t> </a:t>
            </a:r>
            <a:r>
              <a:rPr lang="en-US" sz="3499" b="1" dirty="0" err="1">
                <a:solidFill>
                  <a:srgbClr val="000000"/>
                </a:solidFill>
                <a:latin typeface="Poppins Bold"/>
                <a:ea typeface="Poppins Bold"/>
                <a:cs typeface="Poppins Bold"/>
                <a:sym typeface="Poppins Bold"/>
              </a:rPr>
              <a:t>phiên</a:t>
            </a:r>
            <a:r>
              <a:rPr lang="en-US" sz="3499" b="1" dirty="0">
                <a:solidFill>
                  <a:srgbClr val="000000"/>
                </a:solidFill>
                <a:latin typeface="Poppins Bold"/>
                <a:ea typeface="Poppins Bold"/>
                <a:cs typeface="Poppins Bold"/>
                <a:sym typeface="Poppins Bold"/>
              </a:rPr>
              <a:t> </a:t>
            </a:r>
            <a:r>
              <a:rPr lang="en-US" sz="3499" b="1" dirty="0" err="1">
                <a:solidFill>
                  <a:srgbClr val="000000"/>
                </a:solidFill>
                <a:latin typeface="Poppins Bold"/>
                <a:ea typeface="Poppins Bold"/>
                <a:cs typeface="Poppins Bold"/>
                <a:sym typeface="Poppins Bold"/>
              </a:rPr>
              <a:t>bản</a:t>
            </a:r>
            <a:r>
              <a:rPr lang="en-US" sz="3499" b="1" dirty="0">
                <a:solidFill>
                  <a:srgbClr val="000000"/>
                </a:solidFill>
                <a:latin typeface="Poppins Bold"/>
                <a:ea typeface="Poppins Bold"/>
                <a:cs typeface="Poppins Bold"/>
                <a:sym typeface="Poppins Bold"/>
              </a:rPr>
              <a:t> </a:t>
            </a:r>
            <a:r>
              <a:rPr lang="en-US" sz="3499" b="1" dirty="0" err="1">
                <a:solidFill>
                  <a:srgbClr val="000000"/>
                </a:solidFill>
                <a:latin typeface="Poppins Bold"/>
                <a:ea typeface="Poppins Bold"/>
                <a:cs typeface="Poppins Bold"/>
                <a:sym typeface="Poppins Bold"/>
              </a:rPr>
              <a:t>nâng</a:t>
            </a:r>
            <a:r>
              <a:rPr lang="en-US" sz="3499" b="1" dirty="0">
                <a:solidFill>
                  <a:srgbClr val="000000"/>
                </a:solidFill>
                <a:latin typeface="Poppins Bold"/>
                <a:ea typeface="Poppins Bold"/>
                <a:cs typeface="Poppins Bold"/>
                <a:sym typeface="Poppins Bold"/>
              </a:rPr>
              <a:t> </a:t>
            </a:r>
            <a:r>
              <a:rPr lang="en-US" sz="3499" b="1" dirty="0" err="1">
                <a:solidFill>
                  <a:srgbClr val="000000"/>
                </a:solidFill>
                <a:latin typeface="Poppins Bold"/>
                <a:ea typeface="Poppins Bold"/>
                <a:cs typeface="Poppins Bold"/>
                <a:sym typeface="Poppins Bold"/>
              </a:rPr>
              <a:t>cao</a:t>
            </a:r>
            <a:r>
              <a:rPr lang="en-US" sz="3499" b="1" dirty="0">
                <a:solidFill>
                  <a:srgbClr val="000000"/>
                </a:solidFill>
                <a:latin typeface="Poppins Bold"/>
                <a:ea typeface="Poppins Bold"/>
                <a:cs typeface="Poppins Bold"/>
                <a:sym typeface="Poppins Bold"/>
              </a:rPr>
              <a:t> </a:t>
            </a:r>
            <a:r>
              <a:rPr lang="en-US" sz="3499" b="1" dirty="0" err="1">
                <a:solidFill>
                  <a:srgbClr val="000000"/>
                </a:solidFill>
                <a:latin typeface="Poppins Bold"/>
                <a:ea typeface="Poppins Bold"/>
                <a:cs typeface="Poppins Bold"/>
                <a:sym typeface="Poppins Bold"/>
              </a:rPr>
              <a:t>của</a:t>
            </a:r>
            <a:r>
              <a:rPr lang="en-US" sz="3499" b="1" dirty="0">
                <a:solidFill>
                  <a:srgbClr val="000000"/>
                </a:solidFill>
                <a:latin typeface="Poppins Bold"/>
                <a:ea typeface="Poppins Bold"/>
                <a:cs typeface="Poppins Bold"/>
                <a:sym typeface="Poppins Bold"/>
              </a:rPr>
              <a:t> IDS, </a:t>
            </a:r>
            <a:r>
              <a:rPr lang="en-US" sz="3499" b="1" dirty="0" err="1">
                <a:solidFill>
                  <a:srgbClr val="000000"/>
                </a:solidFill>
                <a:latin typeface="Poppins Bold"/>
                <a:ea typeface="Poppins Bold"/>
                <a:cs typeface="Poppins Bold"/>
                <a:sym typeface="Poppins Bold"/>
              </a:rPr>
              <a:t>không</a:t>
            </a:r>
            <a:r>
              <a:rPr lang="en-US" sz="3499" b="1" dirty="0">
                <a:solidFill>
                  <a:srgbClr val="000000"/>
                </a:solidFill>
                <a:latin typeface="Poppins Bold"/>
                <a:ea typeface="Poppins Bold"/>
                <a:cs typeface="Poppins Bold"/>
                <a:sym typeface="Poppins Bold"/>
              </a:rPr>
              <a:t> </a:t>
            </a:r>
            <a:r>
              <a:rPr lang="en-US" sz="3499" b="1" dirty="0" err="1">
                <a:solidFill>
                  <a:srgbClr val="000000"/>
                </a:solidFill>
                <a:latin typeface="Poppins Bold"/>
                <a:ea typeface="Poppins Bold"/>
                <a:cs typeface="Poppins Bold"/>
                <a:sym typeface="Poppins Bold"/>
              </a:rPr>
              <a:t>chỉ</a:t>
            </a:r>
            <a:r>
              <a:rPr lang="en-US" sz="3499" b="1" dirty="0">
                <a:solidFill>
                  <a:srgbClr val="000000"/>
                </a:solidFill>
                <a:latin typeface="Poppins Bold"/>
                <a:ea typeface="Poppins Bold"/>
                <a:cs typeface="Poppins Bold"/>
                <a:sym typeface="Poppins Bold"/>
              </a:rPr>
              <a:t> </a:t>
            </a:r>
            <a:r>
              <a:rPr lang="en-US" sz="3499" b="1" dirty="0" err="1">
                <a:solidFill>
                  <a:srgbClr val="000000"/>
                </a:solidFill>
                <a:latin typeface="Poppins Bold"/>
                <a:ea typeface="Poppins Bold"/>
                <a:cs typeface="Poppins Bold"/>
                <a:sym typeface="Poppins Bold"/>
              </a:rPr>
              <a:t>phát</a:t>
            </a:r>
            <a:r>
              <a:rPr lang="en-US" sz="3499" b="1" dirty="0">
                <a:solidFill>
                  <a:srgbClr val="000000"/>
                </a:solidFill>
                <a:latin typeface="Poppins Bold"/>
                <a:ea typeface="Poppins Bold"/>
                <a:cs typeface="Poppins Bold"/>
                <a:sym typeface="Poppins Bold"/>
              </a:rPr>
              <a:t> </a:t>
            </a:r>
            <a:r>
              <a:rPr lang="en-US" sz="3499" b="1" dirty="0" err="1">
                <a:solidFill>
                  <a:srgbClr val="000000"/>
                </a:solidFill>
                <a:latin typeface="Poppins Bold"/>
                <a:ea typeface="Poppins Bold"/>
                <a:cs typeface="Poppins Bold"/>
                <a:sym typeface="Poppins Bold"/>
              </a:rPr>
              <a:t>hiện</a:t>
            </a:r>
            <a:r>
              <a:rPr lang="en-US" sz="3499" b="1" dirty="0">
                <a:solidFill>
                  <a:srgbClr val="000000"/>
                </a:solidFill>
                <a:latin typeface="Poppins Bold"/>
                <a:ea typeface="Poppins Bold"/>
                <a:cs typeface="Poppins Bold"/>
                <a:sym typeface="Poppins Bold"/>
              </a:rPr>
              <a:t> </a:t>
            </a:r>
            <a:r>
              <a:rPr lang="en-US" sz="3499" b="1" dirty="0" err="1">
                <a:solidFill>
                  <a:srgbClr val="000000"/>
                </a:solidFill>
                <a:latin typeface="Poppins Bold"/>
                <a:ea typeface="Poppins Bold"/>
                <a:cs typeface="Poppins Bold"/>
                <a:sym typeface="Poppins Bold"/>
              </a:rPr>
              <a:t>mà</a:t>
            </a:r>
            <a:r>
              <a:rPr lang="en-US" sz="3499" b="1" dirty="0">
                <a:solidFill>
                  <a:srgbClr val="000000"/>
                </a:solidFill>
                <a:latin typeface="Poppins Bold"/>
                <a:ea typeface="Poppins Bold"/>
                <a:cs typeface="Poppins Bold"/>
                <a:sym typeface="Poppins Bold"/>
              </a:rPr>
              <a:t> </a:t>
            </a:r>
            <a:r>
              <a:rPr lang="en-US" sz="3499" b="1" dirty="0" err="1">
                <a:solidFill>
                  <a:srgbClr val="000000"/>
                </a:solidFill>
                <a:latin typeface="Poppins Bold"/>
                <a:ea typeface="Poppins Bold"/>
                <a:cs typeface="Poppins Bold"/>
                <a:sym typeface="Poppins Bold"/>
              </a:rPr>
              <a:t>còn</a:t>
            </a:r>
            <a:r>
              <a:rPr lang="en-US" sz="3499" b="1" dirty="0">
                <a:solidFill>
                  <a:srgbClr val="000000"/>
                </a:solidFill>
                <a:latin typeface="Poppins Bold"/>
                <a:ea typeface="Poppins Bold"/>
                <a:cs typeface="Poppins Bold"/>
                <a:sym typeface="Poppins Bold"/>
              </a:rPr>
              <a:t> </a:t>
            </a:r>
            <a:r>
              <a:rPr lang="en-US" sz="3499" b="1" dirty="0" err="1">
                <a:solidFill>
                  <a:srgbClr val="000000"/>
                </a:solidFill>
                <a:latin typeface="Poppins Bold"/>
                <a:ea typeface="Poppins Bold"/>
                <a:cs typeface="Poppins Bold"/>
                <a:sym typeface="Poppins Bold"/>
              </a:rPr>
              <a:t>ngăn</a:t>
            </a:r>
            <a:r>
              <a:rPr lang="en-US" sz="3499" b="1" dirty="0">
                <a:solidFill>
                  <a:srgbClr val="000000"/>
                </a:solidFill>
                <a:latin typeface="Poppins Bold"/>
                <a:ea typeface="Poppins Bold"/>
                <a:cs typeface="Poppins Bold"/>
                <a:sym typeface="Poppins Bold"/>
              </a:rPr>
              <a:t> </a:t>
            </a:r>
            <a:r>
              <a:rPr lang="en-US" sz="3499" b="1" dirty="0" err="1">
                <a:solidFill>
                  <a:srgbClr val="000000"/>
                </a:solidFill>
                <a:latin typeface="Poppins Bold"/>
                <a:ea typeface="Poppins Bold"/>
                <a:cs typeface="Poppins Bold"/>
                <a:sym typeface="Poppins Bold"/>
              </a:rPr>
              <a:t>chặn</a:t>
            </a:r>
            <a:r>
              <a:rPr lang="en-US" sz="3499" b="1" dirty="0">
                <a:solidFill>
                  <a:srgbClr val="000000"/>
                </a:solidFill>
                <a:latin typeface="Poppins Bold"/>
                <a:ea typeface="Poppins Bold"/>
                <a:cs typeface="Poppins Bold"/>
                <a:sym typeface="Poppins Bold"/>
              </a:rPr>
              <a:t> </a:t>
            </a:r>
            <a:r>
              <a:rPr lang="en-US" sz="3499" b="1" dirty="0" err="1">
                <a:solidFill>
                  <a:srgbClr val="000000"/>
                </a:solidFill>
                <a:latin typeface="Poppins Bold"/>
                <a:ea typeface="Poppins Bold"/>
                <a:cs typeface="Poppins Bold"/>
                <a:sym typeface="Poppins Bold"/>
              </a:rPr>
              <a:t>các</a:t>
            </a:r>
            <a:r>
              <a:rPr lang="en-US" sz="3499" b="1" dirty="0">
                <a:solidFill>
                  <a:srgbClr val="000000"/>
                </a:solidFill>
                <a:latin typeface="Poppins Bold"/>
                <a:ea typeface="Poppins Bold"/>
                <a:cs typeface="Poppins Bold"/>
                <a:sym typeface="Poppins Bold"/>
              </a:rPr>
              <a:t> </a:t>
            </a:r>
            <a:r>
              <a:rPr lang="en-US" sz="3499" b="1" dirty="0" err="1">
                <a:solidFill>
                  <a:srgbClr val="000000"/>
                </a:solidFill>
                <a:latin typeface="Poppins Bold"/>
                <a:ea typeface="Poppins Bold"/>
                <a:cs typeface="Poppins Bold"/>
                <a:sym typeface="Poppins Bold"/>
              </a:rPr>
              <a:t>mối</a:t>
            </a:r>
            <a:r>
              <a:rPr lang="en-US" sz="3499" b="1" dirty="0">
                <a:solidFill>
                  <a:srgbClr val="000000"/>
                </a:solidFill>
                <a:latin typeface="Poppins Bold"/>
                <a:ea typeface="Poppins Bold"/>
                <a:cs typeface="Poppins Bold"/>
                <a:sym typeface="Poppins Bold"/>
              </a:rPr>
              <a:t> </a:t>
            </a:r>
            <a:r>
              <a:rPr lang="en-US" sz="3499" b="1" dirty="0" err="1">
                <a:solidFill>
                  <a:srgbClr val="000000"/>
                </a:solidFill>
                <a:latin typeface="Poppins Bold"/>
                <a:ea typeface="Poppins Bold"/>
                <a:cs typeface="Poppins Bold"/>
                <a:sym typeface="Poppins Bold"/>
              </a:rPr>
              <a:t>đe</a:t>
            </a:r>
            <a:r>
              <a:rPr lang="en-US" sz="3499" b="1" dirty="0">
                <a:solidFill>
                  <a:srgbClr val="000000"/>
                </a:solidFill>
                <a:latin typeface="Poppins Bold"/>
                <a:ea typeface="Poppins Bold"/>
                <a:cs typeface="Poppins Bold"/>
                <a:sym typeface="Poppins Bold"/>
              </a:rPr>
              <a:t> </a:t>
            </a:r>
            <a:r>
              <a:rPr lang="en-US" sz="3499" b="1" dirty="0" err="1">
                <a:solidFill>
                  <a:srgbClr val="000000"/>
                </a:solidFill>
                <a:latin typeface="Poppins Bold"/>
                <a:ea typeface="Poppins Bold"/>
                <a:cs typeface="Poppins Bold"/>
                <a:sym typeface="Poppins Bold"/>
              </a:rPr>
              <a:t>dọa</a:t>
            </a:r>
            <a:r>
              <a:rPr lang="en-US" sz="3499" b="1" dirty="0">
                <a:solidFill>
                  <a:srgbClr val="000000"/>
                </a:solidFill>
                <a:latin typeface="Poppins Bold"/>
                <a:ea typeface="Poppins Bold"/>
                <a:cs typeface="Poppins Bold"/>
                <a:sym typeface="Poppins Bold"/>
              </a:rPr>
              <a:t> </a:t>
            </a:r>
            <a:r>
              <a:rPr lang="en-US" sz="3499" b="1" dirty="0" err="1">
                <a:solidFill>
                  <a:srgbClr val="000000"/>
                </a:solidFill>
                <a:latin typeface="Poppins Bold"/>
                <a:ea typeface="Poppins Bold"/>
                <a:cs typeface="Poppins Bold"/>
                <a:sym typeface="Poppins Bold"/>
              </a:rPr>
              <a:t>bằng</a:t>
            </a:r>
            <a:r>
              <a:rPr lang="en-US" sz="3499" b="1" dirty="0">
                <a:solidFill>
                  <a:srgbClr val="000000"/>
                </a:solidFill>
                <a:latin typeface="Poppins Bold"/>
                <a:ea typeface="Poppins Bold"/>
                <a:cs typeface="Poppins Bold"/>
                <a:sym typeface="Poppins Bold"/>
              </a:rPr>
              <a:t> </a:t>
            </a:r>
            <a:r>
              <a:rPr lang="en-US" sz="3499" b="1" dirty="0" err="1">
                <a:solidFill>
                  <a:srgbClr val="000000"/>
                </a:solidFill>
                <a:latin typeface="Poppins Bold"/>
                <a:ea typeface="Poppins Bold"/>
                <a:cs typeface="Poppins Bold"/>
                <a:sym typeface="Poppins Bold"/>
              </a:rPr>
              <a:t>cách</a:t>
            </a:r>
            <a:r>
              <a:rPr lang="en-US" sz="3499" b="1" dirty="0">
                <a:solidFill>
                  <a:srgbClr val="000000"/>
                </a:solidFill>
                <a:latin typeface="Poppins Bold"/>
                <a:ea typeface="Poppins Bold"/>
                <a:cs typeface="Poppins Bold"/>
                <a:sym typeface="Poppins Bold"/>
              </a:rPr>
              <a:t> </a:t>
            </a:r>
            <a:r>
              <a:rPr lang="en-US" sz="3499" b="1" dirty="0" err="1">
                <a:solidFill>
                  <a:srgbClr val="000000"/>
                </a:solidFill>
                <a:latin typeface="Poppins Bold"/>
                <a:ea typeface="Poppins Bold"/>
                <a:cs typeface="Poppins Bold"/>
                <a:sym typeface="Poppins Bold"/>
              </a:rPr>
              <a:t>chặn</a:t>
            </a:r>
            <a:r>
              <a:rPr lang="en-US" sz="3499" b="1" dirty="0">
                <a:solidFill>
                  <a:srgbClr val="000000"/>
                </a:solidFill>
                <a:latin typeface="Poppins Bold"/>
                <a:ea typeface="Poppins Bold"/>
                <a:cs typeface="Poppins Bold"/>
                <a:sym typeface="Poppins Bold"/>
              </a:rPr>
              <a:t> </a:t>
            </a:r>
            <a:r>
              <a:rPr lang="en-US" sz="3499" b="1" dirty="0" err="1">
                <a:solidFill>
                  <a:srgbClr val="000000"/>
                </a:solidFill>
                <a:latin typeface="Poppins Bold"/>
                <a:ea typeface="Poppins Bold"/>
                <a:cs typeface="Poppins Bold"/>
                <a:sym typeface="Poppins Bold"/>
              </a:rPr>
              <a:t>hoặc</a:t>
            </a:r>
            <a:r>
              <a:rPr lang="en-US" sz="3499" b="1" dirty="0">
                <a:solidFill>
                  <a:srgbClr val="000000"/>
                </a:solidFill>
                <a:latin typeface="Poppins Bold"/>
                <a:ea typeface="Poppins Bold"/>
                <a:cs typeface="Poppins Bold"/>
                <a:sym typeface="Poppins Bold"/>
              </a:rPr>
              <a:t> </a:t>
            </a:r>
            <a:r>
              <a:rPr lang="en-US" sz="3499" b="1" dirty="0" err="1">
                <a:solidFill>
                  <a:srgbClr val="000000"/>
                </a:solidFill>
                <a:latin typeface="Poppins Bold"/>
                <a:ea typeface="Poppins Bold"/>
                <a:cs typeface="Poppins Bold"/>
                <a:sym typeface="Poppins Bold"/>
              </a:rPr>
              <a:t>vô</a:t>
            </a:r>
            <a:r>
              <a:rPr lang="en-US" sz="3499" b="1" dirty="0">
                <a:solidFill>
                  <a:srgbClr val="000000"/>
                </a:solidFill>
                <a:latin typeface="Poppins Bold"/>
                <a:ea typeface="Poppins Bold"/>
                <a:cs typeface="Poppins Bold"/>
                <a:sym typeface="Poppins Bold"/>
              </a:rPr>
              <a:t> </a:t>
            </a:r>
            <a:r>
              <a:rPr lang="en-US" sz="3499" b="1" dirty="0" err="1">
                <a:solidFill>
                  <a:srgbClr val="000000"/>
                </a:solidFill>
                <a:latin typeface="Poppins Bold"/>
                <a:ea typeface="Poppins Bold"/>
                <a:cs typeface="Poppins Bold"/>
                <a:sym typeface="Poppins Bold"/>
              </a:rPr>
              <a:t>hiệu</a:t>
            </a:r>
            <a:r>
              <a:rPr lang="en-US" sz="3499" b="1" dirty="0">
                <a:solidFill>
                  <a:srgbClr val="000000"/>
                </a:solidFill>
                <a:latin typeface="Poppins Bold"/>
                <a:ea typeface="Poppins Bold"/>
                <a:cs typeface="Poppins Bold"/>
                <a:sym typeface="Poppins Bold"/>
              </a:rPr>
              <a:t> </a:t>
            </a:r>
            <a:r>
              <a:rPr lang="en-US" sz="3499" b="1" dirty="0" err="1">
                <a:solidFill>
                  <a:srgbClr val="000000"/>
                </a:solidFill>
                <a:latin typeface="Poppins Bold"/>
                <a:ea typeface="Poppins Bold"/>
                <a:cs typeface="Poppins Bold"/>
                <a:sym typeface="Poppins Bold"/>
              </a:rPr>
              <a:t>hóa</a:t>
            </a:r>
            <a:r>
              <a:rPr lang="en-US" sz="3499" b="1" dirty="0">
                <a:solidFill>
                  <a:srgbClr val="000000"/>
                </a:solidFill>
                <a:latin typeface="Poppins Bold"/>
                <a:ea typeface="Poppins Bold"/>
                <a:cs typeface="Poppins Bold"/>
                <a:sym typeface="Poppins Bold"/>
              </a:rPr>
              <a:t> </a:t>
            </a:r>
            <a:r>
              <a:rPr lang="en-US" sz="3499" b="1" dirty="0" err="1">
                <a:solidFill>
                  <a:srgbClr val="000000"/>
                </a:solidFill>
                <a:latin typeface="Poppins Bold"/>
                <a:ea typeface="Poppins Bold"/>
                <a:cs typeface="Poppins Bold"/>
                <a:sym typeface="Poppins Bold"/>
              </a:rPr>
              <a:t>lưu</a:t>
            </a:r>
            <a:r>
              <a:rPr lang="en-US" sz="3499" b="1" dirty="0">
                <a:solidFill>
                  <a:srgbClr val="000000"/>
                </a:solidFill>
                <a:latin typeface="Poppins Bold"/>
                <a:ea typeface="Poppins Bold"/>
                <a:cs typeface="Poppins Bold"/>
                <a:sym typeface="Poppins Bold"/>
              </a:rPr>
              <a:t> </a:t>
            </a:r>
            <a:r>
              <a:rPr lang="en-US" sz="3499" b="1" dirty="0" err="1">
                <a:solidFill>
                  <a:srgbClr val="000000"/>
                </a:solidFill>
                <a:latin typeface="Poppins Bold"/>
                <a:ea typeface="Poppins Bold"/>
                <a:cs typeface="Poppins Bold"/>
                <a:sym typeface="Poppins Bold"/>
              </a:rPr>
              <a:t>lượng</a:t>
            </a:r>
            <a:r>
              <a:rPr lang="en-US" sz="3499" b="1" dirty="0">
                <a:solidFill>
                  <a:srgbClr val="000000"/>
                </a:solidFill>
                <a:latin typeface="Poppins Bold"/>
                <a:ea typeface="Poppins Bold"/>
                <a:cs typeface="Poppins Bold"/>
                <a:sym typeface="Poppins Bold"/>
              </a:rPr>
              <a:t> </a:t>
            </a:r>
            <a:r>
              <a:rPr lang="en-US" sz="3499" b="1" dirty="0" err="1">
                <a:solidFill>
                  <a:srgbClr val="000000"/>
                </a:solidFill>
                <a:latin typeface="Poppins Bold"/>
                <a:ea typeface="Poppins Bold"/>
                <a:cs typeface="Poppins Bold"/>
                <a:sym typeface="Poppins Bold"/>
              </a:rPr>
              <a:t>mạng</a:t>
            </a:r>
            <a:r>
              <a:rPr lang="en-US" sz="3499" b="1" dirty="0">
                <a:solidFill>
                  <a:srgbClr val="000000"/>
                </a:solidFill>
                <a:latin typeface="Poppins Bold"/>
                <a:ea typeface="Poppins Bold"/>
                <a:cs typeface="Poppins Bold"/>
                <a:sym typeface="Poppins Bold"/>
              </a:rPr>
              <a:t> </a:t>
            </a:r>
            <a:r>
              <a:rPr lang="en-US" sz="3499" b="1" dirty="0" err="1">
                <a:solidFill>
                  <a:srgbClr val="000000"/>
                </a:solidFill>
                <a:latin typeface="Poppins Bold"/>
                <a:ea typeface="Poppins Bold"/>
                <a:cs typeface="Poppins Bold"/>
                <a:sym typeface="Poppins Bold"/>
              </a:rPr>
              <a:t>độc</a:t>
            </a:r>
            <a:r>
              <a:rPr lang="en-US" sz="3499" b="1" dirty="0">
                <a:solidFill>
                  <a:srgbClr val="000000"/>
                </a:solidFill>
                <a:latin typeface="Poppins Bold"/>
                <a:ea typeface="Poppins Bold"/>
                <a:cs typeface="Poppins Bold"/>
                <a:sym typeface="Poppins Bold"/>
              </a:rPr>
              <a:t> </a:t>
            </a:r>
            <a:r>
              <a:rPr lang="en-US" sz="3499" b="1" dirty="0" err="1">
                <a:solidFill>
                  <a:srgbClr val="000000"/>
                </a:solidFill>
                <a:latin typeface="Poppins Bold"/>
                <a:ea typeface="Poppins Bold"/>
                <a:cs typeface="Poppins Bold"/>
                <a:sym typeface="Poppins Bold"/>
              </a:rPr>
              <a:t>hại</a:t>
            </a:r>
            <a:r>
              <a:rPr lang="en-US" sz="3499" b="1" dirty="0">
                <a:solidFill>
                  <a:srgbClr val="000000"/>
                </a:solidFill>
                <a:latin typeface="Poppins Bold"/>
                <a:ea typeface="Poppins Bold"/>
                <a:cs typeface="Poppins Bold"/>
                <a:sym typeface="Poppins Bold"/>
              </a:rPr>
              <a:t> </a:t>
            </a:r>
            <a:r>
              <a:rPr lang="en-US" sz="3499" b="1" dirty="0" err="1">
                <a:solidFill>
                  <a:srgbClr val="000000"/>
                </a:solidFill>
                <a:latin typeface="Poppins Bold"/>
                <a:ea typeface="Poppins Bold"/>
                <a:cs typeface="Poppins Bold"/>
                <a:sym typeface="Poppins Bold"/>
              </a:rPr>
              <a:t>trước</a:t>
            </a:r>
            <a:r>
              <a:rPr lang="en-US" sz="3499" b="1" dirty="0">
                <a:solidFill>
                  <a:srgbClr val="000000"/>
                </a:solidFill>
                <a:latin typeface="Poppins Bold"/>
                <a:ea typeface="Poppins Bold"/>
                <a:cs typeface="Poppins Bold"/>
                <a:sym typeface="Poppins Bold"/>
              </a:rPr>
              <a:t> </a:t>
            </a:r>
            <a:r>
              <a:rPr lang="en-US" sz="3499" b="1" dirty="0" err="1">
                <a:solidFill>
                  <a:srgbClr val="000000"/>
                </a:solidFill>
                <a:latin typeface="Poppins Bold"/>
                <a:ea typeface="Poppins Bold"/>
                <a:cs typeface="Poppins Bold"/>
                <a:sym typeface="Poppins Bold"/>
              </a:rPr>
              <a:t>khi</a:t>
            </a:r>
            <a:r>
              <a:rPr lang="en-US" sz="3499" b="1" dirty="0">
                <a:solidFill>
                  <a:srgbClr val="000000"/>
                </a:solidFill>
                <a:latin typeface="Poppins Bold"/>
                <a:ea typeface="Poppins Bold"/>
                <a:cs typeface="Poppins Bold"/>
                <a:sym typeface="Poppins Bold"/>
              </a:rPr>
              <a:t> </a:t>
            </a:r>
            <a:r>
              <a:rPr lang="en-US" sz="3499" b="1" dirty="0" err="1">
                <a:solidFill>
                  <a:srgbClr val="000000"/>
                </a:solidFill>
                <a:latin typeface="Poppins Bold"/>
                <a:ea typeface="Poppins Bold"/>
                <a:cs typeface="Poppins Bold"/>
                <a:sym typeface="Poppins Bold"/>
              </a:rPr>
              <a:t>nó</a:t>
            </a:r>
            <a:r>
              <a:rPr lang="en-US" sz="3499" b="1" dirty="0">
                <a:solidFill>
                  <a:srgbClr val="000000"/>
                </a:solidFill>
                <a:latin typeface="Poppins Bold"/>
                <a:ea typeface="Poppins Bold"/>
                <a:cs typeface="Poppins Bold"/>
                <a:sym typeface="Poppins Bold"/>
              </a:rPr>
              <a:t> </a:t>
            </a:r>
            <a:r>
              <a:rPr lang="en-US" sz="3499" b="1" dirty="0" err="1">
                <a:solidFill>
                  <a:srgbClr val="000000"/>
                </a:solidFill>
                <a:latin typeface="Poppins Bold"/>
                <a:ea typeface="Poppins Bold"/>
                <a:cs typeface="Poppins Bold"/>
                <a:sym typeface="Poppins Bold"/>
              </a:rPr>
              <a:t>gây</a:t>
            </a:r>
            <a:r>
              <a:rPr lang="en-US" sz="3499" b="1" dirty="0">
                <a:solidFill>
                  <a:srgbClr val="000000"/>
                </a:solidFill>
                <a:latin typeface="Poppins Bold"/>
                <a:ea typeface="Poppins Bold"/>
                <a:cs typeface="Poppins Bold"/>
                <a:sym typeface="Poppins Bold"/>
              </a:rPr>
              <a:t> </a:t>
            </a:r>
            <a:r>
              <a:rPr lang="en-US" sz="3499" b="1" dirty="0" err="1">
                <a:solidFill>
                  <a:srgbClr val="000000"/>
                </a:solidFill>
                <a:latin typeface="Poppins Bold"/>
                <a:ea typeface="Poppins Bold"/>
                <a:cs typeface="Poppins Bold"/>
                <a:sym typeface="Poppins Bold"/>
              </a:rPr>
              <a:t>hại</a:t>
            </a:r>
            <a:endParaRPr lang="en-US" sz="3499" b="1" dirty="0">
              <a:solidFill>
                <a:srgbClr val="000000"/>
              </a:solidFill>
              <a:latin typeface="Poppins Bold"/>
              <a:ea typeface="Poppins Bold"/>
              <a:cs typeface="Poppins Bold"/>
              <a:sym typeface="Poppins Bold"/>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24354" r="-1468" b="-56033"/>
            </a:stretch>
          </a:blipFill>
        </p:spPr>
      </p:sp>
      <p:grpSp>
        <p:nvGrpSpPr>
          <p:cNvPr id="3" name="Group 3"/>
          <p:cNvGrpSpPr/>
          <p:nvPr/>
        </p:nvGrpSpPr>
        <p:grpSpPr>
          <a:xfrm>
            <a:off x="1219294" y="2903804"/>
            <a:ext cx="15795020" cy="1269294"/>
            <a:chOff x="0" y="0"/>
            <a:chExt cx="5762066" cy="463042"/>
          </a:xfrm>
        </p:grpSpPr>
        <p:sp>
          <p:nvSpPr>
            <p:cNvPr id="4" name="Freeform 4"/>
            <p:cNvSpPr/>
            <p:nvPr/>
          </p:nvSpPr>
          <p:spPr>
            <a:xfrm>
              <a:off x="0" y="0"/>
              <a:ext cx="5762066" cy="463042"/>
            </a:xfrm>
            <a:custGeom>
              <a:avLst/>
              <a:gdLst/>
              <a:ahLst/>
              <a:cxnLst/>
              <a:rect l="l" t="t" r="r" b="b"/>
              <a:pathLst>
                <a:path w="5762066" h="463042">
                  <a:moveTo>
                    <a:pt x="0" y="0"/>
                  </a:moveTo>
                  <a:lnTo>
                    <a:pt x="5762066" y="0"/>
                  </a:lnTo>
                  <a:lnTo>
                    <a:pt x="5762066" y="463042"/>
                  </a:lnTo>
                  <a:lnTo>
                    <a:pt x="0" y="463042"/>
                  </a:lnTo>
                  <a:close/>
                </a:path>
              </a:pathLst>
            </a:custGeom>
            <a:solidFill>
              <a:srgbClr val="FFFFFF"/>
            </a:solidFill>
          </p:spPr>
        </p:sp>
      </p:grpSp>
      <p:grpSp>
        <p:nvGrpSpPr>
          <p:cNvPr id="5" name="Group 5"/>
          <p:cNvGrpSpPr/>
          <p:nvPr/>
        </p:nvGrpSpPr>
        <p:grpSpPr>
          <a:xfrm>
            <a:off x="1219294" y="4537842"/>
            <a:ext cx="15795020" cy="5141985"/>
            <a:chOff x="0" y="0"/>
            <a:chExt cx="5762066" cy="1875810"/>
          </a:xfrm>
        </p:grpSpPr>
        <p:sp>
          <p:nvSpPr>
            <p:cNvPr id="6" name="Freeform 6"/>
            <p:cNvSpPr/>
            <p:nvPr/>
          </p:nvSpPr>
          <p:spPr>
            <a:xfrm>
              <a:off x="0" y="0"/>
              <a:ext cx="5762066" cy="1875810"/>
            </a:xfrm>
            <a:custGeom>
              <a:avLst/>
              <a:gdLst/>
              <a:ahLst/>
              <a:cxnLst/>
              <a:rect l="l" t="t" r="r" b="b"/>
              <a:pathLst>
                <a:path w="5762066" h="1875810">
                  <a:moveTo>
                    <a:pt x="0" y="0"/>
                  </a:moveTo>
                  <a:lnTo>
                    <a:pt x="5762066" y="0"/>
                  </a:lnTo>
                  <a:lnTo>
                    <a:pt x="5762066" y="1875810"/>
                  </a:lnTo>
                  <a:lnTo>
                    <a:pt x="0" y="1875810"/>
                  </a:lnTo>
                  <a:close/>
                </a:path>
              </a:pathLst>
            </a:custGeom>
            <a:solidFill>
              <a:srgbClr val="FFFFFF"/>
            </a:solidFill>
          </p:spPr>
        </p:sp>
      </p:grpSp>
      <p:sp>
        <p:nvSpPr>
          <p:cNvPr id="7" name="TextBox 7"/>
          <p:cNvSpPr txBox="1"/>
          <p:nvPr/>
        </p:nvSpPr>
        <p:spPr>
          <a:xfrm>
            <a:off x="2833406" y="3152343"/>
            <a:ext cx="12621188" cy="734060"/>
          </a:xfrm>
          <a:prstGeom prst="rect">
            <a:avLst/>
          </a:prstGeom>
        </p:spPr>
        <p:txBody>
          <a:bodyPr lIns="0" tIns="0" rIns="0" bIns="0" rtlCol="0" anchor="t">
            <a:spAutoFit/>
          </a:bodyPr>
          <a:lstStyle/>
          <a:p>
            <a:pPr algn="ctr">
              <a:lnSpc>
                <a:spcPts val="2859"/>
              </a:lnSpc>
            </a:pPr>
            <a:r>
              <a:rPr lang="en-US" sz="2199">
                <a:solidFill>
                  <a:srgbClr val="000000"/>
                </a:solidFill>
                <a:latin typeface="Poppins"/>
                <a:ea typeface="Poppins"/>
                <a:cs typeface="Poppins"/>
                <a:sym typeface="Poppins"/>
              </a:rPr>
              <a:t>Sử dụng các tài nguyên thiết kế này trong Bản thuyết trình Canva của bạn. Thiết kế vui vẻ!</a:t>
            </a:r>
          </a:p>
          <a:p>
            <a:pPr algn="ctr">
              <a:lnSpc>
                <a:spcPts val="2859"/>
              </a:lnSpc>
            </a:pPr>
            <a:r>
              <a:rPr lang="en-US" sz="2199">
                <a:solidFill>
                  <a:srgbClr val="000000"/>
                </a:solidFill>
                <a:latin typeface="Poppins"/>
                <a:ea typeface="Poppins"/>
                <a:cs typeface="Poppins"/>
                <a:sym typeface="Poppins"/>
              </a:rPr>
              <a:t>Hãy xóa trang này trước khi trình bày.</a:t>
            </a:r>
          </a:p>
        </p:txBody>
      </p:sp>
      <p:sp>
        <p:nvSpPr>
          <p:cNvPr id="8" name="Freeform 8"/>
          <p:cNvSpPr/>
          <p:nvPr/>
        </p:nvSpPr>
        <p:spPr>
          <a:xfrm>
            <a:off x="10260550" y="5062322"/>
            <a:ext cx="879662" cy="879662"/>
          </a:xfrm>
          <a:custGeom>
            <a:avLst/>
            <a:gdLst/>
            <a:ahLst/>
            <a:cxnLst/>
            <a:rect l="l" t="t" r="r" b="b"/>
            <a:pathLst>
              <a:path w="879662" h="879662">
                <a:moveTo>
                  <a:pt x="0" y="0"/>
                </a:moveTo>
                <a:lnTo>
                  <a:pt x="879662" y="0"/>
                </a:lnTo>
                <a:lnTo>
                  <a:pt x="879662" y="879662"/>
                </a:lnTo>
                <a:lnTo>
                  <a:pt x="0" y="879662"/>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sp>
        <p:nvSpPr>
          <p:cNvPr id="9" name="Freeform 9"/>
          <p:cNvSpPr/>
          <p:nvPr/>
        </p:nvSpPr>
        <p:spPr>
          <a:xfrm>
            <a:off x="10641331" y="6463044"/>
            <a:ext cx="541969" cy="1173556"/>
          </a:xfrm>
          <a:custGeom>
            <a:avLst/>
            <a:gdLst/>
            <a:ahLst/>
            <a:cxnLst/>
            <a:rect l="l" t="t" r="r" b="b"/>
            <a:pathLst>
              <a:path w="541969" h="1173556">
                <a:moveTo>
                  <a:pt x="0" y="0"/>
                </a:moveTo>
                <a:lnTo>
                  <a:pt x="541970" y="0"/>
                </a:lnTo>
                <a:lnTo>
                  <a:pt x="541970" y="1173556"/>
                </a:lnTo>
                <a:lnTo>
                  <a:pt x="0" y="1173556"/>
                </a:lnTo>
                <a:lnTo>
                  <a:pt x="0" y="0"/>
                </a:lnTo>
                <a:close/>
              </a:path>
            </a:pathLst>
          </a:custGeom>
          <a:blipFill>
            <a:blip r:embed="rId5">
              <a:extLst>
                <a:ext uri="{96DAC541-7B7A-43D3-8B79-37D633B846F1}">
                  <asvg:svgBlip xmlns="" xmlns:asvg="http://schemas.microsoft.com/office/drawing/2016/SVG/main" r:embed="rId6"/>
                </a:ext>
              </a:extLst>
            </a:blip>
            <a:stretch>
              <a:fillRect/>
            </a:stretch>
          </a:blipFill>
        </p:spPr>
      </p:sp>
      <p:sp>
        <p:nvSpPr>
          <p:cNvPr id="10" name="Freeform 10"/>
          <p:cNvSpPr/>
          <p:nvPr/>
        </p:nvSpPr>
        <p:spPr>
          <a:xfrm>
            <a:off x="5578652" y="8141539"/>
            <a:ext cx="1173556" cy="1147951"/>
          </a:xfrm>
          <a:custGeom>
            <a:avLst/>
            <a:gdLst/>
            <a:ahLst/>
            <a:cxnLst/>
            <a:rect l="l" t="t" r="r" b="b"/>
            <a:pathLst>
              <a:path w="1173556" h="1147951">
                <a:moveTo>
                  <a:pt x="0" y="0"/>
                </a:moveTo>
                <a:lnTo>
                  <a:pt x="1173556" y="0"/>
                </a:lnTo>
                <a:lnTo>
                  <a:pt x="1173556" y="1147951"/>
                </a:lnTo>
                <a:lnTo>
                  <a:pt x="0" y="1147951"/>
                </a:lnTo>
                <a:lnTo>
                  <a:pt x="0" y="0"/>
                </a:lnTo>
                <a:close/>
              </a:path>
            </a:pathLst>
          </a:custGeom>
          <a:blipFill>
            <a:blip r:embed="rId7">
              <a:extLst>
                <a:ext uri="{96DAC541-7B7A-43D3-8B79-37D633B846F1}">
                  <asvg:svgBlip xmlns="" xmlns:asvg="http://schemas.microsoft.com/office/drawing/2016/SVG/main" r:embed="rId8"/>
                </a:ext>
              </a:extLst>
            </a:blip>
            <a:stretch>
              <a:fillRect/>
            </a:stretch>
          </a:blipFill>
        </p:spPr>
      </p:sp>
      <p:sp>
        <p:nvSpPr>
          <p:cNvPr id="11" name="Freeform 11"/>
          <p:cNvSpPr/>
          <p:nvPr/>
        </p:nvSpPr>
        <p:spPr>
          <a:xfrm>
            <a:off x="3770306" y="8128737"/>
            <a:ext cx="1173556" cy="1173556"/>
          </a:xfrm>
          <a:custGeom>
            <a:avLst/>
            <a:gdLst/>
            <a:ahLst/>
            <a:cxnLst/>
            <a:rect l="l" t="t" r="r" b="b"/>
            <a:pathLst>
              <a:path w="1173556" h="1173556">
                <a:moveTo>
                  <a:pt x="0" y="0"/>
                </a:moveTo>
                <a:lnTo>
                  <a:pt x="1173555" y="0"/>
                </a:lnTo>
                <a:lnTo>
                  <a:pt x="1173555" y="1173556"/>
                </a:lnTo>
                <a:lnTo>
                  <a:pt x="0" y="1173556"/>
                </a:lnTo>
                <a:lnTo>
                  <a:pt x="0" y="0"/>
                </a:lnTo>
                <a:close/>
              </a:path>
            </a:pathLst>
          </a:custGeom>
          <a:blipFill>
            <a:blip r:embed="rId9">
              <a:extLst>
                <a:ext uri="{96DAC541-7B7A-43D3-8B79-37D633B846F1}">
                  <asvg:svgBlip xmlns="" xmlns:asvg="http://schemas.microsoft.com/office/drawing/2016/SVG/main" r:embed="rId10"/>
                </a:ext>
              </a:extLst>
            </a:blip>
            <a:stretch>
              <a:fillRect/>
            </a:stretch>
          </a:blipFill>
        </p:spPr>
      </p:sp>
      <p:sp>
        <p:nvSpPr>
          <p:cNvPr id="12" name="Freeform 12"/>
          <p:cNvSpPr/>
          <p:nvPr/>
        </p:nvSpPr>
        <p:spPr>
          <a:xfrm>
            <a:off x="8945203" y="6615957"/>
            <a:ext cx="1000528" cy="867731"/>
          </a:xfrm>
          <a:custGeom>
            <a:avLst/>
            <a:gdLst/>
            <a:ahLst/>
            <a:cxnLst/>
            <a:rect l="l" t="t" r="r" b="b"/>
            <a:pathLst>
              <a:path w="1000528" h="867731">
                <a:moveTo>
                  <a:pt x="0" y="0"/>
                </a:moveTo>
                <a:lnTo>
                  <a:pt x="1000529" y="0"/>
                </a:lnTo>
                <a:lnTo>
                  <a:pt x="1000529" y="867731"/>
                </a:lnTo>
                <a:lnTo>
                  <a:pt x="0" y="867731"/>
                </a:lnTo>
                <a:lnTo>
                  <a:pt x="0" y="0"/>
                </a:lnTo>
                <a:close/>
              </a:path>
            </a:pathLst>
          </a:custGeom>
          <a:blipFill>
            <a:blip r:embed="rId11">
              <a:extLst>
                <a:ext uri="{96DAC541-7B7A-43D3-8B79-37D633B846F1}">
                  <asvg:svgBlip xmlns="" xmlns:asvg="http://schemas.microsoft.com/office/drawing/2016/SVG/main" r:embed="rId12"/>
                </a:ext>
              </a:extLst>
            </a:blip>
            <a:stretch>
              <a:fillRect/>
            </a:stretch>
          </a:blipFill>
        </p:spPr>
      </p:sp>
      <p:sp>
        <p:nvSpPr>
          <p:cNvPr id="13" name="Freeform 13"/>
          <p:cNvSpPr/>
          <p:nvPr/>
        </p:nvSpPr>
        <p:spPr>
          <a:xfrm>
            <a:off x="7249075" y="6564111"/>
            <a:ext cx="1000528" cy="971422"/>
          </a:xfrm>
          <a:custGeom>
            <a:avLst/>
            <a:gdLst/>
            <a:ahLst/>
            <a:cxnLst/>
            <a:rect l="l" t="t" r="r" b="b"/>
            <a:pathLst>
              <a:path w="1000528" h="971422">
                <a:moveTo>
                  <a:pt x="0" y="0"/>
                </a:moveTo>
                <a:lnTo>
                  <a:pt x="1000529" y="0"/>
                </a:lnTo>
                <a:lnTo>
                  <a:pt x="1000529" y="971422"/>
                </a:lnTo>
                <a:lnTo>
                  <a:pt x="0" y="971422"/>
                </a:lnTo>
                <a:lnTo>
                  <a:pt x="0" y="0"/>
                </a:lnTo>
                <a:close/>
              </a:path>
            </a:pathLst>
          </a:custGeom>
          <a:blipFill>
            <a:blip r:embed="rId13">
              <a:extLst>
                <a:ext uri="{96DAC541-7B7A-43D3-8B79-37D633B846F1}">
                  <asvg:svgBlip xmlns="" xmlns:asvg="http://schemas.microsoft.com/office/drawing/2016/SVG/main" r:embed="rId14"/>
                </a:ext>
              </a:extLst>
            </a:blip>
            <a:stretch>
              <a:fillRect/>
            </a:stretch>
          </a:blipFill>
        </p:spPr>
      </p:sp>
      <p:sp>
        <p:nvSpPr>
          <p:cNvPr id="14" name="Freeform 14"/>
          <p:cNvSpPr/>
          <p:nvPr/>
        </p:nvSpPr>
        <p:spPr>
          <a:xfrm>
            <a:off x="5552948" y="6616866"/>
            <a:ext cx="1000528" cy="865912"/>
          </a:xfrm>
          <a:custGeom>
            <a:avLst/>
            <a:gdLst/>
            <a:ahLst/>
            <a:cxnLst/>
            <a:rect l="l" t="t" r="r" b="b"/>
            <a:pathLst>
              <a:path w="1000528" h="865912">
                <a:moveTo>
                  <a:pt x="0" y="0"/>
                </a:moveTo>
                <a:lnTo>
                  <a:pt x="1000528" y="0"/>
                </a:lnTo>
                <a:lnTo>
                  <a:pt x="1000528" y="865912"/>
                </a:lnTo>
                <a:lnTo>
                  <a:pt x="0" y="865912"/>
                </a:lnTo>
                <a:lnTo>
                  <a:pt x="0" y="0"/>
                </a:lnTo>
                <a:close/>
              </a:path>
            </a:pathLst>
          </a:custGeom>
          <a:blipFill>
            <a:blip r:embed="rId15">
              <a:extLst>
                <a:ext uri="{96DAC541-7B7A-43D3-8B79-37D633B846F1}">
                  <asvg:svgBlip xmlns="" xmlns:asvg="http://schemas.microsoft.com/office/drawing/2016/SVG/main" r:embed="rId16"/>
                </a:ext>
              </a:extLst>
            </a:blip>
            <a:stretch>
              <a:fillRect/>
            </a:stretch>
          </a:blipFill>
        </p:spPr>
      </p:sp>
      <p:sp>
        <p:nvSpPr>
          <p:cNvPr id="15" name="Freeform 15"/>
          <p:cNvSpPr/>
          <p:nvPr/>
        </p:nvSpPr>
        <p:spPr>
          <a:xfrm>
            <a:off x="3856820" y="6705095"/>
            <a:ext cx="1000528" cy="689455"/>
          </a:xfrm>
          <a:custGeom>
            <a:avLst/>
            <a:gdLst/>
            <a:ahLst/>
            <a:cxnLst/>
            <a:rect l="l" t="t" r="r" b="b"/>
            <a:pathLst>
              <a:path w="1000528" h="689455">
                <a:moveTo>
                  <a:pt x="0" y="0"/>
                </a:moveTo>
                <a:lnTo>
                  <a:pt x="1000528" y="0"/>
                </a:lnTo>
                <a:lnTo>
                  <a:pt x="1000528" y="689455"/>
                </a:lnTo>
                <a:lnTo>
                  <a:pt x="0" y="689455"/>
                </a:lnTo>
                <a:lnTo>
                  <a:pt x="0" y="0"/>
                </a:lnTo>
                <a:close/>
              </a:path>
            </a:pathLst>
          </a:custGeom>
          <a:blipFill>
            <a:blip r:embed="rId17">
              <a:extLst>
                <a:ext uri="{96DAC541-7B7A-43D3-8B79-37D633B846F1}">
                  <asvg:svgBlip xmlns="" xmlns:asvg="http://schemas.microsoft.com/office/drawing/2016/SVG/main" r:embed="rId18"/>
                </a:ext>
              </a:extLst>
            </a:blip>
            <a:stretch>
              <a:fillRect/>
            </a:stretch>
          </a:blipFill>
        </p:spPr>
      </p:sp>
      <p:sp>
        <p:nvSpPr>
          <p:cNvPr id="16" name="Freeform 16"/>
          <p:cNvSpPr/>
          <p:nvPr/>
        </p:nvSpPr>
        <p:spPr>
          <a:xfrm>
            <a:off x="3901306" y="4929829"/>
            <a:ext cx="911556" cy="1144648"/>
          </a:xfrm>
          <a:custGeom>
            <a:avLst/>
            <a:gdLst/>
            <a:ahLst/>
            <a:cxnLst/>
            <a:rect l="l" t="t" r="r" b="b"/>
            <a:pathLst>
              <a:path w="911556" h="1144648">
                <a:moveTo>
                  <a:pt x="0" y="0"/>
                </a:moveTo>
                <a:lnTo>
                  <a:pt x="911556" y="0"/>
                </a:lnTo>
                <a:lnTo>
                  <a:pt x="911556" y="1144648"/>
                </a:lnTo>
                <a:lnTo>
                  <a:pt x="0" y="1144648"/>
                </a:lnTo>
                <a:lnTo>
                  <a:pt x="0" y="0"/>
                </a:lnTo>
                <a:close/>
              </a:path>
            </a:pathLst>
          </a:custGeom>
          <a:blipFill>
            <a:blip r:embed="rId19">
              <a:extLst>
                <a:ext uri="{96DAC541-7B7A-43D3-8B79-37D633B846F1}">
                  <asvg:svgBlip xmlns="" xmlns:asvg="http://schemas.microsoft.com/office/drawing/2016/SVG/main" r:embed="rId20"/>
                </a:ext>
              </a:extLst>
            </a:blip>
            <a:stretch>
              <a:fillRect/>
            </a:stretch>
          </a:blipFill>
        </p:spPr>
      </p:sp>
      <p:sp>
        <p:nvSpPr>
          <p:cNvPr id="17" name="Freeform 17"/>
          <p:cNvSpPr/>
          <p:nvPr/>
        </p:nvSpPr>
        <p:spPr>
          <a:xfrm>
            <a:off x="7166510" y="5131958"/>
            <a:ext cx="1000528" cy="740391"/>
          </a:xfrm>
          <a:custGeom>
            <a:avLst/>
            <a:gdLst/>
            <a:ahLst/>
            <a:cxnLst/>
            <a:rect l="l" t="t" r="r" b="b"/>
            <a:pathLst>
              <a:path w="1000528" h="740391">
                <a:moveTo>
                  <a:pt x="0" y="0"/>
                </a:moveTo>
                <a:lnTo>
                  <a:pt x="1000528" y="0"/>
                </a:lnTo>
                <a:lnTo>
                  <a:pt x="1000528" y="740391"/>
                </a:lnTo>
                <a:lnTo>
                  <a:pt x="0" y="740391"/>
                </a:lnTo>
                <a:lnTo>
                  <a:pt x="0" y="0"/>
                </a:lnTo>
                <a:close/>
              </a:path>
            </a:pathLst>
          </a:custGeom>
          <a:blipFill>
            <a:blip r:embed="rId21">
              <a:extLst>
                <a:ext uri="{96DAC541-7B7A-43D3-8B79-37D633B846F1}">
                  <asvg:svgBlip xmlns="" xmlns:asvg="http://schemas.microsoft.com/office/drawing/2016/SVG/main" r:embed="rId22"/>
                </a:ext>
              </a:extLst>
            </a:blip>
            <a:stretch>
              <a:fillRect/>
            </a:stretch>
          </a:blipFill>
        </p:spPr>
      </p:sp>
      <p:sp>
        <p:nvSpPr>
          <p:cNvPr id="18" name="Freeform 18"/>
          <p:cNvSpPr/>
          <p:nvPr/>
        </p:nvSpPr>
        <p:spPr>
          <a:xfrm>
            <a:off x="5489422" y="5003708"/>
            <a:ext cx="1000528" cy="996890"/>
          </a:xfrm>
          <a:custGeom>
            <a:avLst/>
            <a:gdLst/>
            <a:ahLst/>
            <a:cxnLst/>
            <a:rect l="l" t="t" r="r" b="b"/>
            <a:pathLst>
              <a:path w="1000528" h="996890">
                <a:moveTo>
                  <a:pt x="0" y="0"/>
                </a:moveTo>
                <a:lnTo>
                  <a:pt x="1000528" y="0"/>
                </a:lnTo>
                <a:lnTo>
                  <a:pt x="1000528" y="996890"/>
                </a:lnTo>
                <a:lnTo>
                  <a:pt x="0" y="996890"/>
                </a:lnTo>
                <a:lnTo>
                  <a:pt x="0" y="0"/>
                </a:lnTo>
                <a:close/>
              </a:path>
            </a:pathLst>
          </a:custGeom>
          <a:blipFill>
            <a:blip r:embed="rId23">
              <a:extLst>
                <a:ext uri="{96DAC541-7B7A-43D3-8B79-37D633B846F1}">
                  <asvg:svgBlip xmlns="" xmlns:asvg="http://schemas.microsoft.com/office/drawing/2016/SVG/main" r:embed="rId24"/>
                </a:ext>
              </a:extLst>
            </a:blip>
            <a:stretch>
              <a:fillRect/>
            </a:stretch>
          </a:blipFill>
        </p:spPr>
      </p:sp>
      <p:sp>
        <p:nvSpPr>
          <p:cNvPr id="19" name="Freeform 19"/>
          <p:cNvSpPr/>
          <p:nvPr/>
        </p:nvSpPr>
        <p:spPr>
          <a:xfrm>
            <a:off x="8843599" y="5001889"/>
            <a:ext cx="740391" cy="1000528"/>
          </a:xfrm>
          <a:custGeom>
            <a:avLst/>
            <a:gdLst/>
            <a:ahLst/>
            <a:cxnLst/>
            <a:rect l="l" t="t" r="r" b="b"/>
            <a:pathLst>
              <a:path w="740391" h="1000528">
                <a:moveTo>
                  <a:pt x="0" y="0"/>
                </a:moveTo>
                <a:lnTo>
                  <a:pt x="740390" y="0"/>
                </a:lnTo>
                <a:lnTo>
                  <a:pt x="740390" y="1000528"/>
                </a:lnTo>
                <a:lnTo>
                  <a:pt x="0" y="1000528"/>
                </a:lnTo>
                <a:lnTo>
                  <a:pt x="0" y="0"/>
                </a:lnTo>
                <a:close/>
              </a:path>
            </a:pathLst>
          </a:custGeom>
          <a:blipFill>
            <a:blip r:embed="rId25">
              <a:extLst>
                <a:ext uri="{96DAC541-7B7A-43D3-8B79-37D633B846F1}">
                  <asvg:svgBlip xmlns="" xmlns:asvg="http://schemas.microsoft.com/office/drawing/2016/SVG/main" r:embed="rId26"/>
                </a:ext>
              </a:extLst>
            </a:blip>
            <a:stretch>
              <a:fillRect/>
            </a:stretch>
          </a:blipFill>
        </p:spPr>
      </p:sp>
      <p:sp>
        <p:nvSpPr>
          <p:cNvPr id="20" name="Freeform 20"/>
          <p:cNvSpPr/>
          <p:nvPr/>
        </p:nvSpPr>
        <p:spPr>
          <a:xfrm>
            <a:off x="7386999" y="8215251"/>
            <a:ext cx="674902" cy="1000528"/>
          </a:xfrm>
          <a:custGeom>
            <a:avLst/>
            <a:gdLst/>
            <a:ahLst/>
            <a:cxnLst/>
            <a:rect l="l" t="t" r="r" b="b"/>
            <a:pathLst>
              <a:path w="674902" h="1000528">
                <a:moveTo>
                  <a:pt x="0" y="0"/>
                </a:moveTo>
                <a:lnTo>
                  <a:pt x="674901" y="0"/>
                </a:lnTo>
                <a:lnTo>
                  <a:pt x="674901" y="1000528"/>
                </a:lnTo>
                <a:lnTo>
                  <a:pt x="0" y="1000528"/>
                </a:lnTo>
                <a:lnTo>
                  <a:pt x="0" y="0"/>
                </a:lnTo>
                <a:close/>
              </a:path>
            </a:pathLst>
          </a:custGeom>
          <a:blipFill>
            <a:blip r:embed="rId27">
              <a:extLst>
                <a:ext uri="{96DAC541-7B7A-43D3-8B79-37D633B846F1}">
                  <asvg:svgBlip xmlns="" xmlns:asvg="http://schemas.microsoft.com/office/drawing/2016/SVG/main" r:embed="rId28"/>
                </a:ext>
              </a:extLst>
            </a:blip>
            <a:stretch>
              <a:fillRect/>
            </a:stretch>
          </a:blipFill>
        </p:spPr>
      </p:sp>
      <p:sp>
        <p:nvSpPr>
          <p:cNvPr id="21" name="Freeform 21"/>
          <p:cNvSpPr/>
          <p:nvPr/>
        </p:nvSpPr>
        <p:spPr>
          <a:xfrm>
            <a:off x="8696691" y="8215251"/>
            <a:ext cx="940496" cy="1000528"/>
          </a:xfrm>
          <a:custGeom>
            <a:avLst/>
            <a:gdLst/>
            <a:ahLst/>
            <a:cxnLst/>
            <a:rect l="l" t="t" r="r" b="b"/>
            <a:pathLst>
              <a:path w="940496" h="1000528">
                <a:moveTo>
                  <a:pt x="0" y="0"/>
                </a:moveTo>
                <a:lnTo>
                  <a:pt x="940497" y="0"/>
                </a:lnTo>
                <a:lnTo>
                  <a:pt x="940497" y="1000528"/>
                </a:lnTo>
                <a:lnTo>
                  <a:pt x="0" y="1000528"/>
                </a:lnTo>
                <a:lnTo>
                  <a:pt x="0" y="0"/>
                </a:lnTo>
                <a:close/>
              </a:path>
            </a:pathLst>
          </a:custGeom>
          <a:blipFill>
            <a:blip r:embed="rId29">
              <a:extLst>
                <a:ext uri="{96DAC541-7B7A-43D3-8B79-37D633B846F1}">
                  <asvg:svgBlip xmlns="" xmlns:asvg="http://schemas.microsoft.com/office/drawing/2016/SVG/main" r:embed="rId30"/>
                </a:ext>
              </a:extLst>
            </a:blip>
            <a:stretch>
              <a:fillRect/>
            </a:stretch>
          </a:blipFill>
        </p:spPr>
      </p:sp>
      <p:sp>
        <p:nvSpPr>
          <p:cNvPr id="22" name="Freeform 22"/>
          <p:cNvSpPr/>
          <p:nvPr/>
        </p:nvSpPr>
        <p:spPr>
          <a:xfrm>
            <a:off x="10271979" y="8188070"/>
            <a:ext cx="1054890" cy="1054890"/>
          </a:xfrm>
          <a:custGeom>
            <a:avLst/>
            <a:gdLst/>
            <a:ahLst/>
            <a:cxnLst/>
            <a:rect l="l" t="t" r="r" b="b"/>
            <a:pathLst>
              <a:path w="1054890" h="1054890">
                <a:moveTo>
                  <a:pt x="0" y="0"/>
                </a:moveTo>
                <a:lnTo>
                  <a:pt x="1054889" y="0"/>
                </a:lnTo>
                <a:lnTo>
                  <a:pt x="1054889" y="1054890"/>
                </a:lnTo>
                <a:lnTo>
                  <a:pt x="0" y="1054890"/>
                </a:lnTo>
                <a:lnTo>
                  <a:pt x="0" y="0"/>
                </a:lnTo>
                <a:close/>
              </a:path>
            </a:pathLst>
          </a:custGeom>
          <a:blipFill>
            <a:blip r:embed="rId31">
              <a:extLst>
                <a:ext uri="{96DAC541-7B7A-43D3-8B79-37D633B846F1}">
                  <asvg:svgBlip xmlns="" xmlns:asvg="http://schemas.microsoft.com/office/drawing/2016/SVG/main" r:embed="rId32"/>
                </a:ext>
              </a:extLst>
            </a:blip>
            <a:stretch>
              <a:fillRect/>
            </a:stretch>
          </a:blipFill>
        </p:spPr>
      </p:sp>
      <p:sp>
        <p:nvSpPr>
          <p:cNvPr id="23" name="Freeform 23"/>
          <p:cNvSpPr/>
          <p:nvPr/>
        </p:nvSpPr>
        <p:spPr>
          <a:xfrm>
            <a:off x="11816773" y="5075325"/>
            <a:ext cx="1173556" cy="853656"/>
          </a:xfrm>
          <a:custGeom>
            <a:avLst/>
            <a:gdLst/>
            <a:ahLst/>
            <a:cxnLst/>
            <a:rect l="l" t="t" r="r" b="b"/>
            <a:pathLst>
              <a:path w="1173556" h="853656">
                <a:moveTo>
                  <a:pt x="0" y="0"/>
                </a:moveTo>
                <a:lnTo>
                  <a:pt x="1173555" y="0"/>
                </a:lnTo>
                <a:lnTo>
                  <a:pt x="1173555" y="853656"/>
                </a:lnTo>
                <a:lnTo>
                  <a:pt x="0" y="853656"/>
                </a:lnTo>
                <a:lnTo>
                  <a:pt x="0" y="0"/>
                </a:lnTo>
                <a:close/>
              </a:path>
            </a:pathLst>
          </a:custGeom>
          <a:blipFill>
            <a:blip r:embed="rId33">
              <a:extLst>
                <a:ext uri="{96DAC541-7B7A-43D3-8B79-37D633B846F1}">
                  <asvg:svgBlip xmlns="" xmlns:asvg="http://schemas.microsoft.com/office/drawing/2016/SVG/main" r:embed="rId34"/>
                </a:ext>
              </a:extLst>
            </a:blip>
            <a:stretch>
              <a:fillRect/>
            </a:stretch>
          </a:blipFill>
        </p:spPr>
      </p:sp>
      <p:sp>
        <p:nvSpPr>
          <p:cNvPr id="24" name="Freeform 24"/>
          <p:cNvSpPr/>
          <p:nvPr/>
        </p:nvSpPr>
        <p:spPr>
          <a:xfrm>
            <a:off x="13666888" y="4915375"/>
            <a:ext cx="721203" cy="1173556"/>
          </a:xfrm>
          <a:custGeom>
            <a:avLst/>
            <a:gdLst/>
            <a:ahLst/>
            <a:cxnLst/>
            <a:rect l="l" t="t" r="r" b="b"/>
            <a:pathLst>
              <a:path w="721203" h="1173556">
                <a:moveTo>
                  <a:pt x="0" y="0"/>
                </a:moveTo>
                <a:lnTo>
                  <a:pt x="721204" y="0"/>
                </a:lnTo>
                <a:lnTo>
                  <a:pt x="721204" y="1173556"/>
                </a:lnTo>
                <a:lnTo>
                  <a:pt x="0" y="1173556"/>
                </a:lnTo>
                <a:lnTo>
                  <a:pt x="0" y="0"/>
                </a:lnTo>
                <a:close/>
              </a:path>
            </a:pathLst>
          </a:custGeom>
          <a:blipFill>
            <a:blip r:embed="rId35">
              <a:extLst>
                <a:ext uri="{96DAC541-7B7A-43D3-8B79-37D633B846F1}">
                  <asvg:svgBlip xmlns="" xmlns:asvg="http://schemas.microsoft.com/office/drawing/2016/SVG/main" r:embed="rId36"/>
                </a:ext>
              </a:extLst>
            </a:blip>
            <a:stretch>
              <a:fillRect/>
            </a:stretch>
          </a:blipFill>
        </p:spPr>
      </p:sp>
      <p:sp>
        <p:nvSpPr>
          <p:cNvPr id="25" name="Freeform 25"/>
          <p:cNvSpPr/>
          <p:nvPr/>
        </p:nvSpPr>
        <p:spPr>
          <a:xfrm>
            <a:off x="11878901" y="6698456"/>
            <a:ext cx="787175" cy="702733"/>
          </a:xfrm>
          <a:custGeom>
            <a:avLst/>
            <a:gdLst/>
            <a:ahLst/>
            <a:cxnLst/>
            <a:rect l="l" t="t" r="r" b="b"/>
            <a:pathLst>
              <a:path w="787175" h="702733">
                <a:moveTo>
                  <a:pt x="0" y="0"/>
                </a:moveTo>
                <a:lnTo>
                  <a:pt x="787175" y="0"/>
                </a:lnTo>
                <a:lnTo>
                  <a:pt x="787175" y="702732"/>
                </a:lnTo>
                <a:lnTo>
                  <a:pt x="0" y="702732"/>
                </a:lnTo>
                <a:lnTo>
                  <a:pt x="0" y="0"/>
                </a:lnTo>
                <a:close/>
              </a:path>
            </a:pathLst>
          </a:custGeom>
          <a:blipFill>
            <a:blip r:embed="rId37">
              <a:extLst>
                <a:ext uri="{96DAC541-7B7A-43D3-8B79-37D633B846F1}">
                  <asvg:svgBlip xmlns="" xmlns:asvg="http://schemas.microsoft.com/office/drawing/2016/SVG/main" r:embed="rId38"/>
                </a:ext>
              </a:extLst>
            </a:blip>
            <a:stretch>
              <a:fillRect/>
            </a:stretch>
          </a:blipFill>
        </p:spPr>
      </p:sp>
      <p:sp>
        <p:nvSpPr>
          <p:cNvPr id="26" name="Freeform 26"/>
          <p:cNvSpPr/>
          <p:nvPr/>
        </p:nvSpPr>
        <p:spPr>
          <a:xfrm>
            <a:off x="13361675" y="6573122"/>
            <a:ext cx="1101617" cy="953399"/>
          </a:xfrm>
          <a:custGeom>
            <a:avLst/>
            <a:gdLst/>
            <a:ahLst/>
            <a:cxnLst/>
            <a:rect l="l" t="t" r="r" b="b"/>
            <a:pathLst>
              <a:path w="1101617" h="953399">
                <a:moveTo>
                  <a:pt x="0" y="0"/>
                </a:moveTo>
                <a:lnTo>
                  <a:pt x="1101617" y="0"/>
                </a:lnTo>
                <a:lnTo>
                  <a:pt x="1101617" y="953400"/>
                </a:lnTo>
                <a:lnTo>
                  <a:pt x="0" y="953400"/>
                </a:lnTo>
                <a:lnTo>
                  <a:pt x="0" y="0"/>
                </a:lnTo>
                <a:close/>
              </a:path>
            </a:pathLst>
          </a:custGeom>
          <a:blipFill>
            <a:blip r:embed="rId39">
              <a:extLst>
                <a:ext uri="{96DAC541-7B7A-43D3-8B79-37D633B846F1}">
                  <asvg:svgBlip xmlns="" xmlns:asvg="http://schemas.microsoft.com/office/drawing/2016/SVG/main" r:embed="rId40"/>
                </a:ext>
              </a:extLst>
            </a:blip>
            <a:stretch>
              <a:fillRect/>
            </a:stretch>
          </a:blipFill>
        </p:spPr>
      </p:sp>
      <p:sp>
        <p:nvSpPr>
          <p:cNvPr id="27" name="Freeform 27"/>
          <p:cNvSpPr/>
          <p:nvPr/>
        </p:nvSpPr>
        <p:spPr>
          <a:xfrm>
            <a:off x="11961659" y="8577384"/>
            <a:ext cx="980283" cy="276262"/>
          </a:xfrm>
          <a:custGeom>
            <a:avLst/>
            <a:gdLst/>
            <a:ahLst/>
            <a:cxnLst/>
            <a:rect l="l" t="t" r="r" b="b"/>
            <a:pathLst>
              <a:path w="980283" h="276262">
                <a:moveTo>
                  <a:pt x="0" y="0"/>
                </a:moveTo>
                <a:lnTo>
                  <a:pt x="980283" y="0"/>
                </a:lnTo>
                <a:lnTo>
                  <a:pt x="980283" y="276262"/>
                </a:lnTo>
                <a:lnTo>
                  <a:pt x="0" y="276262"/>
                </a:lnTo>
                <a:lnTo>
                  <a:pt x="0" y="0"/>
                </a:lnTo>
                <a:close/>
              </a:path>
            </a:pathLst>
          </a:custGeom>
          <a:blipFill>
            <a:blip r:embed="rId41">
              <a:extLst>
                <a:ext uri="{96DAC541-7B7A-43D3-8B79-37D633B846F1}">
                  <asvg:svgBlip xmlns="" xmlns:asvg="http://schemas.microsoft.com/office/drawing/2016/SVG/main" r:embed="rId42"/>
                </a:ext>
              </a:extLst>
            </a:blip>
            <a:stretch>
              <a:fillRect/>
            </a:stretch>
          </a:blipFill>
        </p:spPr>
      </p:sp>
      <p:sp>
        <p:nvSpPr>
          <p:cNvPr id="28" name="Freeform 28"/>
          <p:cNvSpPr/>
          <p:nvPr/>
        </p:nvSpPr>
        <p:spPr>
          <a:xfrm>
            <a:off x="13576733" y="8158880"/>
            <a:ext cx="886568" cy="1113270"/>
          </a:xfrm>
          <a:custGeom>
            <a:avLst/>
            <a:gdLst/>
            <a:ahLst/>
            <a:cxnLst/>
            <a:rect l="l" t="t" r="r" b="b"/>
            <a:pathLst>
              <a:path w="886568" h="1113270">
                <a:moveTo>
                  <a:pt x="0" y="0"/>
                </a:moveTo>
                <a:lnTo>
                  <a:pt x="886568" y="0"/>
                </a:lnTo>
                <a:lnTo>
                  <a:pt x="886568" y="1113270"/>
                </a:lnTo>
                <a:lnTo>
                  <a:pt x="0" y="1113270"/>
                </a:lnTo>
                <a:lnTo>
                  <a:pt x="0" y="0"/>
                </a:lnTo>
                <a:close/>
              </a:path>
            </a:pathLst>
          </a:custGeom>
          <a:blipFill>
            <a:blip r:embed="rId43">
              <a:extLst>
                <a:ext uri="{96DAC541-7B7A-43D3-8B79-37D633B846F1}">
                  <asvg:svgBlip xmlns="" xmlns:asvg="http://schemas.microsoft.com/office/drawing/2016/SVG/main" r:embed="rId44"/>
                </a:ext>
              </a:extLst>
            </a:blip>
            <a:stretch>
              <a:fillRect/>
            </a:stretch>
          </a:blipFill>
        </p:spPr>
      </p:sp>
      <p:grpSp>
        <p:nvGrpSpPr>
          <p:cNvPr id="29" name="Group 29"/>
          <p:cNvGrpSpPr/>
          <p:nvPr/>
        </p:nvGrpSpPr>
        <p:grpSpPr>
          <a:xfrm>
            <a:off x="1219294" y="2903804"/>
            <a:ext cx="15795020" cy="1269294"/>
            <a:chOff x="0" y="0"/>
            <a:chExt cx="5762066" cy="463042"/>
          </a:xfrm>
        </p:grpSpPr>
        <p:sp>
          <p:nvSpPr>
            <p:cNvPr id="30" name="Freeform 30"/>
            <p:cNvSpPr/>
            <p:nvPr/>
          </p:nvSpPr>
          <p:spPr>
            <a:xfrm>
              <a:off x="0" y="0"/>
              <a:ext cx="5762066" cy="463042"/>
            </a:xfrm>
            <a:custGeom>
              <a:avLst/>
              <a:gdLst/>
              <a:ahLst/>
              <a:cxnLst/>
              <a:rect l="l" t="t" r="r" b="b"/>
              <a:pathLst>
                <a:path w="5762066" h="463042">
                  <a:moveTo>
                    <a:pt x="0" y="0"/>
                  </a:moveTo>
                  <a:lnTo>
                    <a:pt x="5762066" y="0"/>
                  </a:lnTo>
                  <a:lnTo>
                    <a:pt x="5762066" y="463042"/>
                  </a:lnTo>
                  <a:lnTo>
                    <a:pt x="0" y="463042"/>
                  </a:lnTo>
                  <a:close/>
                </a:path>
              </a:pathLst>
            </a:custGeom>
            <a:solidFill>
              <a:srgbClr val="FFFFFF"/>
            </a:solidFill>
          </p:spPr>
        </p:sp>
      </p:grpSp>
      <p:grpSp>
        <p:nvGrpSpPr>
          <p:cNvPr id="31" name="Group 31"/>
          <p:cNvGrpSpPr/>
          <p:nvPr/>
        </p:nvGrpSpPr>
        <p:grpSpPr>
          <a:xfrm>
            <a:off x="1219294" y="4537842"/>
            <a:ext cx="15795020" cy="5141985"/>
            <a:chOff x="0" y="0"/>
            <a:chExt cx="5762066" cy="1875810"/>
          </a:xfrm>
        </p:grpSpPr>
        <p:sp>
          <p:nvSpPr>
            <p:cNvPr id="32" name="Freeform 32"/>
            <p:cNvSpPr/>
            <p:nvPr/>
          </p:nvSpPr>
          <p:spPr>
            <a:xfrm>
              <a:off x="0" y="0"/>
              <a:ext cx="5762066" cy="1875810"/>
            </a:xfrm>
            <a:custGeom>
              <a:avLst/>
              <a:gdLst/>
              <a:ahLst/>
              <a:cxnLst/>
              <a:rect l="l" t="t" r="r" b="b"/>
              <a:pathLst>
                <a:path w="5762066" h="1875810">
                  <a:moveTo>
                    <a:pt x="0" y="0"/>
                  </a:moveTo>
                  <a:lnTo>
                    <a:pt x="5762066" y="0"/>
                  </a:lnTo>
                  <a:lnTo>
                    <a:pt x="5762066" y="1875810"/>
                  </a:lnTo>
                  <a:lnTo>
                    <a:pt x="0" y="1875810"/>
                  </a:lnTo>
                  <a:close/>
                </a:path>
              </a:pathLst>
            </a:custGeom>
            <a:solidFill>
              <a:srgbClr val="FFFFFF"/>
            </a:solidFill>
          </p:spPr>
        </p:sp>
      </p:grpSp>
      <p:sp>
        <p:nvSpPr>
          <p:cNvPr id="33" name="TextBox 33"/>
          <p:cNvSpPr txBox="1"/>
          <p:nvPr/>
        </p:nvSpPr>
        <p:spPr>
          <a:xfrm>
            <a:off x="2833406" y="3152343"/>
            <a:ext cx="12621188" cy="734060"/>
          </a:xfrm>
          <a:prstGeom prst="rect">
            <a:avLst/>
          </a:prstGeom>
        </p:spPr>
        <p:txBody>
          <a:bodyPr lIns="0" tIns="0" rIns="0" bIns="0" rtlCol="0" anchor="t">
            <a:spAutoFit/>
          </a:bodyPr>
          <a:lstStyle/>
          <a:p>
            <a:pPr algn="ctr">
              <a:lnSpc>
                <a:spcPts val="2859"/>
              </a:lnSpc>
            </a:pPr>
            <a:r>
              <a:rPr lang="en-US" sz="2199">
                <a:solidFill>
                  <a:srgbClr val="000000"/>
                </a:solidFill>
                <a:latin typeface="Poppins"/>
                <a:ea typeface="Poppins"/>
                <a:cs typeface="Poppins"/>
                <a:sym typeface="Poppins"/>
              </a:rPr>
              <a:t>Sử dụng các tài nguyên thiết kế này trong Bản thuyết trình Canva của bạn. Thiết kế vui vẻ!</a:t>
            </a:r>
          </a:p>
          <a:p>
            <a:pPr algn="ctr">
              <a:lnSpc>
                <a:spcPts val="2859"/>
              </a:lnSpc>
            </a:pPr>
            <a:r>
              <a:rPr lang="en-US" sz="2199">
                <a:solidFill>
                  <a:srgbClr val="000000"/>
                </a:solidFill>
                <a:latin typeface="Poppins"/>
                <a:ea typeface="Poppins"/>
                <a:cs typeface="Poppins"/>
                <a:sym typeface="Poppins"/>
              </a:rPr>
              <a:t>Hãy xóa trang này trước khi trình bày.</a:t>
            </a:r>
          </a:p>
        </p:txBody>
      </p:sp>
      <p:grpSp>
        <p:nvGrpSpPr>
          <p:cNvPr id="34" name="Group 34"/>
          <p:cNvGrpSpPr>
            <a:grpSpLocks noChangeAspect="1"/>
          </p:cNvGrpSpPr>
          <p:nvPr/>
        </p:nvGrpSpPr>
        <p:grpSpPr>
          <a:xfrm>
            <a:off x="9404956" y="8064673"/>
            <a:ext cx="529685" cy="529685"/>
            <a:chOff x="0" y="0"/>
            <a:chExt cx="6355080" cy="6355080"/>
          </a:xfrm>
        </p:grpSpPr>
        <p:sp>
          <p:nvSpPr>
            <p:cNvPr id="35" name="Freeform 35"/>
            <p:cNvSpPr/>
            <p:nvPr/>
          </p:nvSpPr>
          <p:spPr>
            <a:xfrm>
              <a:off x="0" y="0"/>
              <a:ext cx="6355080" cy="6355080"/>
            </a:xfrm>
            <a:custGeom>
              <a:avLst/>
              <a:gdLst/>
              <a:ahLst/>
              <a:cxnLst/>
              <a:rect l="l" t="t" r="r" b="b"/>
              <a:pathLst>
                <a:path w="6355080" h="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003EA8"/>
            </a:solidFill>
          </p:spPr>
        </p:sp>
      </p:grpSp>
      <p:grpSp>
        <p:nvGrpSpPr>
          <p:cNvPr id="36" name="Group 36"/>
          <p:cNvGrpSpPr/>
          <p:nvPr/>
        </p:nvGrpSpPr>
        <p:grpSpPr>
          <a:xfrm>
            <a:off x="7922772" y="8064673"/>
            <a:ext cx="529685" cy="529685"/>
            <a:chOff x="0" y="0"/>
            <a:chExt cx="6350000" cy="6350000"/>
          </a:xfrm>
        </p:grpSpPr>
        <p:sp>
          <p:nvSpPr>
            <p:cNvPr id="37" name="Freeform 37"/>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3EA8"/>
            </a:solidFill>
          </p:spPr>
        </p:sp>
      </p:grpSp>
      <p:sp>
        <p:nvSpPr>
          <p:cNvPr id="38" name="Freeform 38"/>
          <p:cNvSpPr/>
          <p:nvPr/>
        </p:nvSpPr>
        <p:spPr>
          <a:xfrm>
            <a:off x="12463910" y="7958580"/>
            <a:ext cx="517455" cy="741871"/>
          </a:xfrm>
          <a:custGeom>
            <a:avLst/>
            <a:gdLst/>
            <a:ahLst/>
            <a:cxnLst/>
            <a:rect l="l" t="t" r="r" b="b"/>
            <a:pathLst>
              <a:path w="517455" h="741871">
                <a:moveTo>
                  <a:pt x="0" y="0"/>
                </a:moveTo>
                <a:lnTo>
                  <a:pt x="517454" y="0"/>
                </a:lnTo>
                <a:lnTo>
                  <a:pt x="517454" y="741871"/>
                </a:lnTo>
                <a:lnTo>
                  <a:pt x="0" y="741871"/>
                </a:lnTo>
                <a:lnTo>
                  <a:pt x="0" y="0"/>
                </a:lnTo>
                <a:close/>
              </a:path>
            </a:pathLst>
          </a:custGeom>
          <a:blipFill>
            <a:blip r:embed="rId45">
              <a:extLst>
                <a:ext uri="{96DAC541-7B7A-43D3-8B79-37D633B846F1}">
                  <asvg:svgBlip xmlns="" xmlns:asvg="http://schemas.microsoft.com/office/drawing/2016/SVG/main" r:embed="rId46"/>
                </a:ext>
              </a:extLst>
            </a:blip>
            <a:stretch>
              <a:fillRect/>
            </a:stretch>
          </a:blipFill>
        </p:spPr>
      </p:sp>
      <p:sp>
        <p:nvSpPr>
          <p:cNvPr id="39" name="Freeform 39"/>
          <p:cNvSpPr/>
          <p:nvPr/>
        </p:nvSpPr>
        <p:spPr>
          <a:xfrm>
            <a:off x="13625403" y="5777265"/>
            <a:ext cx="2367586" cy="839417"/>
          </a:xfrm>
          <a:custGeom>
            <a:avLst/>
            <a:gdLst/>
            <a:ahLst/>
            <a:cxnLst/>
            <a:rect l="l" t="t" r="r" b="b"/>
            <a:pathLst>
              <a:path w="2367586" h="839417">
                <a:moveTo>
                  <a:pt x="0" y="0"/>
                </a:moveTo>
                <a:lnTo>
                  <a:pt x="2367586" y="0"/>
                </a:lnTo>
                <a:lnTo>
                  <a:pt x="2367586" y="839417"/>
                </a:lnTo>
                <a:lnTo>
                  <a:pt x="0" y="839417"/>
                </a:lnTo>
                <a:lnTo>
                  <a:pt x="0" y="0"/>
                </a:lnTo>
                <a:close/>
              </a:path>
            </a:pathLst>
          </a:custGeom>
          <a:blipFill>
            <a:blip r:embed="rId47">
              <a:extLst>
                <a:ext uri="{96DAC541-7B7A-43D3-8B79-37D633B846F1}">
                  <asvg:svgBlip xmlns="" xmlns:asvg="http://schemas.microsoft.com/office/drawing/2016/SVG/main" r:embed="rId48"/>
                </a:ext>
              </a:extLst>
            </a:blip>
            <a:stretch>
              <a:fillRect/>
            </a:stretch>
          </a:blipFill>
        </p:spPr>
      </p:sp>
      <p:sp>
        <p:nvSpPr>
          <p:cNvPr id="40" name="Freeform 40"/>
          <p:cNvSpPr/>
          <p:nvPr/>
        </p:nvSpPr>
        <p:spPr>
          <a:xfrm>
            <a:off x="7633736" y="5375265"/>
            <a:ext cx="1637441" cy="1643417"/>
          </a:xfrm>
          <a:custGeom>
            <a:avLst/>
            <a:gdLst/>
            <a:ahLst/>
            <a:cxnLst/>
            <a:rect l="l" t="t" r="r" b="b"/>
            <a:pathLst>
              <a:path w="1637441" h="1643417">
                <a:moveTo>
                  <a:pt x="0" y="0"/>
                </a:moveTo>
                <a:lnTo>
                  <a:pt x="1637441" y="0"/>
                </a:lnTo>
                <a:lnTo>
                  <a:pt x="1637441" y="1643417"/>
                </a:lnTo>
                <a:lnTo>
                  <a:pt x="0" y="1643417"/>
                </a:lnTo>
                <a:lnTo>
                  <a:pt x="0" y="0"/>
                </a:lnTo>
                <a:close/>
              </a:path>
            </a:pathLst>
          </a:custGeom>
          <a:blipFill>
            <a:blip r:embed="rId49">
              <a:extLst>
                <a:ext uri="{96DAC541-7B7A-43D3-8B79-37D633B846F1}">
                  <asvg:svgBlip xmlns="" xmlns:asvg="http://schemas.microsoft.com/office/drawing/2016/SVG/main" r:embed="rId50"/>
                </a:ext>
              </a:extLst>
            </a:blip>
            <a:stretch>
              <a:fillRect/>
            </a:stretch>
          </a:blipFill>
        </p:spPr>
      </p:sp>
      <p:sp>
        <p:nvSpPr>
          <p:cNvPr id="41" name="Freeform 41"/>
          <p:cNvSpPr/>
          <p:nvPr/>
        </p:nvSpPr>
        <p:spPr>
          <a:xfrm>
            <a:off x="2031895" y="7212278"/>
            <a:ext cx="4393894" cy="1382079"/>
          </a:xfrm>
          <a:custGeom>
            <a:avLst/>
            <a:gdLst/>
            <a:ahLst/>
            <a:cxnLst/>
            <a:rect l="l" t="t" r="r" b="b"/>
            <a:pathLst>
              <a:path w="4393894" h="1382079">
                <a:moveTo>
                  <a:pt x="0" y="0"/>
                </a:moveTo>
                <a:lnTo>
                  <a:pt x="4393894" y="0"/>
                </a:lnTo>
                <a:lnTo>
                  <a:pt x="4393894" y="1382079"/>
                </a:lnTo>
                <a:lnTo>
                  <a:pt x="0" y="1382079"/>
                </a:lnTo>
                <a:lnTo>
                  <a:pt x="0" y="0"/>
                </a:lnTo>
                <a:close/>
              </a:path>
            </a:pathLst>
          </a:custGeom>
          <a:blipFill>
            <a:blip r:embed="rId51">
              <a:extLst>
                <a:ext uri="{96DAC541-7B7A-43D3-8B79-37D633B846F1}">
                  <asvg:svgBlip xmlns="" xmlns:asvg="http://schemas.microsoft.com/office/drawing/2016/SVG/main" r:embed="rId52"/>
                </a:ext>
              </a:extLst>
            </a:blip>
            <a:stretch>
              <a:fillRect/>
            </a:stretch>
          </a:blipFill>
        </p:spPr>
      </p:sp>
      <p:sp>
        <p:nvSpPr>
          <p:cNvPr id="42" name="Freeform 42"/>
          <p:cNvSpPr/>
          <p:nvPr/>
        </p:nvSpPr>
        <p:spPr>
          <a:xfrm>
            <a:off x="2031895" y="5620070"/>
            <a:ext cx="4393894" cy="1062523"/>
          </a:xfrm>
          <a:custGeom>
            <a:avLst/>
            <a:gdLst/>
            <a:ahLst/>
            <a:cxnLst/>
            <a:rect l="l" t="t" r="r" b="b"/>
            <a:pathLst>
              <a:path w="4393894" h="1062523">
                <a:moveTo>
                  <a:pt x="0" y="0"/>
                </a:moveTo>
                <a:lnTo>
                  <a:pt x="4393894" y="0"/>
                </a:lnTo>
                <a:lnTo>
                  <a:pt x="4393894" y="1062524"/>
                </a:lnTo>
                <a:lnTo>
                  <a:pt x="0" y="1062524"/>
                </a:lnTo>
                <a:lnTo>
                  <a:pt x="0" y="0"/>
                </a:lnTo>
                <a:close/>
              </a:path>
            </a:pathLst>
          </a:custGeom>
          <a:blipFill>
            <a:blip r:embed="rId53">
              <a:extLst>
                <a:ext uri="{96DAC541-7B7A-43D3-8B79-37D633B846F1}">
                  <asvg:svgBlip xmlns="" xmlns:asvg="http://schemas.microsoft.com/office/drawing/2016/SVG/main" r:embed="rId54"/>
                </a:ext>
              </a:extLst>
            </a:blip>
            <a:stretch>
              <a:fillRect/>
            </a:stretch>
          </a:blipFill>
        </p:spPr>
      </p:sp>
      <p:sp>
        <p:nvSpPr>
          <p:cNvPr id="43" name="Freeform 43"/>
          <p:cNvSpPr/>
          <p:nvPr/>
        </p:nvSpPr>
        <p:spPr>
          <a:xfrm>
            <a:off x="10791337" y="5395948"/>
            <a:ext cx="1446459" cy="1816330"/>
          </a:xfrm>
          <a:custGeom>
            <a:avLst/>
            <a:gdLst/>
            <a:ahLst/>
            <a:cxnLst/>
            <a:rect l="l" t="t" r="r" b="b"/>
            <a:pathLst>
              <a:path w="1446459" h="1816330">
                <a:moveTo>
                  <a:pt x="0" y="0"/>
                </a:moveTo>
                <a:lnTo>
                  <a:pt x="1446459" y="0"/>
                </a:lnTo>
                <a:lnTo>
                  <a:pt x="1446459" y="1816330"/>
                </a:lnTo>
                <a:lnTo>
                  <a:pt x="0" y="1816330"/>
                </a:lnTo>
                <a:lnTo>
                  <a:pt x="0" y="0"/>
                </a:lnTo>
                <a:close/>
              </a:path>
            </a:pathLst>
          </a:custGeom>
          <a:blipFill>
            <a:blip r:embed="rId55">
              <a:extLst>
                <a:ext uri="{96DAC541-7B7A-43D3-8B79-37D633B846F1}">
                  <asvg:svgBlip xmlns="" xmlns:asvg="http://schemas.microsoft.com/office/drawing/2016/SVG/main" r:embed="rId56"/>
                </a:ext>
              </a:extLst>
            </a:blip>
            <a:stretch>
              <a:fillRect/>
            </a:stretch>
          </a:blipFill>
        </p:spPr>
      </p:sp>
      <p:sp>
        <p:nvSpPr>
          <p:cNvPr id="44" name="Freeform 44"/>
          <p:cNvSpPr/>
          <p:nvPr/>
        </p:nvSpPr>
        <p:spPr>
          <a:xfrm>
            <a:off x="10791337" y="7821878"/>
            <a:ext cx="815322" cy="904503"/>
          </a:xfrm>
          <a:custGeom>
            <a:avLst/>
            <a:gdLst/>
            <a:ahLst/>
            <a:cxnLst/>
            <a:rect l="l" t="t" r="r" b="b"/>
            <a:pathLst>
              <a:path w="815322" h="904503">
                <a:moveTo>
                  <a:pt x="0" y="0"/>
                </a:moveTo>
                <a:lnTo>
                  <a:pt x="815323" y="0"/>
                </a:lnTo>
                <a:lnTo>
                  <a:pt x="815323" y="904503"/>
                </a:lnTo>
                <a:lnTo>
                  <a:pt x="0" y="904503"/>
                </a:lnTo>
                <a:lnTo>
                  <a:pt x="0" y="0"/>
                </a:lnTo>
                <a:close/>
              </a:path>
            </a:pathLst>
          </a:custGeom>
          <a:blipFill>
            <a:blip r:embed="rId57">
              <a:extLst>
                <a:ext uri="{96DAC541-7B7A-43D3-8B79-37D633B846F1}">
                  <asvg:svgBlip xmlns="" xmlns:asvg="http://schemas.microsoft.com/office/drawing/2016/SVG/main" r:embed="rId58"/>
                </a:ext>
              </a:extLst>
            </a:blip>
            <a:stretch>
              <a:fillRect r="-135582"/>
            </a:stretch>
          </a:blipFill>
        </p:spPr>
      </p:sp>
      <p:sp>
        <p:nvSpPr>
          <p:cNvPr id="45" name="Freeform 45"/>
          <p:cNvSpPr/>
          <p:nvPr/>
        </p:nvSpPr>
        <p:spPr>
          <a:xfrm>
            <a:off x="13625403" y="7903318"/>
            <a:ext cx="2455232" cy="611576"/>
          </a:xfrm>
          <a:custGeom>
            <a:avLst/>
            <a:gdLst/>
            <a:ahLst/>
            <a:cxnLst/>
            <a:rect l="l" t="t" r="r" b="b"/>
            <a:pathLst>
              <a:path w="2455232" h="611576">
                <a:moveTo>
                  <a:pt x="0" y="0"/>
                </a:moveTo>
                <a:lnTo>
                  <a:pt x="2455232" y="0"/>
                </a:lnTo>
                <a:lnTo>
                  <a:pt x="2455232" y="611576"/>
                </a:lnTo>
                <a:lnTo>
                  <a:pt x="0" y="611576"/>
                </a:lnTo>
                <a:lnTo>
                  <a:pt x="0" y="0"/>
                </a:lnTo>
                <a:close/>
              </a:path>
            </a:pathLst>
          </a:custGeom>
          <a:blipFill>
            <a:blip r:embed="rId59">
              <a:extLst>
                <a:ext uri="{96DAC541-7B7A-43D3-8B79-37D633B846F1}">
                  <asvg:svgBlip xmlns="" xmlns:asvg="http://schemas.microsoft.com/office/drawing/2016/SVG/main" r:embed="rId60"/>
                </a:ext>
              </a:extLst>
            </a:blip>
            <a:stretch>
              <a:fillRect/>
            </a:stretch>
          </a:blipFill>
        </p:spPr>
      </p:sp>
      <p:grpSp>
        <p:nvGrpSpPr>
          <p:cNvPr id="46" name="Group 46"/>
          <p:cNvGrpSpPr/>
          <p:nvPr/>
        </p:nvGrpSpPr>
        <p:grpSpPr>
          <a:xfrm>
            <a:off x="548629" y="1598285"/>
            <a:ext cx="16244876" cy="7660015"/>
            <a:chOff x="0" y="0"/>
            <a:chExt cx="5926175" cy="2794394"/>
          </a:xfrm>
        </p:grpSpPr>
        <p:sp>
          <p:nvSpPr>
            <p:cNvPr id="47" name="Freeform 47"/>
            <p:cNvSpPr/>
            <p:nvPr/>
          </p:nvSpPr>
          <p:spPr>
            <a:xfrm>
              <a:off x="0" y="0"/>
              <a:ext cx="5926175" cy="2794394"/>
            </a:xfrm>
            <a:custGeom>
              <a:avLst/>
              <a:gdLst/>
              <a:ahLst/>
              <a:cxnLst/>
              <a:rect l="l" t="t" r="r" b="b"/>
              <a:pathLst>
                <a:path w="5926175" h="2794394">
                  <a:moveTo>
                    <a:pt x="0" y="0"/>
                  </a:moveTo>
                  <a:lnTo>
                    <a:pt x="5926175" y="0"/>
                  </a:lnTo>
                  <a:lnTo>
                    <a:pt x="5926175" y="2794394"/>
                  </a:lnTo>
                  <a:lnTo>
                    <a:pt x="0" y="2794394"/>
                  </a:lnTo>
                  <a:close/>
                </a:path>
              </a:pathLst>
            </a:custGeom>
            <a:solidFill>
              <a:srgbClr val="FFFFFF"/>
            </a:solidFill>
          </p:spPr>
        </p:sp>
      </p:grpSp>
      <p:grpSp>
        <p:nvGrpSpPr>
          <p:cNvPr id="48" name="Group 48"/>
          <p:cNvGrpSpPr/>
          <p:nvPr/>
        </p:nvGrpSpPr>
        <p:grpSpPr>
          <a:xfrm>
            <a:off x="769437" y="478577"/>
            <a:ext cx="3284491" cy="910590"/>
            <a:chOff x="0" y="0"/>
            <a:chExt cx="1198191" cy="332186"/>
          </a:xfrm>
        </p:grpSpPr>
        <p:sp>
          <p:nvSpPr>
            <p:cNvPr id="49" name="Freeform 49"/>
            <p:cNvSpPr/>
            <p:nvPr/>
          </p:nvSpPr>
          <p:spPr>
            <a:xfrm>
              <a:off x="0" y="0"/>
              <a:ext cx="1198191" cy="332186"/>
            </a:xfrm>
            <a:custGeom>
              <a:avLst/>
              <a:gdLst/>
              <a:ahLst/>
              <a:cxnLst/>
              <a:rect l="l" t="t" r="r" b="b"/>
              <a:pathLst>
                <a:path w="1198191" h="332186">
                  <a:moveTo>
                    <a:pt x="0" y="0"/>
                  </a:moveTo>
                  <a:lnTo>
                    <a:pt x="1198191" y="0"/>
                  </a:lnTo>
                  <a:lnTo>
                    <a:pt x="1198191" y="332186"/>
                  </a:lnTo>
                  <a:lnTo>
                    <a:pt x="0" y="332186"/>
                  </a:lnTo>
                  <a:close/>
                </a:path>
              </a:pathLst>
            </a:custGeom>
            <a:solidFill>
              <a:srgbClr val="FFFFFF"/>
            </a:solidFill>
          </p:spPr>
        </p:sp>
      </p:grpSp>
      <p:sp>
        <p:nvSpPr>
          <p:cNvPr id="50" name="Freeform 50"/>
          <p:cNvSpPr/>
          <p:nvPr/>
        </p:nvSpPr>
        <p:spPr>
          <a:xfrm flipH="1">
            <a:off x="16442319" y="-47111"/>
            <a:ext cx="5533751" cy="1961966"/>
          </a:xfrm>
          <a:custGeom>
            <a:avLst/>
            <a:gdLst/>
            <a:ahLst/>
            <a:cxnLst/>
            <a:rect l="l" t="t" r="r" b="b"/>
            <a:pathLst>
              <a:path w="5533751" h="1961966">
                <a:moveTo>
                  <a:pt x="5533751" y="0"/>
                </a:moveTo>
                <a:lnTo>
                  <a:pt x="0" y="0"/>
                </a:lnTo>
                <a:lnTo>
                  <a:pt x="0" y="1961966"/>
                </a:lnTo>
                <a:lnTo>
                  <a:pt x="5533751" y="1961966"/>
                </a:lnTo>
                <a:lnTo>
                  <a:pt x="5533751" y="0"/>
                </a:lnTo>
                <a:close/>
              </a:path>
            </a:pathLst>
          </a:custGeom>
          <a:blipFill>
            <a:blip r:embed="rId47">
              <a:extLst>
                <a:ext uri="{96DAC541-7B7A-43D3-8B79-37D633B846F1}">
                  <asvg:svgBlip xmlns="" xmlns:asvg="http://schemas.microsoft.com/office/drawing/2016/SVG/main" r:embed="rId48"/>
                </a:ext>
              </a:extLst>
            </a:blip>
            <a:stretch>
              <a:fillRect/>
            </a:stretch>
          </a:blipFill>
        </p:spPr>
      </p:sp>
      <p:sp>
        <p:nvSpPr>
          <p:cNvPr id="51" name="Freeform 51"/>
          <p:cNvSpPr/>
          <p:nvPr/>
        </p:nvSpPr>
        <p:spPr>
          <a:xfrm>
            <a:off x="14492424" y="8842479"/>
            <a:ext cx="5533751" cy="1961966"/>
          </a:xfrm>
          <a:custGeom>
            <a:avLst/>
            <a:gdLst/>
            <a:ahLst/>
            <a:cxnLst/>
            <a:rect l="l" t="t" r="r" b="b"/>
            <a:pathLst>
              <a:path w="5533751" h="1961966">
                <a:moveTo>
                  <a:pt x="0" y="0"/>
                </a:moveTo>
                <a:lnTo>
                  <a:pt x="5533752" y="0"/>
                </a:lnTo>
                <a:lnTo>
                  <a:pt x="5533752" y="1961967"/>
                </a:lnTo>
                <a:lnTo>
                  <a:pt x="0" y="1961967"/>
                </a:lnTo>
                <a:lnTo>
                  <a:pt x="0" y="0"/>
                </a:lnTo>
                <a:close/>
              </a:path>
            </a:pathLst>
          </a:custGeom>
          <a:blipFill>
            <a:blip r:embed="rId47">
              <a:extLst>
                <a:ext uri="{96DAC541-7B7A-43D3-8B79-37D633B846F1}">
                  <asvg:svgBlip xmlns="" xmlns:asvg="http://schemas.microsoft.com/office/drawing/2016/SVG/main" r:embed="rId48"/>
                </a:ext>
              </a:extLst>
            </a:blip>
            <a:stretch>
              <a:fillRect/>
            </a:stretch>
          </a:blipFill>
        </p:spPr>
      </p:sp>
      <p:sp>
        <p:nvSpPr>
          <p:cNvPr id="52" name="TextBox 52"/>
          <p:cNvSpPr txBox="1"/>
          <p:nvPr/>
        </p:nvSpPr>
        <p:spPr>
          <a:xfrm>
            <a:off x="834627" y="1732315"/>
            <a:ext cx="15672881" cy="8023225"/>
          </a:xfrm>
          <a:prstGeom prst="rect">
            <a:avLst/>
          </a:prstGeom>
        </p:spPr>
        <p:txBody>
          <a:bodyPr lIns="0" tIns="0" rIns="0" bIns="0" rtlCol="0" anchor="t">
            <a:spAutoFit/>
          </a:bodyPr>
          <a:lstStyle/>
          <a:p>
            <a:pPr marL="755651" lvl="1" indent="-377825" algn="just">
              <a:lnSpc>
                <a:spcPts val="4550"/>
              </a:lnSpc>
              <a:buFont typeface="Arial"/>
              <a:buChar char="•"/>
            </a:pPr>
            <a:r>
              <a:rPr lang="en-US" sz="3500">
                <a:solidFill>
                  <a:srgbClr val="000000"/>
                </a:solidFill>
                <a:latin typeface="Poppins"/>
                <a:ea typeface="Poppins"/>
                <a:cs typeface="Poppins"/>
                <a:sym typeface="Poppins"/>
              </a:rPr>
              <a:t>Itype:</a:t>
            </a:r>
          </a:p>
          <a:p>
            <a:pPr marL="1511301" lvl="2" indent="-503767" algn="just">
              <a:lnSpc>
                <a:spcPts val="4550"/>
              </a:lnSpc>
              <a:buFont typeface="Arial"/>
              <a:buChar char="⚬"/>
            </a:pPr>
            <a:r>
              <a:rPr lang="en-US" sz="3500">
                <a:solidFill>
                  <a:srgbClr val="000000"/>
                </a:solidFill>
                <a:latin typeface="Poppins"/>
                <a:ea typeface="Poppins"/>
                <a:cs typeface="Poppins"/>
                <a:sym typeface="Poppins"/>
              </a:rPr>
              <a:t>Xác định loại ICMP qua các giá trị hoặc tên khác nhau.</a:t>
            </a:r>
          </a:p>
          <a:p>
            <a:pPr marL="1511301" lvl="2" indent="-503767" algn="just">
              <a:lnSpc>
                <a:spcPts val="4550"/>
              </a:lnSpc>
              <a:buFont typeface="Arial"/>
              <a:buChar char="⚬"/>
            </a:pPr>
            <a:r>
              <a:rPr lang="en-US" sz="3500">
                <a:solidFill>
                  <a:srgbClr val="000000"/>
                </a:solidFill>
                <a:latin typeface="Poppins"/>
                <a:ea typeface="Poppins"/>
                <a:cs typeface="Poppins"/>
                <a:sym typeface="Poppins"/>
              </a:rPr>
              <a:t>Định dạng: itype:min&lt;&gt;max; hoặc itype:[&lt;\&gt;]&lt;number&gt;;</a:t>
            </a:r>
          </a:p>
          <a:p>
            <a:pPr marL="755651" lvl="1" indent="-377825" algn="just">
              <a:lnSpc>
                <a:spcPts val="4550"/>
              </a:lnSpc>
              <a:buFont typeface="Arial"/>
              <a:buChar char="•"/>
            </a:pPr>
            <a:r>
              <a:rPr lang="en-US" sz="3500">
                <a:solidFill>
                  <a:srgbClr val="000000"/>
                </a:solidFill>
                <a:latin typeface="Poppins"/>
                <a:ea typeface="Poppins"/>
                <a:cs typeface="Poppins"/>
                <a:sym typeface="Poppins"/>
              </a:rPr>
              <a:t>Icode:</a:t>
            </a:r>
          </a:p>
          <a:p>
            <a:pPr marL="1511301" lvl="2" indent="-503767" algn="just">
              <a:lnSpc>
                <a:spcPts val="4550"/>
              </a:lnSpc>
              <a:buFont typeface="Arial"/>
              <a:buChar char="⚬"/>
            </a:pPr>
            <a:r>
              <a:rPr lang="en-US" sz="3500">
                <a:solidFill>
                  <a:srgbClr val="000000"/>
                </a:solidFill>
                <a:latin typeface="Poppins"/>
                <a:ea typeface="Poppins"/>
                <a:cs typeface="Poppins"/>
                <a:sym typeface="Poppins"/>
              </a:rPr>
              <a:t>Xác định mã của từng ICMP, giúp phân biệt các gói tin ICMP.</a:t>
            </a:r>
          </a:p>
          <a:p>
            <a:pPr marL="1511301" lvl="2" indent="-503767" algn="just">
              <a:lnSpc>
                <a:spcPts val="4550"/>
              </a:lnSpc>
              <a:buFont typeface="Arial"/>
              <a:buChar char="⚬"/>
            </a:pPr>
            <a:r>
              <a:rPr lang="en-US" sz="3500">
                <a:solidFill>
                  <a:srgbClr val="000000"/>
                </a:solidFill>
                <a:latin typeface="Poppins"/>
                <a:ea typeface="Poppins"/>
                <a:cs typeface="Poppins"/>
                <a:sym typeface="Poppins"/>
              </a:rPr>
              <a:t>Định dạng: icode:min&lt;&gt;max; hoặc icode:[&lt;\&gt;]&lt;number&gt;;</a:t>
            </a:r>
          </a:p>
          <a:p>
            <a:pPr marL="755651" lvl="1" indent="-377825" algn="just">
              <a:lnSpc>
                <a:spcPts val="4550"/>
              </a:lnSpc>
              <a:buFont typeface="Arial"/>
              <a:buChar char="•"/>
            </a:pPr>
            <a:r>
              <a:rPr lang="en-US" sz="3500">
                <a:solidFill>
                  <a:srgbClr val="000000"/>
                </a:solidFill>
                <a:latin typeface="Poppins"/>
                <a:ea typeface="Poppins"/>
                <a:cs typeface="Poppins"/>
                <a:sym typeface="Poppins"/>
              </a:rPr>
              <a:t>Icmp_id:</a:t>
            </a:r>
          </a:p>
          <a:p>
            <a:pPr marL="1511301" lvl="2" indent="-503767" algn="just">
              <a:lnSpc>
                <a:spcPts val="4550"/>
              </a:lnSpc>
              <a:buFont typeface="Arial"/>
              <a:buChar char="⚬"/>
            </a:pPr>
            <a:r>
              <a:rPr lang="en-US" sz="3500">
                <a:solidFill>
                  <a:srgbClr val="000000"/>
                </a:solidFill>
                <a:latin typeface="Poppins"/>
                <a:ea typeface="Poppins"/>
                <a:cs typeface="Poppins"/>
                <a:sym typeface="Poppins"/>
              </a:rPr>
              <a:t>Gói tin ICMP có giá trị ID, người nhận trả lại ID này để xác nhận kết nối với yêu cầu ICMP.</a:t>
            </a:r>
          </a:p>
          <a:p>
            <a:pPr marL="1511301" lvl="2" indent="-503767" algn="just">
              <a:lnSpc>
                <a:spcPts val="4550"/>
              </a:lnSpc>
              <a:buFont typeface="Arial"/>
              <a:buChar char="⚬"/>
            </a:pPr>
            <a:r>
              <a:rPr lang="en-US" sz="3500">
                <a:solidFill>
                  <a:srgbClr val="000000"/>
                </a:solidFill>
                <a:latin typeface="Poppins"/>
                <a:ea typeface="Poppins"/>
                <a:cs typeface="Poppins"/>
                <a:sym typeface="Poppins"/>
              </a:rPr>
              <a:t>Định dạng: icmp_id:&lt;number&gt;;</a:t>
            </a:r>
          </a:p>
          <a:p>
            <a:pPr marL="755651" lvl="1" indent="-377825" algn="just">
              <a:lnSpc>
                <a:spcPts val="4550"/>
              </a:lnSpc>
              <a:buFont typeface="Arial"/>
              <a:buChar char="•"/>
            </a:pPr>
            <a:r>
              <a:rPr lang="en-US" sz="3500">
                <a:solidFill>
                  <a:srgbClr val="000000"/>
                </a:solidFill>
                <a:latin typeface="Poppins"/>
                <a:ea typeface="Poppins"/>
                <a:cs typeface="Poppins"/>
                <a:sym typeface="Poppins"/>
              </a:rPr>
              <a:t>Icmp_seq:</a:t>
            </a:r>
          </a:p>
          <a:p>
            <a:pPr marL="1511301" lvl="2" indent="-503767" algn="just">
              <a:lnSpc>
                <a:spcPts val="4550"/>
              </a:lnSpc>
              <a:buFont typeface="Arial"/>
              <a:buChar char="⚬"/>
            </a:pPr>
            <a:r>
              <a:rPr lang="en-US" sz="3500">
                <a:solidFill>
                  <a:srgbClr val="000000"/>
                </a:solidFill>
                <a:latin typeface="Poppins"/>
                <a:ea typeface="Poppins"/>
                <a:cs typeface="Poppins"/>
                <a:sym typeface="Poppins"/>
              </a:rPr>
              <a:t>Kiểm tra số thứ tự của ICMP.</a:t>
            </a:r>
          </a:p>
          <a:p>
            <a:pPr marL="1511301" lvl="2" indent="-503767" algn="just">
              <a:lnSpc>
                <a:spcPts val="4550"/>
              </a:lnSpc>
              <a:buFont typeface="Arial"/>
              <a:buChar char="⚬"/>
            </a:pPr>
            <a:r>
              <a:rPr lang="en-US" sz="3500">
                <a:solidFill>
                  <a:srgbClr val="000000"/>
                </a:solidFill>
                <a:latin typeface="Poppins"/>
                <a:ea typeface="Poppins"/>
                <a:cs typeface="Poppins"/>
                <a:sym typeface="Poppins"/>
              </a:rPr>
              <a:t>Định dạng: icmp_seq:&lt;number&gt;;</a:t>
            </a:r>
          </a:p>
          <a:p>
            <a:pPr algn="just">
              <a:lnSpc>
                <a:spcPts val="4550"/>
              </a:lnSpc>
            </a:pPr>
            <a:endParaRPr lang="en-US" sz="3500">
              <a:solidFill>
                <a:srgbClr val="000000"/>
              </a:solidFill>
              <a:latin typeface="Poppins"/>
              <a:ea typeface="Poppins"/>
              <a:cs typeface="Poppins"/>
              <a:sym typeface="Poppins"/>
            </a:endParaRPr>
          </a:p>
        </p:txBody>
      </p:sp>
      <p:sp>
        <p:nvSpPr>
          <p:cNvPr id="53" name="TextBox 53"/>
          <p:cNvSpPr txBox="1"/>
          <p:nvPr/>
        </p:nvSpPr>
        <p:spPr>
          <a:xfrm>
            <a:off x="769437" y="538584"/>
            <a:ext cx="3236067" cy="695325"/>
          </a:xfrm>
          <a:prstGeom prst="rect">
            <a:avLst/>
          </a:prstGeom>
        </p:spPr>
        <p:txBody>
          <a:bodyPr lIns="0" tIns="0" rIns="0" bIns="0" rtlCol="0" anchor="t">
            <a:spAutoFit/>
          </a:bodyPr>
          <a:lstStyle/>
          <a:p>
            <a:pPr algn="ctr">
              <a:lnSpc>
                <a:spcPts val="5399"/>
              </a:lnSpc>
            </a:pPr>
            <a:r>
              <a:rPr lang="en-US" sz="3999" b="1">
                <a:solidFill>
                  <a:srgbClr val="000000"/>
                </a:solidFill>
                <a:latin typeface="Poppins Bold"/>
                <a:ea typeface="Poppins Bold"/>
                <a:cs typeface="Poppins Bold"/>
                <a:sym typeface="Poppins Bold"/>
              </a:rPr>
              <a:t>3.3.3 ICMP</a:t>
            </a:r>
          </a:p>
        </p:txBody>
      </p:sp>
      <p:sp>
        <p:nvSpPr>
          <p:cNvPr id="54" name="Freeform 54"/>
          <p:cNvSpPr/>
          <p:nvPr/>
        </p:nvSpPr>
        <p:spPr>
          <a:xfrm>
            <a:off x="16793505" y="3742304"/>
            <a:ext cx="441616" cy="633141"/>
          </a:xfrm>
          <a:custGeom>
            <a:avLst/>
            <a:gdLst/>
            <a:ahLst/>
            <a:cxnLst/>
            <a:rect l="l" t="t" r="r" b="b"/>
            <a:pathLst>
              <a:path w="441616" h="633141">
                <a:moveTo>
                  <a:pt x="0" y="0"/>
                </a:moveTo>
                <a:lnTo>
                  <a:pt x="441616" y="0"/>
                </a:lnTo>
                <a:lnTo>
                  <a:pt x="441616" y="633141"/>
                </a:lnTo>
                <a:lnTo>
                  <a:pt x="0" y="633141"/>
                </a:lnTo>
                <a:lnTo>
                  <a:pt x="0" y="0"/>
                </a:lnTo>
                <a:close/>
              </a:path>
            </a:pathLst>
          </a:custGeom>
          <a:blipFill>
            <a:blip r:embed="rId45">
              <a:extLst>
                <a:ext uri="{96DAC541-7B7A-43D3-8B79-37D633B846F1}">
                  <asvg:svgBlip xmlns="" xmlns:asvg="http://schemas.microsoft.com/office/drawing/2016/SVG/main" r:embed="rId46"/>
                </a:ext>
              </a:extLst>
            </a:blip>
            <a:stretch>
              <a:fillRect/>
            </a:stretch>
          </a:blipFill>
        </p:spPr>
      </p:sp>
      <p:sp>
        <p:nvSpPr>
          <p:cNvPr id="55" name="Freeform 55"/>
          <p:cNvSpPr/>
          <p:nvPr/>
        </p:nvSpPr>
        <p:spPr>
          <a:xfrm>
            <a:off x="327822" y="1281714"/>
            <a:ext cx="441616" cy="633141"/>
          </a:xfrm>
          <a:custGeom>
            <a:avLst/>
            <a:gdLst/>
            <a:ahLst/>
            <a:cxnLst/>
            <a:rect l="l" t="t" r="r" b="b"/>
            <a:pathLst>
              <a:path w="441616" h="633141">
                <a:moveTo>
                  <a:pt x="0" y="0"/>
                </a:moveTo>
                <a:lnTo>
                  <a:pt x="441615" y="0"/>
                </a:lnTo>
                <a:lnTo>
                  <a:pt x="441615" y="633141"/>
                </a:lnTo>
                <a:lnTo>
                  <a:pt x="0" y="633141"/>
                </a:lnTo>
                <a:lnTo>
                  <a:pt x="0" y="0"/>
                </a:lnTo>
                <a:close/>
              </a:path>
            </a:pathLst>
          </a:custGeom>
          <a:blipFill>
            <a:blip r:embed="rId45">
              <a:extLst>
                <a:ext uri="{96DAC541-7B7A-43D3-8B79-37D633B846F1}">
                  <asvg:svgBlip xmlns="" xmlns:asvg="http://schemas.microsoft.com/office/drawing/2016/SVG/main" r:embed="rId46"/>
                </a:ext>
              </a:extLst>
            </a:blip>
            <a:stretch>
              <a:fillRect/>
            </a:stretch>
          </a:blipFill>
        </p:spPr>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24354" r="-1468" b="-56033"/>
            </a:stretch>
          </a:blipFill>
        </p:spPr>
      </p:sp>
      <p:grpSp>
        <p:nvGrpSpPr>
          <p:cNvPr id="3" name="Group 3"/>
          <p:cNvGrpSpPr/>
          <p:nvPr/>
        </p:nvGrpSpPr>
        <p:grpSpPr>
          <a:xfrm>
            <a:off x="1219294" y="2903804"/>
            <a:ext cx="15795020" cy="1269294"/>
            <a:chOff x="0" y="0"/>
            <a:chExt cx="5762066" cy="463042"/>
          </a:xfrm>
        </p:grpSpPr>
        <p:sp>
          <p:nvSpPr>
            <p:cNvPr id="4" name="Freeform 4"/>
            <p:cNvSpPr/>
            <p:nvPr/>
          </p:nvSpPr>
          <p:spPr>
            <a:xfrm>
              <a:off x="0" y="0"/>
              <a:ext cx="5762066" cy="463042"/>
            </a:xfrm>
            <a:custGeom>
              <a:avLst/>
              <a:gdLst/>
              <a:ahLst/>
              <a:cxnLst/>
              <a:rect l="l" t="t" r="r" b="b"/>
              <a:pathLst>
                <a:path w="5762066" h="463042">
                  <a:moveTo>
                    <a:pt x="0" y="0"/>
                  </a:moveTo>
                  <a:lnTo>
                    <a:pt x="5762066" y="0"/>
                  </a:lnTo>
                  <a:lnTo>
                    <a:pt x="5762066" y="463042"/>
                  </a:lnTo>
                  <a:lnTo>
                    <a:pt x="0" y="463042"/>
                  </a:lnTo>
                  <a:close/>
                </a:path>
              </a:pathLst>
            </a:custGeom>
            <a:solidFill>
              <a:srgbClr val="FFFFFF"/>
            </a:solidFill>
          </p:spPr>
        </p:sp>
      </p:grpSp>
      <p:grpSp>
        <p:nvGrpSpPr>
          <p:cNvPr id="5" name="Group 5"/>
          <p:cNvGrpSpPr/>
          <p:nvPr/>
        </p:nvGrpSpPr>
        <p:grpSpPr>
          <a:xfrm>
            <a:off x="1219294" y="4537842"/>
            <a:ext cx="15795020" cy="5141985"/>
            <a:chOff x="0" y="0"/>
            <a:chExt cx="5762066" cy="1875810"/>
          </a:xfrm>
        </p:grpSpPr>
        <p:sp>
          <p:nvSpPr>
            <p:cNvPr id="6" name="Freeform 6"/>
            <p:cNvSpPr/>
            <p:nvPr/>
          </p:nvSpPr>
          <p:spPr>
            <a:xfrm>
              <a:off x="0" y="0"/>
              <a:ext cx="5762066" cy="1875810"/>
            </a:xfrm>
            <a:custGeom>
              <a:avLst/>
              <a:gdLst/>
              <a:ahLst/>
              <a:cxnLst/>
              <a:rect l="l" t="t" r="r" b="b"/>
              <a:pathLst>
                <a:path w="5762066" h="1875810">
                  <a:moveTo>
                    <a:pt x="0" y="0"/>
                  </a:moveTo>
                  <a:lnTo>
                    <a:pt x="5762066" y="0"/>
                  </a:lnTo>
                  <a:lnTo>
                    <a:pt x="5762066" y="1875810"/>
                  </a:lnTo>
                  <a:lnTo>
                    <a:pt x="0" y="1875810"/>
                  </a:lnTo>
                  <a:close/>
                </a:path>
              </a:pathLst>
            </a:custGeom>
            <a:solidFill>
              <a:srgbClr val="FFFFFF"/>
            </a:solidFill>
          </p:spPr>
        </p:sp>
      </p:grpSp>
      <p:sp>
        <p:nvSpPr>
          <p:cNvPr id="7" name="TextBox 7"/>
          <p:cNvSpPr txBox="1"/>
          <p:nvPr/>
        </p:nvSpPr>
        <p:spPr>
          <a:xfrm>
            <a:off x="2833406" y="3152343"/>
            <a:ext cx="12621188" cy="734060"/>
          </a:xfrm>
          <a:prstGeom prst="rect">
            <a:avLst/>
          </a:prstGeom>
        </p:spPr>
        <p:txBody>
          <a:bodyPr lIns="0" tIns="0" rIns="0" bIns="0" rtlCol="0" anchor="t">
            <a:spAutoFit/>
          </a:bodyPr>
          <a:lstStyle/>
          <a:p>
            <a:pPr algn="ctr">
              <a:lnSpc>
                <a:spcPts val="2859"/>
              </a:lnSpc>
            </a:pPr>
            <a:r>
              <a:rPr lang="en-US" sz="2199">
                <a:solidFill>
                  <a:srgbClr val="000000"/>
                </a:solidFill>
                <a:latin typeface="Poppins"/>
                <a:ea typeface="Poppins"/>
                <a:cs typeface="Poppins"/>
                <a:sym typeface="Poppins"/>
              </a:rPr>
              <a:t>Sử dụng các tài nguyên thiết kế này trong Bản thuyết trình Canva của bạn. Thiết kế vui vẻ!</a:t>
            </a:r>
          </a:p>
          <a:p>
            <a:pPr algn="ctr">
              <a:lnSpc>
                <a:spcPts val="2859"/>
              </a:lnSpc>
            </a:pPr>
            <a:r>
              <a:rPr lang="en-US" sz="2199">
                <a:solidFill>
                  <a:srgbClr val="000000"/>
                </a:solidFill>
                <a:latin typeface="Poppins"/>
                <a:ea typeface="Poppins"/>
                <a:cs typeface="Poppins"/>
                <a:sym typeface="Poppins"/>
              </a:rPr>
              <a:t>Hãy xóa trang này trước khi trình bày.</a:t>
            </a:r>
          </a:p>
        </p:txBody>
      </p:sp>
      <p:sp>
        <p:nvSpPr>
          <p:cNvPr id="8" name="Freeform 8"/>
          <p:cNvSpPr/>
          <p:nvPr/>
        </p:nvSpPr>
        <p:spPr>
          <a:xfrm>
            <a:off x="10260550" y="5062322"/>
            <a:ext cx="879662" cy="879662"/>
          </a:xfrm>
          <a:custGeom>
            <a:avLst/>
            <a:gdLst/>
            <a:ahLst/>
            <a:cxnLst/>
            <a:rect l="l" t="t" r="r" b="b"/>
            <a:pathLst>
              <a:path w="879662" h="879662">
                <a:moveTo>
                  <a:pt x="0" y="0"/>
                </a:moveTo>
                <a:lnTo>
                  <a:pt x="879662" y="0"/>
                </a:lnTo>
                <a:lnTo>
                  <a:pt x="879662" y="879662"/>
                </a:lnTo>
                <a:lnTo>
                  <a:pt x="0" y="879662"/>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sp>
        <p:nvSpPr>
          <p:cNvPr id="9" name="Freeform 9"/>
          <p:cNvSpPr/>
          <p:nvPr/>
        </p:nvSpPr>
        <p:spPr>
          <a:xfrm>
            <a:off x="10641331" y="6463044"/>
            <a:ext cx="541969" cy="1173556"/>
          </a:xfrm>
          <a:custGeom>
            <a:avLst/>
            <a:gdLst/>
            <a:ahLst/>
            <a:cxnLst/>
            <a:rect l="l" t="t" r="r" b="b"/>
            <a:pathLst>
              <a:path w="541969" h="1173556">
                <a:moveTo>
                  <a:pt x="0" y="0"/>
                </a:moveTo>
                <a:lnTo>
                  <a:pt x="541970" y="0"/>
                </a:lnTo>
                <a:lnTo>
                  <a:pt x="541970" y="1173556"/>
                </a:lnTo>
                <a:lnTo>
                  <a:pt x="0" y="1173556"/>
                </a:lnTo>
                <a:lnTo>
                  <a:pt x="0" y="0"/>
                </a:lnTo>
                <a:close/>
              </a:path>
            </a:pathLst>
          </a:custGeom>
          <a:blipFill>
            <a:blip r:embed="rId5">
              <a:extLst>
                <a:ext uri="{96DAC541-7B7A-43D3-8B79-37D633B846F1}">
                  <asvg:svgBlip xmlns="" xmlns:asvg="http://schemas.microsoft.com/office/drawing/2016/SVG/main" r:embed="rId6"/>
                </a:ext>
              </a:extLst>
            </a:blip>
            <a:stretch>
              <a:fillRect/>
            </a:stretch>
          </a:blipFill>
        </p:spPr>
      </p:sp>
      <p:sp>
        <p:nvSpPr>
          <p:cNvPr id="10" name="Freeform 10"/>
          <p:cNvSpPr/>
          <p:nvPr/>
        </p:nvSpPr>
        <p:spPr>
          <a:xfrm>
            <a:off x="5578652" y="8141539"/>
            <a:ext cx="1173556" cy="1147951"/>
          </a:xfrm>
          <a:custGeom>
            <a:avLst/>
            <a:gdLst/>
            <a:ahLst/>
            <a:cxnLst/>
            <a:rect l="l" t="t" r="r" b="b"/>
            <a:pathLst>
              <a:path w="1173556" h="1147951">
                <a:moveTo>
                  <a:pt x="0" y="0"/>
                </a:moveTo>
                <a:lnTo>
                  <a:pt x="1173556" y="0"/>
                </a:lnTo>
                <a:lnTo>
                  <a:pt x="1173556" y="1147951"/>
                </a:lnTo>
                <a:lnTo>
                  <a:pt x="0" y="1147951"/>
                </a:lnTo>
                <a:lnTo>
                  <a:pt x="0" y="0"/>
                </a:lnTo>
                <a:close/>
              </a:path>
            </a:pathLst>
          </a:custGeom>
          <a:blipFill>
            <a:blip r:embed="rId7">
              <a:extLst>
                <a:ext uri="{96DAC541-7B7A-43D3-8B79-37D633B846F1}">
                  <asvg:svgBlip xmlns="" xmlns:asvg="http://schemas.microsoft.com/office/drawing/2016/SVG/main" r:embed="rId8"/>
                </a:ext>
              </a:extLst>
            </a:blip>
            <a:stretch>
              <a:fillRect/>
            </a:stretch>
          </a:blipFill>
        </p:spPr>
      </p:sp>
      <p:sp>
        <p:nvSpPr>
          <p:cNvPr id="11" name="Freeform 11"/>
          <p:cNvSpPr/>
          <p:nvPr/>
        </p:nvSpPr>
        <p:spPr>
          <a:xfrm>
            <a:off x="3770306" y="8128737"/>
            <a:ext cx="1173556" cy="1173556"/>
          </a:xfrm>
          <a:custGeom>
            <a:avLst/>
            <a:gdLst/>
            <a:ahLst/>
            <a:cxnLst/>
            <a:rect l="l" t="t" r="r" b="b"/>
            <a:pathLst>
              <a:path w="1173556" h="1173556">
                <a:moveTo>
                  <a:pt x="0" y="0"/>
                </a:moveTo>
                <a:lnTo>
                  <a:pt x="1173555" y="0"/>
                </a:lnTo>
                <a:lnTo>
                  <a:pt x="1173555" y="1173556"/>
                </a:lnTo>
                <a:lnTo>
                  <a:pt x="0" y="1173556"/>
                </a:lnTo>
                <a:lnTo>
                  <a:pt x="0" y="0"/>
                </a:lnTo>
                <a:close/>
              </a:path>
            </a:pathLst>
          </a:custGeom>
          <a:blipFill>
            <a:blip r:embed="rId9">
              <a:extLst>
                <a:ext uri="{96DAC541-7B7A-43D3-8B79-37D633B846F1}">
                  <asvg:svgBlip xmlns="" xmlns:asvg="http://schemas.microsoft.com/office/drawing/2016/SVG/main" r:embed="rId10"/>
                </a:ext>
              </a:extLst>
            </a:blip>
            <a:stretch>
              <a:fillRect/>
            </a:stretch>
          </a:blipFill>
        </p:spPr>
      </p:sp>
      <p:sp>
        <p:nvSpPr>
          <p:cNvPr id="12" name="Freeform 12"/>
          <p:cNvSpPr/>
          <p:nvPr/>
        </p:nvSpPr>
        <p:spPr>
          <a:xfrm>
            <a:off x="8945203" y="6615957"/>
            <a:ext cx="1000528" cy="867731"/>
          </a:xfrm>
          <a:custGeom>
            <a:avLst/>
            <a:gdLst/>
            <a:ahLst/>
            <a:cxnLst/>
            <a:rect l="l" t="t" r="r" b="b"/>
            <a:pathLst>
              <a:path w="1000528" h="867731">
                <a:moveTo>
                  <a:pt x="0" y="0"/>
                </a:moveTo>
                <a:lnTo>
                  <a:pt x="1000529" y="0"/>
                </a:lnTo>
                <a:lnTo>
                  <a:pt x="1000529" y="867731"/>
                </a:lnTo>
                <a:lnTo>
                  <a:pt x="0" y="867731"/>
                </a:lnTo>
                <a:lnTo>
                  <a:pt x="0" y="0"/>
                </a:lnTo>
                <a:close/>
              </a:path>
            </a:pathLst>
          </a:custGeom>
          <a:blipFill>
            <a:blip r:embed="rId11">
              <a:extLst>
                <a:ext uri="{96DAC541-7B7A-43D3-8B79-37D633B846F1}">
                  <asvg:svgBlip xmlns="" xmlns:asvg="http://schemas.microsoft.com/office/drawing/2016/SVG/main" r:embed="rId12"/>
                </a:ext>
              </a:extLst>
            </a:blip>
            <a:stretch>
              <a:fillRect/>
            </a:stretch>
          </a:blipFill>
        </p:spPr>
      </p:sp>
      <p:sp>
        <p:nvSpPr>
          <p:cNvPr id="13" name="Freeform 13"/>
          <p:cNvSpPr/>
          <p:nvPr/>
        </p:nvSpPr>
        <p:spPr>
          <a:xfrm>
            <a:off x="7249075" y="6564111"/>
            <a:ext cx="1000528" cy="971422"/>
          </a:xfrm>
          <a:custGeom>
            <a:avLst/>
            <a:gdLst/>
            <a:ahLst/>
            <a:cxnLst/>
            <a:rect l="l" t="t" r="r" b="b"/>
            <a:pathLst>
              <a:path w="1000528" h="971422">
                <a:moveTo>
                  <a:pt x="0" y="0"/>
                </a:moveTo>
                <a:lnTo>
                  <a:pt x="1000529" y="0"/>
                </a:lnTo>
                <a:lnTo>
                  <a:pt x="1000529" y="971422"/>
                </a:lnTo>
                <a:lnTo>
                  <a:pt x="0" y="971422"/>
                </a:lnTo>
                <a:lnTo>
                  <a:pt x="0" y="0"/>
                </a:lnTo>
                <a:close/>
              </a:path>
            </a:pathLst>
          </a:custGeom>
          <a:blipFill>
            <a:blip r:embed="rId13">
              <a:extLst>
                <a:ext uri="{96DAC541-7B7A-43D3-8B79-37D633B846F1}">
                  <asvg:svgBlip xmlns="" xmlns:asvg="http://schemas.microsoft.com/office/drawing/2016/SVG/main" r:embed="rId14"/>
                </a:ext>
              </a:extLst>
            </a:blip>
            <a:stretch>
              <a:fillRect/>
            </a:stretch>
          </a:blipFill>
        </p:spPr>
      </p:sp>
      <p:sp>
        <p:nvSpPr>
          <p:cNvPr id="14" name="Freeform 14"/>
          <p:cNvSpPr/>
          <p:nvPr/>
        </p:nvSpPr>
        <p:spPr>
          <a:xfrm>
            <a:off x="5552948" y="6616866"/>
            <a:ext cx="1000528" cy="865912"/>
          </a:xfrm>
          <a:custGeom>
            <a:avLst/>
            <a:gdLst/>
            <a:ahLst/>
            <a:cxnLst/>
            <a:rect l="l" t="t" r="r" b="b"/>
            <a:pathLst>
              <a:path w="1000528" h="865912">
                <a:moveTo>
                  <a:pt x="0" y="0"/>
                </a:moveTo>
                <a:lnTo>
                  <a:pt x="1000528" y="0"/>
                </a:lnTo>
                <a:lnTo>
                  <a:pt x="1000528" y="865912"/>
                </a:lnTo>
                <a:lnTo>
                  <a:pt x="0" y="865912"/>
                </a:lnTo>
                <a:lnTo>
                  <a:pt x="0" y="0"/>
                </a:lnTo>
                <a:close/>
              </a:path>
            </a:pathLst>
          </a:custGeom>
          <a:blipFill>
            <a:blip r:embed="rId15">
              <a:extLst>
                <a:ext uri="{96DAC541-7B7A-43D3-8B79-37D633B846F1}">
                  <asvg:svgBlip xmlns="" xmlns:asvg="http://schemas.microsoft.com/office/drawing/2016/SVG/main" r:embed="rId16"/>
                </a:ext>
              </a:extLst>
            </a:blip>
            <a:stretch>
              <a:fillRect/>
            </a:stretch>
          </a:blipFill>
        </p:spPr>
      </p:sp>
      <p:sp>
        <p:nvSpPr>
          <p:cNvPr id="15" name="Freeform 15"/>
          <p:cNvSpPr/>
          <p:nvPr/>
        </p:nvSpPr>
        <p:spPr>
          <a:xfrm>
            <a:off x="3856820" y="6705095"/>
            <a:ext cx="1000528" cy="689455"/>
          </a:xfrm>
          <a:custGeom>
            <a:avLst/>
            <a:gdLst/>
            <a:ahLst/>
            <a:cxnLst/>
            <a:rect l="l" t="t" r="r" b="b"/>
            <a:pathLst>
              <a:path w="1000528" h="689455">
                <a:moveTo>
                  <a:pt x="0" y="0"/>
                </a:moveTo>
                <a:lnTo>
                  <a:pt x="1000528" y="0"/>
                </a:lnTo>
                <a:lnTo>
                  <a:pt x="1000528" y="689455"/>
                </a:lnTo>
                <a:lnTo>
                  <a:pt x="0" y="689455"/>
                </a:lnTo>
                <a:lnTo>
                  <a:pt x="0" y="0"/>
                </a:lnTo>
                <a:close/>
              </a:path>
            </a:pathLst>
          </a:custGeom>
          <a:blipFill>
            <a:blip r:embed="rId17">
              <a:extLst>
                <a:ext uri="{96DAC541-7B7A-43D3-8B79-37D633B846F1}">
                  <asvg:svgBlip xmlns="" xmlns:asvg="http://schemas.microsoft.com/office/drawing/2016/SVG/main" r:embed="rId18"/>
                </a:ext>
              </a:extLst>
            </a:blip>
            <a:stretch>
              <a:fillRect/>
            </a:stretch>
          </a:blipFill>
        </p:spPr>
      </p:sp>
      <p:sp>
        <p:nvSpPr>
          <p:cNvPr id="16" name="Freeform 16"/>
          <p:cNvSpPr/>
          <p:nvPr/>
        </p:nvSpPr>
        <p:spPr>
          <a:xfrm>
            <a:off x="3901306" y="4929829"/>
            <a:ext cx="911556" cy="1144648"/>
          </a:xfrm>
          <a:custGeom>
            <a:avLst/>
            <a:gdLst/>
            <a:ahLst/>
            <a:cxnLst/>
            <a:rect l="l" t="t" r="r" b="b"/>
            <a:pathLst>
              <a:path w="911556" h="1144648">
                <a:moveTo>
                  <a:pt x="0" y="0"/>
                </a:moveTo>
                <a:lnTo>
                  <a:pt x="911556" y="0"/>
                </a:lnTo>
                <a:lnTo>
                  <a:pt x="911556" y="1144648"/>
                </a:lnTo>
                <a:lnTo>
                  <a:pt x="0" y="1144648"/>
                </a:lnTo>
                <a:lnTo>
                  <a:pt x="0" y="0"/>
                </a:lnTo>
                <a:close/>
              </a:path>
            </a:pathLst>
          </a:custGeom>
          <a:blipFill>
            <a:blip r:embed="rId19">
              <a:extLst>
                <a:ext uri="{96DAC541-7B7A-43D3-8B79-37D633B846F1}">
                  <asvg:svgBlip xmlns="" xmlns:asvg="http://schemas.microsoft.com/office/drawing/2016/SVG/main" r:embed="rId20"/>
                </a:ext>
              </a:extLst>
            </a:blip>
            <a:stretch>
              <a:fillRect/>
            </a:stretch>
          </a:blipFill>
        </p:spPr>
      </p:sp>
      <p:sp>
        <p:nvSpPr>
          <p:cNvPr id="17" name="Freeform 17"/>
          <p:cNvSpPr/>
          <p:nvPr/>
        </p:nvSpPr>
        <p:spPr>
          <a:xfrm>
            <a:off x="7166510" y="5131958"/>
            <a:ext cx="1000528" cy="740391"/>
          </a:xfrm>
          <a:custGeom>
            <a:avLst/>
            <a:gdLst/>
            <a:ahLst/>
            <a:cxnLst/>
            <a:rect l="l" t="t" r="r" b="b"/>
            <a:pathLst>
              <a:path w="1000528" h="740391">
                <a:moveTo>
                  <a:pt x="0" y="0"/>
                </a:moveTo>
                <a:lnTo>
                  <a:pt x="1000528" y="0"/>
                </a:lnTo>
                <a:lnTo>
                  <a:pt x="1000528" y="740391"/>
                </a:lnTo>
                <a:lnTo>
                  <a:pt x="0" y="740391"/>
                </a:lnTo>
                <a:lnTo>
                  <a:pt x="0" y="0"/>
                </a:lnTo>
                <a:close/>
              </a:path>
            </a:pathLst>
          </a:custGeom>
          <a:blipFill>
            <a:blip r:embed="rId21">
              <a:extLst>
                <a:ext uri="{96DAC541-7B7A-43D3-8B79-37D633B846F1}">
                  <asvg:svgBlip xmlns="" xmlns:asvg="http://schemas.microsoft.com/office/drawing/2016/SVG/main" r:embed="rId22"/>
                </a:ext>
              </a:extLst>
            </a:blip>
            <a:stretch>
              <a:fillRect/>
            </a:stretch>
          </a:blipFill>
        </p:spPr>
      </p:sp>
      <p:sp>
        <p:nvSpPr>
          <p:cNvPr id="18" name="Freeform 18"/>
          <p:cNvSpPr/>
          <p:nvPr/>
        </p:nvSpPr>
        <p:spPr>
          <a:xfrm>
            <a:off x="5489422" y="5003708"/>
            <a:ext cx="1000528" cy="996890"/>
          </a:xfrm>
          <a:custGeom>
            <a:avLst/>
            <a:gdLst/>
            <a:ahLst/>
            <a:cxnLst/>
            <a:rect l="l" t="t" r="r" b="b"/>
            <a:pathLst>
              <a:path w="1000528" h="996890">
                <a:moveTo>
                  <a:pt x="0" y="0"/>
                </a:moveTo>
                <a:lnTo>
                  <a:pt x="1000528" y="0"/>
                </a:lnTo>
                <a:lnTo>
                  <a:pt x="1000528" y="996890"/>
                </a:lnTo>
                <a:lnTo>
                  <a:pt x="0" y="996890"/>
                </a:lnTo>
                <a:lnTo>
                  <a:pt x="0" y="0"/>
                </a:lnTo>
                <a:close/>
              </a:path>
            </a:pathLst>
          </a:custGeom>
          <a:blipFill>
            <a:blip r:embed="rId23">
              <a:extLst>
                <a:ext uri="{96DAC541-7B7A-43D3-8B79-37D633B846F1}">
                  <asvg:svgBlip xmlns="" xmlns:asvg="http://schemas.microsoft.com/office/drawing/2016/SVG/main" r:embed="rId24"/>
                </a:ext>
              </a:extLst>
            </a:blip>
            <a:stretch>
              <a:fillRect/>
            </a:stretch>
          </a:blipFill>
        </p:spPr>
      </p:sp>
      <p:sp>
        <p:nvSpPr>
          <p:cNvPr id="19" name="Freeform 19"/>
          <p:cNvSpPr/>
          <p:nvPr/>
        </p:nvSpPr>
        <p:spPr>
          <a:xfrm>
            <a:off x="8843599" y="5001889"/>
            <a:ext cx="740391" cy="1000528"/>
          </a:xfrm>
          <a:custGeom>
            <a:avLst/>
            <a:gdLst/>
            <a:ahLst/>
            <a:cxnLst/>
            <a:rect l="l" t="t" r="r" b="b"/>
            <a:pathLst>
              <a:path w="740391" h="1000528">
                <a:moveTo>
                  <a:pt x="0" y="0"/>
                </a:moveTo>
                <a:lnTo>
                  <a:pt x="740390" y="0"/>
                </a:lnTo>
                <a:lnTo>
                  <a:pt x="740390" y="1000528"/>
                </a:lnTo>
                <a:lnTo>
                  <a:pt x="0" y="1000528"/>
                </a:lnTo>
                <a:lnTo>
                  <a:pt x="0" y="0"/>
                </a:lnTo>
                <a:close/>
              </a:path>
            </a:pathLst>
          </a:custGeom>
          <a:blipFill>
            <a:blip r:embed="rId25">
              <a:extLst>
                <a:ext uri="{96DAC541-7B7A-43D3-8B79-37D633B846F1}">
                  <asvg:svgBlip xmlns="" xmlns:asvg="http://schemas.microsoft.com/office/drawing/2016/SVG/main" r:embed="rId26"/>
                </a:ext>
              </a:extLst>
            </a:blip>
            <a:stretch>
              <a:fillRect/>
            </a:stretch>
          </a:blipFill>
        </p:spPr>
      </p:sp>
      <p:sp>
        <p:nvSpPr>
          <p:cNvPr id="20" name="Freeform 20"/>
          <p:cNvSpPr/>
          <p:nvPr/>
        </p:nvSpPr>
        <p:spPr>
          <a:xfrm>
            <a:off x="7386999" y="8215251"/>
            <a:ext cx="674902" cy="1000528"/>
          </a:xfrm>
          <a:custGeom>
            <a:avLst/>
            <a:gdLst/>
            <a:ahLst/>
            <a:cxnLst/>
            <a:rect l="l" t="t" r="r" b="b"/>
            <a:pathLst>
              <a:path w="674902" h="1000528">
                <a:moveTo>
                  <a:pt x="0" y="0"/>
                </a:moveTo>
                <a:lnTo>
                  <a:pt x="674901" y="0"/>
                </a:lnTo>
                <a:lnTo>
                  <a:pt x="674901" y="1000528"/>
                </a:lnTo>
                <a:lnTo>
                  <a:pt x="0" y="1000528"/>
                </a:lnTo>
                <a:lnTo>
                  <a:pt x="0" y="0"/>
                </a:lnTo>
                <a:close/>
              </a:path>
            </a:pathLst>
          </a:custGeom>
          <a:blipFill>
            <a:blip r:embed="rId27">
              <a:extLst>
                <a:ext uri="{96DAC541-7B7A-43D3-8B79-37D633B846F1}">
                  <asvg:svgBlip xmlns="" xmlns:asvg="http://schemas.microsoft.com/office/drawing/2016/SVG/main" r:embed="rId28"/>
                </a:ext>
              </a:extLst>
            </a:blip>
            <a:stretch>
              <a:fillRect/>
            </a:stretch>
          </a:blipFill>
        </p:spPr>
      </p:sp>
      <p:sp>
        <p:nvSpPr>
          <p:cNvPr id="21" name="Freeform 21"/>
          <p:cNvSpPr/>
          <p:nvPr/>
        </p:nvSpPr>
        <p:spPr>
          <a:xfrm>
            <a:off x="8696691" y="8215251"/>
            <a:ext cx="940496" cy="1000528"/>
          </a:xfrm>
          <a:custGeom>
            <a:avLst/>
            <a:gdLst/>
            <a:ahLst/>
            <a:cxnLst/>
            <a:rect l="l" t="t" r="r" b="b"/>
            <a:pathLst>
              <a:path w="940496" h="1000528">
                <a:moveTo>
                  <a:pt x="0" y="0"/>
                </a:moveTo>
                <a:lnTo>
                  <a:pt x="940497" y="0"/>
                </a:lnTo>
                <a:lnTo>
                  <a:pt x="940497" y="1000528"/>
                </a:lnTo>
                <a:lnTo>
                  <a:pt x="0" y="1000528"/>
                </a:lnTo>
                <a:lnTo>
                  <a:pt x="0" y="0"/>
                </a:lnTo>
                <a:close/>
              </a:path>
            </a:pathLst>
          </a:custGeom>
          <a:blipFill>
            <a:blip r:embed="rId29">
              <a:extLst>
                <a:ext uri="{96DAC541-7B7A-43D3-8B79-37D633B846F1}">
                  <asvg:svgBlip xmlns="" xmlns:asvg="http://schemas.microsoft.com/office/drawing/2016/SVG/main" r:embed="rId30"/>
                </a:ext>
              </a:extLst>
            </a:blip>
            <a:stretch>
              <a:fillRect/>
            </a:stretch>
          </a:blipFill>
        </p:spPr>
      </p:sp>
      <p:sp>
        <p:nvSpPr>
          <p:cNvPr id="22" name="Freeform 22"/>
          <p:cNvSpPr/>
          <p:nvPr/>
        </p:nvSpPr>
        <p:spPr>
          <a:xfrm>
            <a:off x="10271979" y="8188070"/>
            <a:ext cx="1054890" cy="1054890"/>
          </a:xfrm>
          <a:custGeom>
            <a:avLst/>
            <a:gdLst/>
            <a:ahLst/>
            <a:cxnLst/>
            <a:rect l="l" t="t" r="r" b="b"/>
            <a:pathLst>
              <a:path w="1054890" h="1054890">
                <a:moveTo>
                  <a:pt x="0" y="0"/>
                </a:moveTo>
                <a:lnTo>
                  <a:pt x="1054889" y="0"/>
                </a:lnTo>
                <a:lnTo>
                  <a:pt x="1054889" y="1054890"/>
                </a:lnTo>
                <a:lnTo>
                  <a:pt x="0" y="1054890"/>
                </a:lnTo>
                <a:lnTo>
                  <a:pt x="0" y="0"/>
                </a:lnTo>
                <a:close/>
              </a:path>
            </a:pathLst>
          </a:custGeom>
          <a:blipFill>
            <a:blip r:embed="rId31">
              <a:extLst>
                <a:ext uri="{96DAC541-7B7A-43D3-8B79-37D633B846F1}">
                  <asvg:svgBlip xmlns="" xmlns:asvg="http://schemas.microsoft.com/office/drawing/2016/SVG/main" r:embed="rId32"/>
                </a:ext>
              </a:extLst>
            </a:blip>
            <a:stretch>
              <a:fillRect/>
            </a:stretch>
          </a:blipFill>
        </p:spPr>
      </p:sp>
      <p:sp>
        <p:nvSpPr>
          <p:cNvPr id="23" name="Freeform 23"/>
          <p:cNvSpPr/>
          <p:nvPr/>
        </p:nvSpPr>
        <p:spPr>
          <a:xfrm>
            <a:off x="11816773" y="5075325"/>
            <a:ext cx="1173556" cy="853656"/>
          </a:xfrm>
          <a:custGeom>
            <a:avLst/>
            <a:gdLst/>
            <a:ahLst/>
            <a:cxnLst/>
            <a:rect l="l" t="t" r="r" b="b"/>
            <a:pathLst>
              <a:path w="1173556" h="853656">
                <a:moveTo>
                  <a:pt x="0" y="0"/>
                </a:moveTo>
                <a:lnTo>
                  <a:pt x="1173555" y="0"/>
                </a:lnTo>
                <a:lnTo>
                  <a:pt x="1173555" y="853656"/>
                </a:lnTo>
                <a:lnTo>
                  <a:pt x="0" y="853656"/>
                </a:lnTo>
                <a:lnTo>
                  <a:pt x="0" y="0"/>
                </a:lnTo>
                <a:close/>
              </a:path>
            </a:pathLst>
          </a:custGeom>
          <a:blipFill>
            <a:blip r:embed="rId33">
              <a:extLst>
                <a:ext uri="{96DAC541-7B7A-43D3-8B79-37D633B846F1}">
                  <asvg:svgBlip xmlns="" xmlns:asvg="http://schemas.microsoft.com/office/drawing/2016/SVG/main" r:embed="rId34"/>
                </a:ext>
              </a:extLst>
            </a:blip>
            <a:stretch>
              <a:fillRect/>
            </a:stretch>
          </a:blipFill>
        </p:spPr>
      </p:sp>
      <p:sp>
        <p:nvSpPr>
          <p:cNvPr id="24" name="Freeform 24"/>
          <p:cNvSpPr/>
          <p:nvPr/>
        </p:nvSpPr>
        <p:spPr>
          <a:xfrm>
            <a:off x="13666888" y="4915375"/>
            <a:ext cx="721203" cy="1173556"/>
          </a:xfrm>
          <a:custGeom>
            <a:avLst/>
            <a:gdLst/>
            <a:ahLst/>
            <a:cxnLst/>
            <a:rect l="l" t="t" r="r" b="b"/>
            <a:pathLst>
              <a:path w="721203" h="1173556">
                <a:moveTo>
                  <a:pt x="0" y="0"/>
                </a:moveTo>
                <a:lnTo>
                  <a:pt x="721204" y="0"/>
                </a:lnTo>
                <a:lnTo>
                  <a:pt x="721204" y="1173556"/>
                </a:lnTo>
                <a:lnTo>
                  <a:pt x="0" y="1173556"/>
                </a:lnTo>
                <a:lnTo>
                  <a:pt x="0" y="0"/>
                </a:lnTo>
                <a:close/>
              </a:path>
            </a:pathLst>
          </a:custGeom>
          <a:blipFill>
            <a:blip r:embed="rId35">
              <a:extLst>
                <a:ext uri="{96DAC541-7B7A-43D3-8B79-37D633B846F1}">
                  <asvg:svgBlip xmlns="" xmlns:asvg="http://schemas.microsoft.com/office/drawing/2016/SVG/main" r:embed="rId36"/>
                </a:ext>
              </a:extLst>
            </a:blip>
            <a:stretch>
              <a:fillRect/>
            </a:stretch>
          </a:blipFill>
        </p:spPr>
      </p:sp>
      <p:sp>
        <p:nvSpPr>
          <p:cNvPr id="25" name="Freeform 25"/>
          <p:cNvSpPr/>
          <p:nvPr/>
        </p:nvSpPr>
        <p:spPr>
          <a:xfrm>
            <a:off x="11878901" y="6698456"/>
            <a:ext cx="787175" cy="702733"/>
          </a:xfrm>
          <a:custGeom>
            <a:avLst/>
            <a:gdLst/>
            <a:ahLst/>
            <a:cxnLst/>
            <a:rect l="l" t="t" r="r" b="b"/>
            <a:pathLst>
              <a:path w="787175" h="702733">
                <a:moveTo>
                  <a:pt x="0" y="0"/>
                </a:moveTo>
                <a:lnTo>
                  <a:pt x="787175" y="0"/>
                </a:lnTo>
                <a:lnTo>
                  <a:pt x="787175" y="702732"/>
                </a:lnTo>
                <a:lnTo>
                  <a:pt x="0" y="702732"/>
                </a:lnTo>
                <a:lnTo>
                  <a:pt x="0" y="0"/>
                </a:lnTo>
                <a:close/>
              </a:path>
            </a:pathLst>
          </a:custGeom>
          <a:blipFill>
            <a:blip r:embed="rId37">
              <a:extLst>
                <a:ext uri="{96DAC541-7B7A-43D3-8B79-37D633B846F1}">
                  <asvg:svgBlip xmlns="" xmlns:asvg="http://schemas.microsoft.com/office/drawing/2016/SVG/main" r:embed="rId38"/>
                </a:ext>
              </a:extLst>
            </a:blip>
            <a:stretch>
              <a:fillRect/>
            </a:stretch>
          </a:blipFill>
        </p:spPr>
      </p:sp>
      <p:sp>
        <p:nvSpPr>
          <p:cNvPr id="26" name="Freeform 26"/>
          <p:cNvSpPr/>
          <p:nvPr/>
        </p:nvSpPr>
        <p:spPr>
          <a:xfrm>
            <a:off x="13361675" y="6573122"/>
            <a:ext cx="1101617" cy="953399"/>
          </a:xfrm>
          <a:custGeom>
            <a:avLst/>
            <a:gdLst/>
            <a:ahLst/>
            <a:cxnLst/>
            <a:rect l="l" t="t" r="r" b="b"/>
            <a:pathLst>
              <a:path w="1101617" h="953399">
                <a:moveTo>
                  <a:pt x="0" y="0"/>
                </a:moveTo>
                <a:lnTo>
                  <a:pt x="1101617" y="0"/>
                </a:lnTo>
                <a:lnTo>
                  <a:pt x="1101617" y="953400"/>
                </a:lnTo>
                <a:lnTo>
                  <a:pt x="0" y="953400"/>
                </a:lnTo>
                <a:lnTo>
                  <a:pt x="0" y="0"/>
                </a:lnTo>
                <a:close/>
              </a:path>
            </a:pathLst>
          </a:custGeom>
          <a:blipFill>
            <a:blip r:embed="rId39">
              <a:extLst>
                <a:ext uri="{96DAC541-7B7A-43D3-8B79-37D633B846F1}">
                  <asvg:svgBlip xmlns="" xmlns:asvg="http://schemas.microsoft.com/office/drawing/2016/SVG/main" r:embed="rId40"/>
                </a:ext>
              </a:extLst>
            </a:blip>
            <a:stretch>
              <a:fillRect/>
            </a:stretch>
          </a:blipFill>
        </p:spPr>
      </p:sp>
      <p:sp>
        <p:nvSpPr>
          <p:cNvPr id="27" name="Freeform 27"/>
          <p:cNvSpPr/>
          <p:nvPr/>
        </p:nvSpPr>
        <p:spPr>
          <a:xfrm>
            <a:off x="11961659" y="8577384"/>
            <a:ext cx="980283" cy="276262"/>
          </a:xfrm>
          <a:custGeom>
            <a:avLst/>
            <a:gdLst/>
            <a:ahLst/>
            <a:cxnLst/>
            <a:rect l="l" t="t" r="r" b="b"/>
            <a:pathLst>
              <a:path w="980283" h="276262">
                <a:moveTo>
                  <a:pt x="0" y="0"/>
                </a:moveTo>
                <a:lnTo>
                  <a:pt x="980283" y="0"/>
                </a:lnTo>
                <a:lnTo>
                  <a:pt x="980283" y="276262"/>
                </a:lnTo>
                <a:lnTo>
                  <a:pt x="0" y="276262"/>
                </a:lnTo>
                <a:lnTo>
                  <a:pt x="0" y="0"/>
                </a:lnTo>
                <a:close/>
              </a:path>
            </a:pathLst>
          </a:custGeom>
          <a:blipFill>
            <a:blip r:embed="rId41">
              <a:extLst>
                <a:ext uri="{96DAC541-7B7A-43D3-8B79-37D633B846F1}">
                  <asvg:svgBlip xmlns="" xmlns:asvg="http://schemas.microsoft.com/office/drawing/2016/SVG/main" r:embed="rId42"/>
                </a:ext>
              </a:extLst>
            </a:blip>
            <a:stretch>
              <a:fillRect/>
            </a:stretch>
          </a:blipFill>
        </p:spPr>
      </p:sp>
      <p:sp>
        <p:nvSpPr>
          <p:cNvPr id="28" name="Freeform 28"/>
          <p:cNvSpPr/>
          <p:nvPr/>
        </p:nvSpPr>
        <p:spPr>
          <a:xfrm>
            <a:off x="13576733" y="8158880"/>
            <a:ext cx="886568" cy="1113270"/>
          </a:xfrm>
          <a:custGeom>
            <a:avLst/>
            <a:gdLst/>
            <a:ahLst/>
            <a:cxnLst/>
            <a:rect l="l" t="t" r="r" b="b"/>
            <a:pathLst>
              <a:path w="886568" h="1113270">
                <a:moveTo>
                  <a:pt x="0" y="0"/>
                </a:moveTo>
                <a:lnTo>
                  <a:pt x="886568" y="0"/>
                </a:lnTo>
                <a:lnTo>
                  <a:pt x="886568" y="1113270"/>
                </a:lnTo>
                <a:lnTo>
                  <a:pt x="0" y="1113270"/>
                </a:lnTo>
                <a:lnTo>
                  <a:pt x="0" y="0"/>
                </a:lnTo>
                <a:close/>
              </a:path>
            </a:pathLst>
          </a:custGeom>
          <a:blipFill>
            <a:blip r:embed="rId43">
              <a:extLst>
                <a:ext uri="{96DAC541-7B7A-43D3-8B79-37D633B846F1}">
                  <asvg:svgBlip xmlns="" xmlns:asvg="http://schemas.microsoft.com/office/drawing/2016/SVG/main" r:embed="rId44"/>
                </a:ext>
              </a:extLst>
            </a:blip>
            <a:stretch>
              <a:fillRect/>
            </a:stretch>
          </a:blipFill>
        </p:spPr>
      </p:sp>
      <p:grpSp>
        <p:nvGrpSpPr>
          <p:cNvPr id="29" name="Group 29"/>
          <p:cNvGrpSpPr/>
          <p:nvPr/>
        </p:nvGrpSpPr>
        <p:grpSpPr>
          <a:xfrm>
            <a:off x="1219294" y="2903804"/>
            <a:ext cx="15795020" cy="1269294"/>
            <a:chOff x="0" y="0"/>
            <a:chExt cx="5762066" cy="463042"/>
          </a:xfrm>
        </p:grpSpPr>
        <p:sp>
          <p:nvSpPr>
            <p:cNvPr id="30" name="Freeform 30"/>
            <p:cNvSpPr/>
            <p:nvPr/>
          </p:nvSpPr>
          <p:spPr>
            <a:xfrm>
              <a:off x="0" y="0"/>
              <a:ext cx="5762066" cy="463042"/>
            </a:xfrm>
            <a:custGeom>
              <a:avLst/>
              <a:gdLst/>
              <a:ahLst/>
              <a:cxnLst/>
              <a:rect l="l" t="t" r="r" b="b"/>
              <a:pathLst>
                <a:path w="5762066" h="463042">
                  <a:moveTo>
                    <a:pt x="0" y="0"/>
                  </a:moveTo>
                  <a:lnTo>
                    <a:pt x="5762066" y="0"/>
                  </a:lnTo>
                  <a:lnTo>
                    <a:pt x="5762066" y="463042"/>
                  </a:lnTo>
                  <a:lnTo>
                    <a:pt x="0" y="463042"/>
                  </a:lnTo>
                  <a:close/>
                </a:path>
              </a:pathLst>
            </a:custGeom>
            <a:solidFill>
              <a:srgbClr val="FFFFFF"/>
            </a:solidFill>
          </p:spPr>
        </p:sp>
      </p:grpSp>
      <p:grpSp>
        <p:nvGrpSpPr>
          <p:cNvPr id="31" name="Group 31"/>
          <p:cNvGrpSpPr/>
          <p:nvPr/>
        </p:nvGrpSpPr>
        <p:grpSpPr>
          <a:xfrm>
            <a:off x="1219294" y="4537842"/>
            <a:ext cx="15795020" cy="5141985"/>
            <a:chOff x="0" y="0"/>
            <a:chExt cx="5762066" cy="1875810"/>
          </a:xfrm>
        </p:grpSpPr>
        <p:sp>
          <p:nvSpPr>
            <p:cNvPr id="32" name="Freeform 32"/>
            <p:cNvSpPr/>
            <p:nvPr/>
          </p:nvSpPr>
          <p:spPr>
            <a:xfrm>
              <a:off x="0" y="0"/>
              <a:ext cx="5762066" cy="1875810"/>
            </a:xfrm>
            <a:custGeom>
              <a:avLst/>
              <a:gdLst/>
              <a:ahLst/>
              <a:cxnLst/>
              <a:rect l="l" t="t" r="r" b="b"/>
              <a:pathLst>
                <a:path w="5762066" h="1875810">
                  <a:moveTo>
                    <a:pt x="0" y="0"/>
                  </a:moveTo>
                  <a:lnTo>
                    <a:pt x="5762066" y="0"/>
                  </a:lnTo>
                  <a:lnTo>
                    <a:pt x="5762066" y="1875810"/>
                  </a:lnTo>
                  <a:lnTo>
                    <a:pt x="0" y="1875810"/>
                  </a:lnTo>
                  <a:close/>
                </a:path>
              </a:pathLst>
            </a:custGeom>
            <a:solidFill>
              <a:srgbClr val="FFFFFF"/>
            </a:solidFill>
          </p:spPr>
        </p:sp>
      </p:grpSp>
      <p:sp>
        <p:nvSpPr>
          <p:cNvPr id="33" name="TextBox 33"/>
          <p:cNvSpPr txBox="1"/>
          <p:nvPr/>
        </p:nvSpPr>
        <p:spPr>
          <a:xfrm>
            <a:off x="2833406" y="3152343"/>
            <a:ext cx="12621188" cy="734060"/>
          </a:xfrm>
          <a:prstGeom prst="rect">
            <a:avLst/>
          </a:prstGeom>
        </p:spPr>
        <p:txBody>
          <a:bodyPr lIns="0" tIns="0" rIns="0" bIns="0" rtlCol="0" anchor="t">
            <a:spAutoFit/>
          </a:bodyPr>
          <a:lstStyle/>
          <a:p>
            <a:pPr algn="ctr">
              <a:lnSpc>
                <a:spcPts val="2859"/>
              </a:lnSpc>
            </a:pPr>
            <a:r>
              <a:rPr lang="en-US" sz="2199">
                <a:solidFill>
                  <a:srgbClr val="000000"/>
                </a:solidFill>
                <a:latin typeface="Poppins"/>
                <a:ea typeface="Poppins"/>
                <a:cs typeface="Poppins"/>
                <a:sym typeface="Poppins"/>
              </a:rPr>
              <a:t>Sử dụng các tài nguyên thiết kế này trong Bản thuyết trình Canva của bạn. Thiết kế vui vẻ!</a:t>
            </a:r>
          </a:p>
          <a:p>
            <a:pPr algn="ctr">
              <a:lnSpc>
                <a:spcPts val="2859"/>
              </a:lnSpc>
            </a:pPr>
            <a:r>
              <a:rPr lang="en-US" sz="2199">
                <a:solidFill>
                  <a:srgbClr val="000000"/>
                </a:solidFill>
                <a:latin typeface="Poppins"/>
                <a:ea typeface="Poppins"/>
                <a:cs typeface="Poppins"/>
                <a:sym typeface="Poppins"/>
              </a:rPr>
              <a:t>Hãy xóa trang này trước khi trình bày.</a:t>
            </a:r>
          </a:p>
        </p:txBody>
      </p:sp>
      <p:grpSp>
        <p:nvGrpSpPr>
          <p:cNvPr id="34" name="Group 34"/>
          <p:cNvGrpSpPr>
            <a:grpSpLocks noChangeAspect="1"/>
          </p:cNvGrpSpPr>
          <p:nvPr/>
        </p:nvGrpSpPr>
        <p:grpSpPr>
          <a:xfrm>
            <a:off x="9404956" y="8064673"/>
            <a:ext cx="529685" cy="529685"/>
            <a:chOff x="0" y="0"/>
            <a:chExt cx="6355080" cy="6355080"/>
          </a:xfrm>
        </p:grpSpPr>
        <p:sp>
          <p:nvSpPr>
            <p:cNvPr id="35" name="Freeform 35"/>
            <p:cNvSpPr/>
            <p:nvPr/>
          </p:nvSpPr>
          <p:spPr>
            <a:xfrm>
              <a:off x="0" y="0"/>
              <a:ext cx="6355080" cy="6355080"/>
            </a:xfrm>
            <a:custGeom>
              <a:avLst/>
              <a:gdLst/>
              <a:ahLst/>
              <a:cxnLst/>
              <a:rect l="l" t="t" r="r" b="b"/>
              <a:pathLst>
                <a:path w="6355080" h="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003EA8"/>
            </a:solidFill>
          </p:spPr>
        </p:sp>
      </p:grpSp>
      <p:grpSp>
        <p:nvGrpSpPr>
          <p:cNvPr id="36" name="Group 36"/>
          <p:cNvGrpSpPr/>
          <p:nvPr/>
        </p:nvGrpSpPr>
        <p:grpSpPr>
          <a:xfrm>
            <a:off x="7922772" y="8064673"/>
            <a:ext cx="529685" cy="529685"/>
            <a:chOff x="0" y="0"/>
            <a:chExt cx="6350000" cy="6350000"/>
          </a:xfrm>
        </p:grpSpPr>
        <p:sp>
          <p:nvSpPr>
            <p:cNvPr id="37" name="Freeform 37"/>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3EA8"/>
            </a:solidFill>
          </p:spPr>
        </p:sp>
      </p:grpSp>
      <p:sp>
        <p:nvSpPr>
          <p:cNvPr id="38" name="Freeform 38"/>
          <p:cNvSpPr/>
          <p:nvPr/>
        </p:nvSpPr>
        <p:spPr>
          <a:xfrm>
            <a:off x="12463910" y="7958580"/>
            <a:ext cx="517455" cy="741871"/>
          </a:xfrm>
          <a:custGeom>
            <a:avLst/>
            <a:gdLst/>
            <a:ahLst/>
            <a:cxnLst/>
            <a:rect l="l" t="t" r="r" b="b"/>
            <a:pathLst>
              <a:path w="517455" h="741871">
                <a:moveTo>
                  <a:pt x="0" y="0"/>
                </a:moveTo>
                <a:lnTo>
                  <a:pt x="517454" y="0"/>
                </a:lnTo>
                <a:lnTo>
                  <a:pt x="517454" y="741871"/>
                </a:lnTo>
                <a:lnTo>
                  <a:pt x="0" y="741871"/>
                </a:lnTo>
                <a:lnTo>
                  <a:pt x="0" y="0"/>
                </a:lnTo>
                <a:close/>
              </a:path>
            </a:pathLst>
          </a:custGeom>
          <a:blipFill>
            <a:blip r:embed="rId45">
              <a:extLst>
                <a:ext uri="{96DAC541-7B7A-43D3-8B79-37D633B846F1}">
                  <asvg:svgBlip xmlns="" xmlns:asvg="http://schemas.microsoft.com/office/drawing/2016/SVG/main" r:embed="rId46"/>
                </a:ext>
              </a:extLst>
            </a:blip>
            <a:stretch>
              <a:fillRect/>
            </a:stretch>
          </a:blipFill>
        </p:spPr>
      </p:sp>
      <p:sp>
        <p:nvSpPr>
          <p:cNvPr id="39" name="Freeform 39"/>
          <p:cNvSpPr/>
          <p:nvPr/>
        </p:nvSpPr>
        <p:spPr>
          <a:xfrm>
            <a:off x="13625403" y="5777265"/>
            <a:ext cx="2367586" cy="839417"/>
          </a:xfrm>
          <a:custGeom>
            <a:avLst/>
            <a:gdLst/>
            <a:ahLst/>
            <a:cxnLst/>
            <a:rect l="l" t="t" r="r" b="b"/>
            <a:pathLst>
              <a:path w="2367586" h="839417">
                <a:moveTo>
                  <a:pt x="0" y="0"/>
                </a:moveTo>
                <a:lnTo>
                  <a:pt x="2367586" y="0"/>
                </a:lnTo>
                <a:lnTo>
                  <a:pt x="2367586" y="839417"/>
                </a:lnTo>
                <a:lnTo>
                  <a:pt x="0" y="839417"/>
                </a:lnTo>
                <a:lnTo>
                  <a:pt x="0" y="0"/>
                </a:lnTo>
                <a:close/>
              </a:path>
            </a:pathLst>
          </a:custGeom>
          <a:blipFill>
            <a:blip r:embed="rId47">
              <a:extLst>
                <a:ext uri="{96DAC541-7B7A-43D3-8B79-37D633B846F1}">
                  <asvg:svgBlip xmlns="" xmlns:asvg="http://schemas.microsoft.com/office/drawing/2016/SVG/main" r:embed="rId48"/>
                </a:ext>
              </a:extLst>
            </a:blip>
            <a:stretch>
              <a:fillRect/>
            </a:stretch>
          </a:blipFill>
        </p:spPr>
      </p:sp>
      <p:sp>
        <p:nvSpPr>
          <p:cNvPr id="40" name="Freeform 40"/>
          <p:cNvSpPr/>
          <p:nvPr/>
        </p:nvSpPr>
        <p:spPr>
          <a:xfrm>
            <a:off x="7633736" y="5375265"/>
            <a:ext cx="1637441" cy="1643417"/>
          </a:xfrm>
          <a:custGeom>
            <a:avLst/>
            <a:gdLst/>
            <a:ahLst/>
            <a:cxnLst/>
            <a:rect l="l" t="t" r="r" b="b"/>
            <a:pathLst>
              <a:path w="1637441" h="1643417">
                <a:moveTo>
                  <a:pt x="0" y="0"/>
                </a:moveTo>
                <a:lnTo>
                  <a:pt x="1637441" y="0"/>
                </a:lnTo>
                <a:lnTo>
                  <a:pt x="1637441" y="1643417"/>
                </a:lnTo>
                <a:lnTo>
                  <a:pt x="0" y="1643417"/>
                </a:lnTo>
                <a:lnTo>
                  <a:pt x="0" y="0"/>
                </a:lnTo>
                <a:close/>
              </a:path>
            </a:pathLst>
          </a:custGeom>
          <a:blipFill>
            <a:blip r:embed="rId49">
              <a:extLst>
                <a:ext uri="{96DAC541-7B7A-43D3-8B79-37D633B846F1}">
                  <asvg:svgBlip xmlns="" xmlns:asvg="http://schemas.microsoft.com/office/drawing/2016/SVG/main" r:embed="rId50"/>
                </a:ext>
              </a:extLst>
            </a:blip>
            <a:stretch>
              <a:fillRect/>
            </a:stretch>
          </a:blipFill>
        </p:spPr>
      </p:sp>
      <p:sp>
        <p:nvSpPr>
          <p:cNvPr id="41" name="Freeform 41"/>
          <p:cNvSpPr/>
          <p:nvPr/>
        </p:nvSpPr>
        <p:spPr>
          <a:xfrm>
            <a:off x="2031895" y="7212278"/>
            <a:ext cx="4393894" cy="1382079"/>
          </a:xfrm>
          <a:custGeom>
            <a:avLst/>
            <a:gdLst/>
            <a:ahLst/>
            <a:cxnLst/>
            <a:rect l="l" t="t" r="r" b="b"/>
            <a:pathLst>
              <a:path w="4393894" h="1382079">
                <a:moveTo>
                  <a:pt x="0" y="0"/>
                </a:moveTo>
                <a:lnTo>
                  <a:pt x="4393894" y="0"/>
                </a:lnTo>
                <a:lnTo>
                  <a:pt x="4393894" y="1382079"/>
                </a:lnTo>
                <a:lnTo>
                  <a:pt x="0" y="1382079"/>
                </a:lnTo>
                <a:lnTo>
                  <a:pt x="0" y="0"/>
                </a:lnTo>
                <a:close/>
              </a:path>
            </a:pathLst>
          </a:custGeom>
          <a:blipFill>
            <a:blip r:embed="rId51">
              <a:extLst>
                <a:ext uri="{96DAC541-7B7A-43D3-8B79-37D633B846F1}">
                  <asvg:svgBlip xmlns="" xmlns:asvg="http://schemas.microsoft.com/office/drawing/2016/SVG/main" r:embed="rId52"/>
                </a:ext>
              </a:extLst>
            </a:blip>
            <a:stretch>
              <a:fillRect/>
            </a:stretch>
          </a:blipFill>
        </p:spPr>
      </p:sp>
      <p:sp>
        <p:nvSpPr>
          <p:cNvPr id="42" name="Freeform 42"/>
          <p:cNvSpPr/>
          <p:nvPr/>
        </p:nvSpPr>
        <p:spPr>
          <a:xfrm>
            <a:off x="2031895" y="5620070"/>
            <a:ext cx="4393894" cy="1062523"/>
          </a:xfrm>
          <a:custGeom>
            <a:avLst/>
            <a:gdLst/>
            <a:ahLst/>
            <a:cxnLst/>
            <a:rect l="l" t="t" r="r" b="b"/>
            <a:pathLst>
              <a:path w="4393894" h="1062523">
                <a:moveTo>
                  <a:pt x="0" y="0"/>
                </a:moveTo>
                <a:lnTo>
                  <a:pt x="4393894" y="0"/>
                </a:lnTo>
                <a:lnTo>
                  <a:pt x="4393894" y="1062524"/>
                </a:lnTo>
                <a:lnTo>
                  <a:pt x="0" y="1062524"/>
                </a:lnTo>
                <a:lnTo>
                  <a:pt x="0" y="0"/>
                </a:lnTo>
                <a:close/>
              </a:path>
            </a:pathLst>
          </a:custGeom>
          <a:blipFill>
            <a:blip r:embed="rId53">
              <a:extLst>
                <a:ext uri="{96DAC541-7B7A-43D3-8B79-37D633B846F1}">
                  <asvg:svgBlip xmlns="" xmlns:asvg="http://schemas.microsoft.com/office/drawing/2016/SVG/main" r:embed="rId54"/>
                </a:ext>
              </a:extLst>
            </a:blip>
            <a:stretch>
              <a:fillRect/>
            </a:stretch>
          </a:blipFill>
        </p:spPr>
      </p:sp>
      <p:sp>
        <p:nvSpPr>
          <p:cNvPr id="43" name="Freeform 43"/>
          <p:cNvSpPr/>
          <p:nvPr/>
        </p:nvSpPr>
        <p:spPr>
          <a:xfrm>
            <a:off x="10791337" y="5395948"/>
            <a:ext cx="1446459" cy="1816330"/>
          </a:xfrm>
          <a:custGeom>
            <a:avLst/>
            <a:gdLst/>
            <a:ahLst/>
            <a:cxnLst/>
            <a:rect l="l" t="t" r="r" b="b"/>
            <a:pathLst>
              <a:path w="1446459" h="1816330">
                <a:moveTo>
                  <a:pt x="0" y="0"/>
                </a:moveTo>
                <a:lnTo>
                  <a:pt x="1446459" y="0"/>
                </a:lnTo>
                <a:lnTo>
                  <a:pt x="1446459" y="1816330"/>
                </a:lnTo>
                <a:lnTo>
                  <a:pt x="0" y="1816330"/>
                </a:lnTo>
                <a:lnTo>
                  <a:pt x="0" y="0"/>
                </a:lnTo>
                <a:close/>
              </a:path>
            </a:pathLst>
          </a:custGeom>
          <a:blipFill>
            <a:blip r:embed="rId55">
              <a:extLst>
                <a:ext uri="{96DAC541-7B7A-43D3-8B79-37D633B846F1}">
                  <asvg:svgBlip xmlns="" xmlns:asvg="http://schemas.microsoft.com/office/drawing/2016/SVG/main" r:embed="rId56"/>
                </a:ext>
              </a:extLst>
            </a:blip>
            <a:stretch>
              <a:fillRect/>
            </a:stretch>
          </a:blipFill>
        </p:spPr>
      </p:sp>
      <p:sp>
        <p:nvSpPr>
          <p:cNvPr id="44" name="Freeform 44"/>
          <p:cNvSpPr/>
          <p:nvPr/>
        </p:nvSpPr>
        <p:spPr>
          <a:xfrm>
            <a:off x="10791337" y="7821878"/>
            <a:ext cx="815322" cy="904503"/>
          </a:xfrm>
          <a:custGeom>
            <a:avLst/>
            <a:gdLst/>
            <a:ahLst/>
            <a:cxnLst/>
            <a:rect l="l" t="t" r="r" b="b"/>
            <a:pathLst>
              <a:path w="815322" h="904503">
                <a:moveTo>
                  <a:pt x="0" y="0"/>
                </a:moveTo>
                <a:lnTo>
                  <a:pt x="815323" y="0"/>
                </a:lnTo>
                <a:lnTo>
                  <a:pt x="815323" y="904503"/>
                </a:lnTo>
                <a:lnTo>
                  <a:pt x="0" y="904503"/>
                </a:lnTo>
                <a:lnTo>
                  <a:pt x="0" y="0"/>
                </a:lnTo>
                <a:close/>
              </a:path>
            </a:pathLst>
          </a:custGeom>
          <a:blipFill>
            <a:blip r:embed="rId57">
              <a:extLst>
                <a:ext uri="{96DAC541-7B7A-43D3-8B79-37D633B846F1}">
                  <asvg:svgBlip xmlns="" xmlns:asvg="http://schemas.microsoft.com/office/drawing/2016/SVG/main" r:embed="rId58"/>
                </a:ext>
              </a:extLst>
            </a:blip>
            <a:stretch>
              <a:fillRect r="-135582"/>
            </a:stretch>
          </a:blipFill>
        </p:spPr>
      </p:sp>
      <p:sp>
        <p:nvSpPr>
          <p:cNvPr id="45" name="Freeform 45"/>
          <p:cNvSpPr/>
          <p:nvPr/>
        </p:nvSpPr>
        <p:spPr>
          <a:xfrm>
            <a:off x="13625403" y="7903318"/>
            <a:ext cx="2455232" cy="611576"/>
          </a:xfrm>
          <a:custGeom>
            <a:avLst/>
            <a:gdLst/>
            <a:ahLst/>
            <a:cxnLst/>
            <a:rect l="l" t="t" r="r" b="b"/>
            <a:pathLst>
              <a:path w="2455232" h="611576">
                <a:moveTo>
                  <a:pt x="0" y="0"/>
                </a:moveTo>
                <a:lnTo>
                  <a:pt x="2455232" y="0"/>
                </a:lnTo>
                <a:lnTo>
                  <a:pt x="2455232" y="611576"/>
                </a:lnTo>
                <a:lnTo>
                  <a:pt x="0" y="611576"/>
                </a:lnTo>
                <a:lnTo>
                  <a:pt x="0" y="0"/>
                </a:lnTo>
                <a:close/>
              </a:path>
            </a:pathLst>
          </a:custGeom>
          <a:blipFill>
            <a:blip r:embed="rId59">
              <a:extLst>
                <a:ext uri="{96DAC541-7B7A-43D3-8B79-37D633B846F1}">
                  <asvg:svgBlip xmlns="" xmlns:asvg="http://schemas.microsoft.com/office/drawing/2016/SVG/main" r:embed="rId60"/>
                </a:ext>
              </a:extLst>
            </a:blip>
            <a:stretch>
              <a:fillRect/>
            </a:stretch>
          </a:blipFill>
        </p:spPr>
      </p:sp>
      <p:grpSp>
        <p:nvGrpSpPr>
          <p:cNvPr id="46" name="Group 46"/>
          <p:cNvGrpSpPr/>
          <p:nvPr/>
        </p:nvGrpSpPr>
        <p:grpSpPr>
          <a:xfrm>
            <a:off x="548629" y="1598285"/>
            <a:ext cx="17177649" cy="7660015"/>
            <a:chOff x="0" y="0"/>
            <a:chExt cx="6266453" cy="2794394"/>
          </a:xfrm>
        </p:grpSpPr>
        <p:sp>
          <p:nvSpPr>
            <p:cNvPr id="47" name="Freeform 47"/>
            <p:cNvSpPr/>
            <p:nvPr/>
          </p:nvSpPr>
          <p:spPr>
            <a:xfrm>
              <a:off x="0" y="0"/>
              <a:ext cx="6266453" cy="2794394"/>
            </a:xfrm>
            <a:custGeom>
              <a:avLst/>
              <a:gdLst/>
              <a:ahLst/>
              <a:cxnLst/>
              <a:rect l="l" t="t" r="r" b="b"/>
              <a:pathLst>
                <a:path w="6266453" h="2794394">
                  <a:moveTo>
                    <a:pt x="0" y="0"/>
                  </a:moveTo>
                  <a:lnTo>
                    <a:pt x="6266453" y="0"/>
                  </a:lnTo>
                  <a:lnTo>
                    <a:pt x="6266453" y="2794394"/>
                  </a:lnTo>
                  <a:lnTo>
                    <a:pt x="0" y="2794394"/>
                  </a:lnTo>
                  <a:close/>
                </a:path>
              </a:pathLst>
            </a:custGeom>
            <a:solidFill>
              <a:srgbClr val="FFFFFF"/>
            </a:solidFill>
          </p:spPr>
        </p:sp>
      </p:grpSp>
      <p:grpSp>
        <p:nvGrpSpPr>
          <p:cNvPr id="48" name="Group 48"/>
          <p:cNvGrpSpPr/>
          <p:nvPr/>
        </p:nvGrpSpPr>
        <p:grpSpPr>
          <a:xfrm>
            <a:off x="769437" y="478577"/>
            <a:ext cx="3284491" cy="910590"/>
            <a:chOff x="0" y="0"/>
            <a:chExt cx="1198191" cy="332186"/>
          </a:xfrm>
        </p:grpSpPr>
        <p:sp>
          <p:nvSpPr>
            <p:cNvPr id="49" name="Freeform 49"/>
            <p:cNvSpPr/>
            <p:nvPr/>
          </p:nvSpPr>
          <p:spPr>
            <a:xfrm>
              <a:off x="0" y="0"/>
              <a:ext cx="1198191" cy="332186"/>
            </a:xfrm>
            <a:custGeom>
              <a:avLst/>
              <a:gdLst/>
              <a:ahLst/>
              <a:cxnLst/>
              <a:rect l="l" t="t" r="r" b="b"/>
              <a:pathLst>
                <a:path w="1198191" h="332186">
                  <a:moveTo>
                    <a:pt x="0" y="0"/>
                  </a:moveTo>
                  <a:lnTo>
                    <a:pt x="1198191" y="0"/>
                  </a:lnTo>
                  <a:lnTo>
                    <a:pt x="1198191" y="332186"/>
                  </a:lnTo>
                  <a:lnTo>
                    <a:pt x="0" y="332186"/>
                  </a:lnTo>
                  <a:close/>
                </a:path>
              </a:pathLst>
            </a:custGeom>
            <a:solidFill>
              <a:srgbClr val="FFFFFF"/>
            </a:solidFill>
          </p:spPr>
        </p:sp>
      </p:grpSp>
      <p:sp>
        <p:nvSpPr>
          <p:cNvPr id="50" name="Freeform 50"/>
          <p:cNvSpPr/>
          <p:nvPr/>
        </p:nvSpPr>
        <p:spPr>
          <a:xfrm flipH="1">
            <a:off x="16442319" y="-47111"/>
            <a:ext cx="5533751" cy="1961966"/>
          </a:xfrm>
          <a:custGeom>
            <a:avLst/>
            <a:gdLst/>
            <a:ahLst/>
            <a:cxnLst/>
            <a:rect l="l" t="t" r="r" b="b"/>
            <a:pathLst>
              <a:path w="5533751" h="1961966">
                <a:moveTo>
                  <a:pt x="5533751" y="0"/>
                </a:moveTo>
                <a:lnTo>
                  <a:pt x="0" y="0"/>
                </a:lnTo>
                <a:lnTo>
                  <a:pt x="0" y="1961966"/>
                </a:lnTo>
                <a:lnTo>
                  <a:pt x="5533751" y="1961966"/>
                </a:lnTo>
                <a:lnTo>
                  <a:pt x="5533751" y="0"/>
                </a:lnTo>
                <a:close/>
              </a:path>
            </a:pathLst>
          </a:custGeom>
          <a:blipFill>
            <a:blip r:embed="rId47">
              <a:extLst>
                <a:ext uri="{96DAC541-7B7A-43D3-8B79-37D633B846F1}">
                  <asvg:svgBlip xmlns="" xmlns:asvg="http://schemas.microsoft.com/office/drawing/2016/SVG/main" r:embed="rId48"/>
                </a:ext>
              </a:extLst>
            </a:blip>
            <a:stretch>
              <a:fillRect/>
            </a:stretch>
          </a:blipFill>
        </p:spPr>
      </p:sp>
      <p:sp>
        <p:nvSpPr>
          <p:cNvPr id="51" name="Freeform 51"/>
          <p:cNvSpPr/>
          <p:nvPr/>
        </p:nvSpPr>
        <p:spPr>
          <a:xfrm>
            <a:off x="14492424" y="8842479"/>
            <a:ext cx="5533751" cy="1961966"/>
          </a:xfrm>
          <a:custGeom>
            <a:avLst/>
            <a:gdLst/>
            <a:ahLst/>
            <a:cxnLst/>
            <a:rect l="l" t="t" r="r" b="b"/>
            <a:pathLst>
              <a:path w="5533751" h="1961966">
                <a:moveTo>
                  <a:pt x="0" y="0"/>
                </a:moveTo>
                <a:lnTo>
                  <a:pt x="5533752" y="0"/>
                </a:lnTo>
                <a:lnTo>
                  <a:pt x="5533752" y="1961967"/>
                </a:lnTo>
                <a:lnTo>
                  <a:pt x="0" y="1961967"/>
                </a:lnTo>
                <a:lnTo>
                  <a:pt x="0" y="0"/>
                </a:lnTo>
                <a:close/>
              </a:path>
            </a:pathLst>
          </a:custGeom>
          <a:blipFill>
            <a:blip r:embed="rId47">
              <a:extLst>
                <a:ext uri="{96DAC541-7B7A-43D3-8B79-37D633B846F1}">
                  <asvg:svgBlip xmlns="" xmlns:asvg="http://schemas.microsoft.com/office/drawing/2016/SVG/main" r:embed="rId48"/>
                </a:ext>
              </a:extLst>
            </a:blip>
            <a:stretch>
              <a:fillRect/>
            </a:stretch>
          </a:blipFill>
        </p:spPr>
      </p:sp>
      <p:sp>
        <p:nvSpPr>
          <p:cNvPr id="52" name="TextBox 52"/>
          <p:cNvSpPr txBox="1"/>
          <p:nvPr/>
        </p:nvSpPr>
        <p:spPr>
          <a:xfrm>
            <a:off x="834627" y="2335248"/>
            <a:ext cx="16179687" cy="6826885"/>
          </a:xfrm>
          <a:prstGeom prst="rect">
            <a:avLst/>
          </a:prstGeom>
        </p:spPr>
        <p:txBody>
          <a:bodyPr lIns="0" tIns="0" rIns="0" bIns="0" rtlCol="0" anchor="t">
            <a:spAutoFit/>
          </a:bodyPr>
          <a:lstStyle/>
          <a:p>
            <a:pPr marL="690879" lvl="1" indent="-345439" algn="just">
              <a:lnSpc>
                <a:spcPts val="4159"/>
              </a:lnSpc>
              <a:buFont typeface="Arial"/>
              <a:buChar char="•"/>
            </a:pPr>
            <a:r>
              <a:rPr lang="en-US" sz="3199">
                <a:solidFill>
                  <a:srgbClr val="000000"/>
                </a:solidFill>
                <a:latin typeface="Poppins"/>
                <a:ea typeface="Poppins"/>
                <a:cs typeface="Poppins"/>
                <a:sym typeface="Poppins"/>
              </a:rPr>
              <a:t>http_method: Chỉ định phương thức HTTP (GET, POST, PUT, DELETE, v.v.) trong request.</a:t>
            </a:r>
          </a:p>
          <a:p>
            <a:pPr marL="690879" lvl="1" indent="-345439" algn="just">
              <a:lnSpc>
                <a:spcPts val="4159"/>
              </a:lnSpc>
              <a:buFont typeface="Arial"/>
              <a:buChar char="•"/>
            </a:pPr>
            <a:r>
              <a:rPr lang="en-US" sz="3199">
                <a:solidFill>
                  <a:srgbClr val="000000"/>
                </a:solidFill>
                <a:latin typeface="Poppins"/>
                <a:ea typeface="Poppins"/>
                <a:cs typeface="Poppins"/>
                <a:sym typeface="Poppins"/>
              </a:rPr>
              <a:t>http_uri / http_raw_uri: Xác định đường dẫn truy cập tài nguyên.</a:t>
            </a:r>
          </a:p>
          <a:p>
            <a:pPr marL="690879" lvl="1" indent="-345439" algn="just">
              <a:lnSpc>
                <a:spcPts val="4159"/>
              </a:lnSpc>
              <a:buFont typeface="Arial"/>
              <a:buChar char="•"/>
            </a:pPr>
            <a:r>
              <a:rPr lang="en-US" sz="3199">
                <a:solidFill>
                  <a:srgbClr val="000000"/>
                </a:solidFill>
                <a:latin typeface="Poppins"/>
                <a:ea typeface="Poppins"/>
                <a:cs typeface="Poppins"/>
                <a:sym typeface="Poppins"/>
              </a:rPr>
              <a:t>http_header: Hiển thị phương thức, địa chỉ truy cập và trạng thái kết nối.</a:t>
            </a:r>
          </a:p>
          <a:p>
            <a:pPr marL="690879" lvl="1" indent="-345439" algn="just">
              <a:lnSpc>
                <a:spcPts val="4159"/>
              </a:lnSpc>
              <a:buFont typeface="Arial"/>
              <a:buChar char="•"/>
            </a:pPr>
            <a:r>
              <a:rPr lang="en-US" sz="3199">
                <a:solidFill>
                  <a:srgbClr val="000000"/>
                </a:solidFill>
                <a:latin typeface="Poppins"/>
                <a:ea typeface="Poppins"/>
                <a:cs typeface="Poppins"/>
                <a:sym typeface="Poppins"/>
              </a:rPr>
              <a:t>http_cookie: Kiểm tra thông tin cookie được gửi từ client.</a:t>
            </a:r>
          </a:p>
          <a:p>
            <a:pPr marL="690879" lvl="1" indent="-345439" algn="just">
              <a:lnSpc>
                <a:spcPts val="4159"/>
              </a:lnSpc>
              <a:buFont typeface="Arial"/>
              <a:buChar char="•"/>
            </a:pPr>
            <a:r>
              <a:rPr lang="en-US" sz="3199">
                <a:solidFill>
                  <a:srgbClr val="000000"/>
                </a:solidFill>
                <a:latin typeface="Poppins"/>
                <a:ea typeface="Poppins"/>
                <a:cs typeface="Poppins"/>
                <a:sym typeface="Poppins"/>
              </a:rPr>
              <a:t>http_user_agent: Thể hiện trình duyệt hoặc ứng dụng client sử dụng (thuộc http_header).</a:t>
            </a:r>
          </a:p>
          <a:p>
            <a:pPr marL="690879" lvl="1" indent="-345439" algn="just">
              <a:lnSpc>
                <a:spcPts val="4159"/>
              </a:lnSpc>
              <a:buFont typeface="Arial"/>
              <a:buChar char="•"/>
            </a:pPr>
            <a:r>
              <a:rPr lang="en-US" sz="3199">
                <a:solidFill>
                  <a:srgbClr val="000000"/>
                </a:solidFill>
                <a:latin typeface="Poppins"/>
                <a:ea typeface="Poppins"/>
                <a:cs typeface="Poppins"/>
                <a:sym typeface="Poppins"/>
              </a:rPr>
              <a:t>http_client_body: Dữ liệu mà client gửi trong phần body của request.</a:t>
            </a:r>
          </a:p>
          <a:p>
            <a:pPr marL="690879" lvl="1" indent="-345439" algn="just">
              <a:lnSpc>
                <a:spcPts val="4159"/>
              </a:lnSpc>
              <a:buFont typeface="Arial"/>
              <a:buChar char="•"/>
            </a:pPr>
            <a:r>
              <a:rPr lang="en-US" sz="3199">
                <a:solidFill>
                  <a:srgbClr val="000000"/>
                </a:solidFill>
                <a:latin typeface="Poppins"/>
                <a:ea typeface="Poppins"/>
                <a:cs typeface="Poppins"/>
                <a:sym typeface="Poppins"/>
              </a:rPr>
              <a:t>http_stat_code: Mã trạng thái phản hồi từ server (ví dụ: 200, 404).</a:t>
            </a:r>
          </a:p>
          <a:p>
            <a:pPr marL="690879" lvl="1" indent="-345439" algn="just">
              <a:lnSpc>
                <a:spcPts val="4159"/>
              </a:lnSpc>
              <a:buFont typeface="Arial"/>
              <a:buChar char="•"/>
            </a:pPr>
            <a:r>
              <a:rPr lang="en-US" sz="3199">
                <a:solidFill>
                  <a:srgbClr val="000000"/>
                </a:solidFill>
                <a:latin typeface="Poppins"/>
                <a:ea typeface="Poppins"/>
                <a:cs typeface="Poppins"/>
                <a:sym typeface="Poppins"/>
              </a:rPr>
              <a:t>http_stat_msg: Thông điệp phản hồi từ server (ví dụ: OK, Not Found).</a:t>
            </a:r>
          </a:p>
          <a:p>
            <a:pPr marL="690879" lvl="1" indent="-345439" algn="just">
              <a:lnSpc>
                <a:spcPts val="4159"/>
              </a:lnSpc>
              <a:buFont typeface="Arial"/>
              <a:buChar char="•"/>
            </a:pPr>
            <a:r>
              <a:rPr lang="en-US" sz="3199">
                <a:solidFill>
                  <a:srgbClr val="000000"/>
                </a:solidFill>
                <a:latin typeface="Poppins"/>
                <a:ea typeface="Poppins"/>
                <a:cs typeface="Poppins"/>
                <a:sym typeface="Poppins"/>
              </a:rPr>
              <a:t>http_server_body: Nội dung phản hồi từ server gửi về client.</a:t>
            </a:r>
          </a:p>
          <a:p>
            <a:pPr marL="690879" lvl="1" indent="-345439" algn="just">
              <a:lnSpc>
                <a:spcPts val="4159"/>
              </a:lnSpc>
              <a:buFont typeface="Arial"/>
              <a:buChar char="•"/>
            </a:pPr>
            <a:r>
              <a:rPr lang="en-US" sz="3199">
                <a:solidFill>
                  <a:srgbClr val="000000"/>
                </a:solidFill>
                <a:latin typeface="Poppins"/>
                <a:ea typeface="Poppins"/>
                <a:cs typeface="Poppins"/>
                <a:sym typeface="Poppins"/>
              </a:rPr>
              <a:t>file_data: Xác định nội dung hoặc đường dẫn file được truyền trong kết nối.</a:t>
            </a:r>
          </a:p>
          <a:p>
            <a:pPr algn="just">
              <a:lnSpc>
                <a:spcPts val="4159"/>
              </a:lnSpc>
            </a:pPr>
            <a:endParaRPr lang="en-US" sz="3199">
              <a:solidFill>
                <a:srgbClr val="000000"/>
              </a:solidFill>
              <a:latin typeface="Poppins"/>
              <a:ea typeface="Poppins"/>
              <a:cs typeface="Poppins"/>
              <a:sym typeface="Poppins"/>
            </a:endParaRPr>
          </a:p>
        </p:txBody>
      </p:sp>
      <p:sp>
        <p:nvSpPr>
          <p:cNvPr id="53" name="TextBox 53"/>
          <p:cNvSpPr txBox="1"/>
          <p:nvPr/>
        </p:nvSpPr>
        <p:spPr>
          <a:xfrm>
            <a:off x="769437" y="538584"/>
            <a:ext cx="3236067" cy="695325"/>
          </a:xfrm>
          <a:prstGeom prst="rect">
            <a:avLst/>
          </a:prstGeom>
        </p:spPr>
        <p:txBody>
          <a:bodyPr lIns="0" tIns="0" rIns="0" bIns="0" rtlCol="0" anchor="t">
            <a:spAutoFit/>
          </a:bodyPr>
          <a:lstStyle/>
          <a:p>
            <a:pPr algn="ctr">
              <a:lnSpc>
                <a:spcPts val="5399"/>
              </a:lnSpc>
            </a:pPr>
            <a:r>
              <a:rPr lang="en-US" sz="3999" b="1">
                <a:solidFill>
                  <a:srgbClr val="000000"/>
                </a:solidFill>
                <a:latin typeface="Poppins Bold"/>
                <a:ea typeface="Poppins Bold"/>
                <a:cs typeface="Poppins Bold"/>
                <a:sym typeface="Poppins Bold"/>
              </a:rPr>
              <a:t>3.3.4 HTTP</a:t>
            </a:r>
          </a:p>
        </p:txBody>
      </p:sp>
      <p:sp>
        <p:nvSpPr>
          <p:cNvPr id="54" name="Freeform 54"/>
          <p:cNvSpPr/>
          <p:nvPr/>
        </p:nvSpPr>
        <p:spPr>
          <a:xfrm>
            <a:off x="16793505" y="3742304"/>
            <a:ext cx="441616" cy="633141"/>
          </a:xfrm>
          <a:custGeom>
            <a:avLst/>
            <a:gdLst/>
            <a:ahLst/>
            <a:cxnLst/>
            <a:rect l="l" t="t" r="r" b="b"/>
            <a:pathLst>
              <a:path w="441616" h="633141">
                <a:moveTo>
                  <a:pt x="0" y="0"/>
                </a:moveTo>
                <a:lnTo>
                  <a:pt x="441616" y="0"/>
                </a:lnTo>
                <a:lnTo>
                  <a:pt x="441616" y="633141"/>
                </a:lnTo>
                <a:lnTo>
                  <a:pt x="0" y="633141"/>
                </a:lnTo>
                <a:lnTo>
                  <a:pt x="0" y="0"/>
                </a:lnTo>
                <a:close/>
              </a:path>
            </a:pathLst>
          </a:custGeom>
          <a:blipFill>
            <a:blip r:embed="rId45">
              <a:extLst>
                <a:ext uri="{96DAC541-7B7A-43D3-8B79-37D633B846F1}">
                  <asvg:svgBlip xmlns="" xmlns:asvg="http://schemas.microsoft.com/office/drawing/2016/SVG/main" r:embed="rId46"/>
                </a:ext>
              </a:extLst>
            </a:blip>
            <a:stretch>
              <a:fillRect/>
            </a:stretch>
          </a:blipFill>
        </p:spPr>
      </p:sp>
      <p:sp>
        <p:nvSpPr>
          <p:cNvPr id="55" name="Freeform 55"/>
          <p:cNvSpPr/>
          <p:nvPr/>
        </p:nvSpPr>
        <p:spPr>
          <a:xfrm>
            <a:off x="327822" y="1281714"/>
            <a:ext cx="441616" cy="633141"/>
          </a:xfrm>
          <a:custGeom>
            <a:avLst/>
            <a:gdLst/>
            <a:ahLst/>
            <a:cxnLst/>
            <a:rect l="l" t="t" r="r" b="b"/>
            <a:pathLst>
              <a:path w="441616" h="633141">
                <a:moveTo>
                  <a:pt x="0" y="0"/>
                </a:moveTo>
                <a:lnTo>
                  <a:pt x="441615" y="0"/>
                </a:lnTo>
                <a:lnTo>
                  <a:pt x="441615" y="633141"/>
                </a:lnTo>
                <a:lnTo>
                  <a:pt x="0" y="633141"/>
                </a:lnTo>
                <a:lnTo>
                  <a:pt x="0" y="0"/>
                </a:lnTo>
                <a:close/>
              </a:path>
            </a:pathLst>
          </a:custGeom>
          <a:blipFill>
            <a:blip r:embed="rId45">
              <a:extLst>
                <a:ext uri="{96DAC541-7B7A-43D3-8B79-37D633B846F1}">
                  <asvg:svgBlip xmlns="" xmlns:asvg="http://schemas.microsoft.com/office/drawing/2016/SVG/main" r:embed="rId46"/>
                </a:ext>
              </a:extLst>
            </a:blip>
            <a:stretch>
              <a:fillRect/>
            </a:stretch>
          </a:blipFill>
        </p:spPr>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24354" r="-1468" b="-56033"/>
            </a:stretch>
          </a:blipFill>
        </p:spPr>
      </p:sp>
      <p:grpSp>
        <p:nvGrpSpPr>
          <p:cNvPr id="3" name="Group 3"/>
          <p:cNvGrpSpPr/>
          <p:nvPr/>
        </p:nvGrpSpPr>
        <p:grpSpPr>
          <a:xfrm>
            <a:off x="1219294" y="2903804"/>
            <a:ext cx="15795020" cy="1269294"/>
            <a:chOff x="0" y="0"/>
            <a:chExt cx="5762066" cy="463042"/>
          </a:xfrm>
        </p:grpSpPr>
        <p:sp>
          <p:nvSpPr>
            <p:cNvPr id="4" name="Freeform 4"/>
            <p:cNvSpPr/>
            <p:nvPr/>
          </p:nvSpPr>
          <p:spPr>
            <a:xfrm>
              <a:off x="0" y="0"/>
              <a:ext cx="5762066" cy="463042"/>
            </a:xfrm>
            <a:custGeom>
              <a:avLst/>
              <a:gdLst/>
              <a:ahLst/>
              <a:cxnLst/>
              <a:rect l="l" t="t" r="r" b="b"/>
              <a:pathLst>
                <a:path w="5762066" h="463042">
                  <a:moveTo>
                    <a:pt x="0" y="0"/>
                  </a:moveTo>
                  <a:lnTo>
                    <a:pt x="5762066" y="0"/>
                  </a:lnTo>
                  <a:lnTo>
                    <a:pt x="5762066" y="463042"/>
                  </a:lnTo>
                  <a:lnTo>
                    <a:pt x="0" y="463042"/>
                  </a:lnTo>
                  <a:close/>
                </a:path>
              </a:pathLst>
            </a:custGeom>
            <a:solidFill>
              <a:srgbClr val="FFFFFF"/>
            </a:solidFill>
          </p:spPr>
        </p:sp>
      </p:grpSp>
      <p:grpSp>
        <p:nvGrpSpPr>
          <p:cNvPr id="5" name="Group 5"/>
          <p:cNvGrpSpPr/>
          <p:nvPr/>
        </p:nvGrpSpPr>
        <p:grpSpPr>
          <a:xfrm>
            <a:off x="1219294" y="4537842"/>
            <a:ext cx="15795020" cy="5141985"/>
            <a:chOff x="0" y="0"/>
            <a:chExt cx="5762066" cy="1875810"/>
          </a:xfrm>
        </p:grpSpPr>
        <p:sp>
          <p:nvSpPr>
            <p:cNvPr id="6" name="Freeform 6"/>
            <p:cNvSpPr/>
            <p:nvPr/>
          </p:nvSpPr>
          <p:spPr>
            <a:xfrm>
              <a:off x="0" y="0"/>
              <a:ext cx="5762066" cy="1875810"/>
            </a:xfrm>
            <a:custGeom>
              <a:avLst/>
              <a:gdLst/>
              <a:ahLst/>
              <a:cxnLst/>
              <a:rect l="l" t="t" r="r" b="b"/>
              <a:pathLst>
                <a:path w="5762066" h="1875810">
                  <a:moveTo>
                    <a:pt x="0" y="0"/>
                  </a:moveTo>
                  <a:lnTo>
                    <a:pt x="5762066" y="0"/>
                  </a:lnTo>
                  <a:lnTo>
                    <a:pt x="5762066" y="1875810"/>
                  </a:lnTo>
                  <a:lnTo>
                    <a:pt x="0" y="1875810"/>
                  </a:lnTo>
                  <a:close/>
                </a:path>
              </a:pathLst>
            </a:custGeom>
            <a:solidFill>
              <a:srgbClr val="FFFFFF"/>
            </a:solidFill>
          </p:spPr>
        </p:sp>
      </p:grpSp>
      <p:sp>
        <p:nvSpPr>
          <p:cNvPr id="7" name="TextBox 7"/>
          <p:cNvSpPr txBox="1"/>
          <p:nvPr/>
        </p:nvSpPr>
        <p:spPr>
          <a:xfrm>
            <a:off x="2833406" y="3152343"/>
            <a:ext cx="12621188" cy="734060"/>
          </a:xfrm>
          <a:prstGeom prst="rect">
            <a:avLst/>
          </a:prstGeom>
        </p:spPr>
        <p:txBody>
          <a:bodyPr lIns="0" tIns="0" rIns="0" bIns="0" rtlCol="0" anchor="t">
            <a:spAutoFit/>
          </a:bodyPr>
          <a:lstStyle/>
          <a:p>
            <a:pPr algn="ctr">
              <a:lnSpc>
                <a:spcPts val="2859"/>
              </a:lnSpc>
            </a:pPr>
            <a:r>
              <a:rPr lang="en-US" sz="2199">
                <a:solidFill>
                  <a:srgbClr val="000000"/>
                </a:solidFill>
                <a:latin typeface="Poppins"/>
                <a:ea typeface="Poppins"/>
                <a:cs typeface="Poppins"/>
                <a:sym typeface="Poppins"/>
              </a:rPr>
              <a:t>Sử dụng các tài nguyên thiết kế này trong Bản thuyết trình Canva của bạn. Thiết kế vui vẻ!</a:t>
            </a:r>
          </a:p>
          <a:p>
            <a:pPr algn="ctr">
              <a:lnSpc>
                <a:spcPts val="2859"/>
              </a:lnSpc>
            </a:pPr>
            <a:r>
              <a:rPr lang="en-US" sz="2199">
                <a:solidFill>
                  <a:srgbClr val="000000"/>
                </a:solidFill>
                <a:latin typeface="Poppins"/>
                <a:ea typeface="Poppins"/>
                <a:cs typeface="Poppins"/>
                <a:sym typeface="Poppins"/>
              </a:rPr>
              <a:t>Hãy xóa trang này trước khi trình bày.</a:t>
            </a:r>
          </a:p>
        </p:txBody>
      </p:sp>
      <p:sp>
        <p:nvSpPr>
          <p:cNvPr id="8" name="Freeform 8"/>
          <p:cNvSpPr/>
          <p:nvPr/>
        </p:nvSpPr>
        <p:spPr>
          <a:xfrm>
            <a:off x="10260550" y="5062322"/>
            <a:ext cx="879662" cy="879662"/>
          </a:xfrm>
          <a:custGeom>
            <a:avLst/>
            <a:gdLst/>
            <a:ahLst/>
            <a:cxnLst/>
            <a:rect l="l" t="t" r="r" b="b"/>
            <a:pathLst>
              <a:path w="879662" h="879662">
                <a:moveTo>
                  <a:pt x="0" y="0"/>
                </a:moveTo>
                <a:lnTo>
                  <a:pt x="879662" y="0"/>
                </a:lnTo>
                <a:lnTo>
                  <a:pt x="879662" y="879662"/>
                </a:lnTo>
                <a:lnTo>
                  <a:pt x="0" y="879662"/>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sp>
        <p:nvSpPr>
          <p:cNvPr id="9" name="Freeform 9"/>
          <p:cNvSpPr/>
          <p:nvPr/>
        </p:nvSpPr>
        <p:spPr>
          <a:xfrm>
            <a:off x="10641331" y="6463044"/>
            <a:ext cx="541969" cy="1173556"/>
          </a:xfrm>
          <a:custGeom>
            <a:avLst/>
            <a:gdLst/>
            <a:ahLst/>
            <a:cxnLst/>
            <a:rect l="l" t="t" r="r" b="b"/>
            <a:pathLst>
              <a:path w="541969" h="1173556">
                <a:moveTo>
                  <a:pt x="0" y="0"/>
                </a:moveTo>
                <a:lnTo>
                  <a:pt x="541970" y="0"/>
                </a:lnTo>
                <a:lnTo>
                  <a:pt x="541970" y="1173556"/>
                </a:lnTo>
                <a:lnTo>
                  <a:pt x="0" y="1173556"/>
                </a:lnTo>
                <a:lnTo>
                  <a:pt x="0" y="0"/>
                </a:lnTo>
                <a:close/>
              </a:path>
            </a:pathLst>
          </a:custGeom>
          <a:blipFill>
            <a:blip r:embed="rId5">
              <a:extLst>
                <a:ext uri="{96DAC541-7B7A-43D3-8B79-37D633B846F1}">
                  <asvg:svgBlip xmlns="" xmlns:asvg="http://schemas.microsoft.com/office/drawing/2016/SVG/main" r:embed="rId6"/>
                </a:ext>
              </a:extLst>
            </a:blip>
            <a:stretch>
              <a:fillRect/>
            </a:stretch>
          </a:blipFill>
        </p:spPr>
      </p:sp>
      <p:sp>
        <p:nvSpPr>
          <p:cNvPr id="10" name="Freeform 10"/>
          <p:cNvSpPr/>
          <p:nvPr/>
        </p:nvSpPr>
        <p:spPr>
          <a:xfrm>
            <a:off x="5578652" y="8141539"/>
            <a:ext cx="1173556" cy="1147951"/>
          </a:xfrm>
          <a:custGeom>
            <a:avLst/>
            <a:gdLst/>
            <a:ahLst/>
            <a:cxnLst/>
            <a:rect l="l" t="t" r="r" b="b"/>
            <a:pathLst>
              <a:path w="1173556" h="1147951">
                <a:moveTo>
                  <a:pt x="0" y="0"/>
                </a:moveTo>
                <a:lnTo>
                  <a:pt x="1173556" y="0"/>
                </a:lnTo>
                <a:lnTo>
                  <a:pt x="1173556" y="1147951"/>
                </a:lnTo>
                <a:lnTo>
                  <a:pt x="0" y="1147951"/>
                </a:lnTo>
                <a:lnTo>
                  <a:pt x="0" y="0"/>
                </a:lnTo>
                <a:close/>
              </a:path>
            </a:pathLst>
          </a:custGeom>
          <a:blipFill>
            <a:blip r:embed="rId7">
              <a:extLst>
                <a:ext uri="{96DAC541-7B7A-43D3-8B79-37D633B846F1}">
                  <asvg:svgBlip xmlns="" xmlns:asvg="http://schemas.microsoft.com/office/drawing/2016/SVG/main" r:embed="rId8"/>
                </a:ext>
              </a:extLst>
            </a:blip>
            <a:stretch>
              <a:fillRect/>
            </a:stretch>
          </a:blipFill>
        </p:spPr>
      </p:sp>
      <p:sp>
        <p:nvSpPr>
          <p:cNvPr id="11" name="Freeform 11"/>
          <p:cNvSpPr/>
          <p:nvPr/>
        </p:nvSpPr>
        <p:spPr>
          <a:xfrm>
            <a:off x="3770306" y="8128737"/>
            <a:ext cx="1173556" cy="1173556"/>
          </a:xfrm>
          <a:custGeom>
            <a:avLst/>
            <a:gdLst/>
            <a:ahLst/>
            <a:cxnLst/>
            <a:rect l="l" t="t" r="r" b="b"/>
            <a:pathLst>
              <a:path w="1173556" h="1173556">
                <a:moveTo>
                  <a:pt x="0" y="0"/>
                </a:moveTo>
                <a:lnTo>
                  <a:pt x="1173555" y="0"/>
                </a:lnTo>
                <a:lnTo>
                  <a:pt x="1173555" y="1173556"/>
                </a:lnTo>
                <a:lnTo>
                  <a:pt x="0" y="1173556"/>
                </a:lnTo>
                <a:lnTo>
                  <a:pt x="0" y="0"/>
                </a:lnTo>
                <a:close/>
              </a:path>
            </a:pathLst>
          </a:custGeom>
          <a:blipFill>
            <a:blip r:embed="rId9">
              <a:extLst>
                <a:ext uri="{96DAC541-7B7A-43D3-8B79-37D633B846F1}">
                  <asvg:svgBlip xmlns="" xmlns:asvg="http://schemas.microsoft.com/office/drawing/2016/SVG/main" r:embed="rId10"/>
                </a:ext>
              </a:extLst>
            </a:blip>
            <a:stretch>
              <a:fillRect/>
            </a:stretch>
          </a:blipFill>
        </p:spPr>
      </p:sp>
      <p:sp>
        <p:nvSpPr>
          <p:cNvPr id="12" name="Freeform 12"/>
          <p:cNvSpPr/>
          <p:nvPr/>
        </p:nvSpPr>
        <p:spPr>
          <a:xfrm>
            <a:off x="8945203" y="6615957"/>
            <a:ext cx="1000528" cy="867731"/>
          </a:xfrm>
          <a:custGeom>
            <a:avLst/>
            <a:gdLst/>
            <a:ahLst/>
            <a:cxnLst/>
            <a:rect l="l" t="t" r="r" b="b"/>
            <a:pathLst>
              <a:path w="1000528" h="867731">
                <a:moveTo>
                  <a:pt x="0" y="0"/>
                </a:moveTo>
                <a:lnTo>
                  <a:pt x="1000529" y="0"/>
                </a:lnTo>
                <a:lnTo>
                  <a:pt x="1000529" y="867731"/>
                </a:lnTo>
                <a:lnTo>
                  <a:pt x="0" y="867731"/>
                </a:lnTo>
                <a:lnTo>
                  <a:pt x="0" y="0"/>
                </a:lnTo>
                <a:close/>
              </a:path>
            </a:pathLst>
          </a:custGeom>
          <a:blipFill>
            <a:blip r:embed="rId11">
              <a:extLst>
                <a:ext uri="{96DAC541-7B7A-43D3-8B79-37D633B846F1}">
                  <asvg:svgBlip xmlns="" xmlns:asvg="http://schemas.microsoft.com/office/drawing/2016/SVG/main" r:embed="rId12"/>
                </a:ext>
              </a:extLst>
            </a:blip>
            <a:stretch>
              <a:fillRect/>
            </a:stretch>
          </a:blipFill>
        </p:spPr>
      </p:sp>
      <p:sp>
        <p:nvSpPr>
          <p:cNvPr id="13" name="Freeform 13"/>
          <p:cNvSpPr/>
          <p:nvPr/>
        </p:nvSpPr>
        <p:spPr>
          <a:xfrm>
            <a:off x="7249075" y="6564111"/>
            <a:ext cx="1000528" cy="971422"/>
          </a:xfrm>
          <a:custGeom>
            <a:avLst/>
            <a:gdLst/>
            <a:ahLst/>
            <a:cxnLst/>
            <a:rect l="l" t="t" r="r" b="b"/>
            <a:pathLst>
              <a:path w="1000528" h="971422">
                <a:moveTo>
                  <a:pt x="0" y="0"/>
                </a:moveTo>
                <a:lnTo>
                  <a:pt x="1000529" y="0"/>
                </a:lnTo>
                <a:lnTo>
                  <a:pt x="1000529" y="971422"/>
                </a:lnTo>
                <a:lnTo>
                  <a:pt x="0" y="971422"/>
                </a:lnTo>
                <a:lnTo>
                  <a:pt x="0" y="0"/>
                </a:lnTo>
                <a:close/>
              </a:path>
            </a:pathLst>
          </a:custGeom>
          <a:blipFill>
            <a:blip r:embed="rId13">
              <a:extLst>
                <a:ext uri="{96DAC541-7B7A-43D3-8B79-37D633B846F1}">
                  <asvg:svgBlip xmlns="" xmlns:asvg="http://schemas.microsoft.com/office/drawing/2016/SVG/main" r:embed="rId14"/>
                </a:ext>
              </a:extLst>
            </a:blip>
            <a:stretch>
              <a:fillRect/>
            </a:stretch>
          </a:blipFill>
        </p:spPr>
      </p:sp>
      <p:sp>
        <p:nvSpPr>
          <p:cNvPr id="14" name="Freeform 14"/>
          <p:cNvSpPr/>
          <p:nvPr/>
        </p:nvSpPr>
        <p:spPr>
          <a:xfrm>
            <a:off x="5552948" y="6616866"/>
            <a:ext cx="1000528" cy="865912"/>
          </a:xfrm>
          <a:custGeom>
            <a:avLst/>
            <a:gdLst/>
            <a:ahLst/>
            <a:cxnLst/>
            <a:rect l="l" t="t" r="r" b="b"/>
            <a:pathLst>
              <a:path w="1000528" h="865912">
                <a:moveTo>
                  <a:pt x="0" y="0"/>
                </a:moveTo>
                <a:lnTo>
                  <a:pt x="1000528" y="0"/>
                </a:lnTo>
                <a:lnTo>
                  <a:pt x="1000528" y="865912"/>
                </a:lnTo>
                <a:lnTo>
                  <a:pt x="0" y="865912"/>
                </a:lnTo>
                <a:lnTo>
                  <a:pt x="0" y="0"/>
                </a:lnTo>
                <a:close/>
              </a:path>
            </a:pathLst>
          </a:custGeom>
          <a:blipFill>
            <a:blip r:embed="rId15">
              <a:extLst>
                <a:ext uri="{96DAC541-7B7A-43D3-8B79-37D633B846F1}">
                  <asvg:svgBlip xmlns="" xmlns:asvg="http://schemas.microsoft.com/office/drawing/2016/SVG/main" r:embed="rId16"/>
                </a:ext>
              </a:extLst>
            </a:blip>
            <a:stretch>
              <a:fillRect/>
            </a:stretch>
          </a:blipFill>
        </p:spPr>
      </p:sp>
      <p:sp>
        <p:nvSpPr>
          <p:cNvPr id="15" name="Freeform 15"/>
          <p:cNvSpPr/>
          <p:nvPr/>
        </p:nvSpPr>
        <p:spPr>
          <a:xfrm>
            <a:off x="3856820" y="6705095"/>
            <a:ext cx="1000528" cy="689455"/>
          </a:xfrm>
          <a:custGeom>
            <a:avLst/>
            <a:gdLst/>
            <a:ahLst/>
            <a:cxnLst/>
            <a:rect l="l" t="t" r="r" b="b"/>
            <a:pathLst>
              <a:path w="1000528" h="689455">
                <a:moveTo>
                  <a:pt x="0" y="0"/>
                </a:moveTo>
                <a:lnTo>
                  <a:pt x="1000528" y="0"/>
                </a:lnTo>
                <a:lnTo>
                  <a:pt x="1000528" y="689455"/>
                </a:lnTo>
                <a:lnTo>
                  <a:pt x="0" y="689455"/>
                </a:lnTo>
                <a:lnTo>
                  <a:pt x="0" y="0"/>
                </a:lnTo>
                <a:close/>
              </a:path>
            </a:pathLst>
          </a:custGeom>
          <a:blipFill>
            <a:blip r:embed="rId17">
              <a:extLst>
                <a:ext uri="{96DAC541-7B7A-43D3-8B79-37D633B846F1}">
                  <asvg:svgBlip xmlns="" xmlns:asvg="http://schemas.microsoft.com/office/drawing/2016/SVG/main" r:embed="rId18"/>
                </a:ext>
              </a:extLst>
            </a:blip>
            <a:stretch>
              <a:fillRect/>
            </a:stretch>
          </a:blipFill>
        </p:spPr>
      </p:sp>
      <p:sp>
        <p:nvSpPr>
          <p:cNvPr id="16" name="Freeform 16"/>
          <p:cNvSpPr/>
          <p:nvPr/>
        </p:nvSpPr>
        <p:spPr>
          <a:xfrm>
            <a:off x="3901306" y="4929829"/>
            <a:ext cx="911556" cy="1144648"/>
          </a:xfrm>
          <a:custGeom>
            <a:avLst/>
            <a:gdLst/>
            <a:ahLst/>
            <a:cxnLst/>
            <a:rect l="l" t="t" r="r" b="b"/>
            <a:pathLst>
              <a:path w="911556" h="1144648">
                <a:moveTo>
                  <a:pt x="0" y="0"/>
                </a:moveTo>
                <a:lnTo>
                  <a:pt x="911556" y="0"/>
                </a:lnTo>
                <a:lnTo>
                  <a:pt x="911556" y="1144648"/>
                </a:lnTo>
                <a:lnTo>
                  <a:pt x="0" y="1144648"/>
                </a:lnTo>
                <a:lnTo>
                  <a:pt x="0" y="0"/>
                </a:lnTo>
                <a:close/>
              </a:path>
            </a:pathLst>
          </a:custGeom>
          <a:blipFill>
            <a:blip r:embed="rId19">
              <a:extLst>
                <a:ext uri="{96DAC541-7B7A-43D3-8B79-37D633B846F1}">
                  <asvg:svgBlip xmlns="" xmlns:asvg="http://schemas.microsoft.com/office/drawing/2016/SVG/main" r:embed="rId20"/>
                </a:ext>
              </a:extLst>
            </a:blip>
            <a:stretch>
              <a:fillRect/>
            </a:stretch>
          </a:blipFill>
        </p:spPr>
      </p:sp>
      <p:sp>
        <p:nvSpPr>
          <p:cNvPr id="17" name="Freeform 17"/>
          <p:cNvSpPr/>
          <p:nvPr/>
        </p:nvSpPr>
        <p:spPr>
          <a:xfrm>
            <a:off x="7166510" y="5131958"/>
            <a:ext cx="1000528" cy="740391"/>
          </a:xfrm>
          <a:custGeom>
            <a:avLst/>
            <a:gdLst/>
            <a:ahLst/>
            <a:cxnLst/>
            <a:rect l="l" t="t" r="r" b="b"/>
            <a:pathLst>
              <a:path w="1000528" h="740391">
                <a:moveTo>
                  <a:pt x="0" y="0"/>
                </a:moveTo>
                <a:lnTo>
                  <a:pt x="1000528" y="0"/>
                </a:lnTo>
                <a:lnTo>
                  <a:pt x="1000528" y="740391"/>
                </a:lnTo>
                <a:lnTo>
                  <a:pt x="0" y="740391"/>
                </a:lnTo>
                <a:lnTo>
                  <a:pt x="0" y="0"/>
                </a:lnTo>
                <a:close/>
              </a:path>
            </a:pathLst>
          </a:custGeom>
          <a:blipFill>
            <a:blip r:embed="rId21">
              <a:extLst>
                <a:ext uri="{96DAC541-7B7A-43D3-8B79-37D633B846F1}">
                  <asvg:svgBlip xmlns="" xmlns:asvg="http://schemas.microsoft.com/office/drawing/2016/SVG/main" r:embed="rId22"/>
                </a:ext>
              </a:extLst>
            </a:blip>
            <a:stretch>
              <a:fillRect/>
            </a:stretch>
          </a:blipFill>
        </p:spPr>
      </p:sp>
      <p:sp>
        <p:nvSpPr>
          <p:cNvPr id="18" name="Freeform 18"/>
          <p:cNvSpPr/>
          <p:nvPr/>
        </p:nvSpPr>
        <p:spPr>
          <a:xfrm>
            <a:off x="5489422" y="5003708"/>
            <a:ext cx="1000528" cy="996890"/>
          </a:xfrm>
          <a:custGeom>
            <a:avLst/>
            <a:gdLst/>
            <a:ahLst/>
            <a:cxnLst/>
            <a:rect l="l" t="t" r="r" b="b"/>
            <a:pathLst>
              <a:path w="1000528" h="996890">
                <a:moveTo>
                  <a:pt x="0" y="0"/>
                </a:moveTo>
                <a:lnTo>
                  <a:pt x="1000528" y="0"/>
                </a:lnTo>
                <a:lnTo>
                  <a:pt x="1000528" y="996890"/>
                </a:lnTo>
                <a:lnTo>
                  <a:pt x="0" y="996890"/>
                </a:lnTo>
                <a:lnTo>
                  <a:pt x="0" y="0"/>
                </a:lnTo>
                <a:close/>
              </a:path>
            </a:pathLst>
          </a:custGeom>
          <a:blipFill>
            <a:blip r:embed="rId23">
              <a:extLst>
                <a:ext uri="{96DAC541-7B7A-43D3-8B79-37D633B846F1}">
                  <asvg:svgBlip xmlns="" xmlns:asvg="http://schemas.microsoft.com/office/drawing/2016/SVG/main" r:embed="rId24"/>
                </a:ext>
              </a:extLst>
            </a:blip>
            <a:stretch>
              <a:fillRect/>
            </a:stretch>
          </a:blipFill>
        </p:spPr>
      </p:sp>
      <p:sp>
        <p:nvSpPr>
          <p:cNvPr id="19" name="Freeform 19"/>
          <p:cNvSpPr/>
          <p:nvPr/>
        </p:nvSpPr>
        <p:spPr>
          <a:xfrm>
            <a:off x="8843599" y="5001889"/>
            <a:ext cx="740391" cy="1000528"/>
          </a:xfrm>
          <a:custGeom>
            <a:avLst/>
            <a:gdLst/>
            <a:ahLst/>
            <a:cxnLst/>
            <a:rect l="l" t="t" r="r" b="b"/>
            <a:pathLst>
              <a:path w="740391" h="1000528">
                <a:moveTo>
                  <a:pt x="0" y="0"/>
                </a:moveTo>
                <a:lnTo>
                  <a:pt x="740390" y="0"/>
                </a:lnTo>
                <a:lnTo>
                  <a:pt x="740390" y="1000528"/>
                </a:lnTo>
                <a:lnTo>
                  <a:pt x="0" y="1000528"/>
                </a:lnTo>
                <a:lnTo>
                  <a:pt x="0" y="0"/>
                </a:lnTo>
                <a:close/>
              </a:path>
            </a:pathLst>
          </a:custGeom>
          <a:blipFill>
            <a:blip r:embed="rId25">
              <a:extLst>
                <a:ext uri="{96DAC541-7B7A-43D3-8B79-37D633B846F1}">
                  <asvg:svgBlip xmlns="" xmlns:asvg="http://schemas.microsoft.com/office/drawing/2016/SVG/main" r:embed="rId26"/>
                </a:ext>
              </a:extLst>
            </a:blip>
            <a:stretch>
              <a:fillRect/>
            </a:stretch>
          </a:blipFill>
        </p:spPr>
      </p:sp>
      <p:sp>
        <p:nvSpPr>
          <p:cNvPr id="20" name="Freeform 20"/>
          <p:cNvSpPr/>
          <p:nvPr/>
        </p:nvSpPr>
        <p:spPr>
          <a:xfrm>
            <a:off x="7386999" y="8215251"/>
            <a:ext cx="674902" cy="1000528"/>
          </a:xfrm>
          <a:custGeom>
            <a:avLst/>
            <a:gdLst/>
            <a:ahLst/>
            <a:cxnLst/>
            <a:rect l="l" t="t" r="r" b="b"/>
            <a:pathLst>
              <a:path w="674902" h="1000528">
                <a:moveTo>
                  <a:pt x="0" y="0"/>
                </a:moveTo>
                <a:lnTo>
                  <a:pt x="674901" y="0"/>
                </a:lnTo>
                <a:lnTo>
                  <a:pt x="674901" y="1000528"/>
                </a:lnTo>
                <a:lnTo>
                  <a:pt x="0" y="1000528"/>
                </a:lnTo>
                <a:lnTo>
                  <a:pt x="0" y="0"/>
                </a:lnTo>
                <a:close/>
              </a:path>
            </a:pathLst>
          </a:custGeom>
          <a:blipFill>
            <a:blip r:embed="rId27">
              <a:extLst>
                <a:ext uri="{96DAC541-7B7A-43D3-8B79-37D633B846F1}">
                  <asvg:svgBlip xmlns="" xmlns:asvg="http://schemas.microsoft.com/office/drawing/2016/SVG/main" r:embed="rId28"/>
                </a:ext>
              </a:extLst>
            </a:blip>
            <a:stretch>
              <a:fillRect/>
            </a:stretch>
          </a:blipFill>
        </p:spPr>
      </p:sp>
      <p:sp>
        <p:nvSpPr>
          <p:cNvPr id="21" name="Freeform 21"/>
          <p:cNvSpPr/>
          <p:nvPr/>
        </p:nvSpPr>
        <p:spPr>
          <a:xfrm>
            <a:off x="8696691" y="8215251"/>
            <a:ext cx="940496" cy="1000528"/>
          </a:xfrm>
          <a:custGeom>
            <a:avLst/>
            <a:gdLst/>
            <a:ahLst/>
            <a:cxnLst/>
            <a:rect l="l" t="t" r="r" b="b"/>
            <a:pathLst>
              <a:path w="940496" h="1000528">
                <a:moveTo>
                  <a:pt x="0" y="0"/>
                </a:moveTo>
                <a:lnTo>
                  <a:pt x="940497" y="0"/>
                </a:lnTo>
                <a:lnTo>
                  <a:pt x="940497" y="1000528"/>
                </a:lnTo>
                <a:lnTo>
                  <a:pt x="0" y="1000528"/>
                </a:lnTo>
                <a:lnTo>
                  <a:pt x="0" y="0"/>
                </a:lnTo>
                <a:close/>
              </a:path>
            </a:pathLst>
          </a:custGeom>
          <a:blipFill>
            <a:blip r:embed="rId29">
              <a:extLst>
                <a:ext uri="{96DAC541-7B7A-43D3-8B79-37D633B846F1}">
                  <asvg:svgBlip xmlns="" xmlns:asvg="http://schemas.microsoft.com/office/drawing/2016/SVG/main" r:embed="rId30"/>
                </a:ext>
              </a:extLst>
            </a:blip>
            <a:stretch>
              <a:fillRect/>
            </a:stretch>
          </a:blipFill>
        </p:spPr>
      </p:sp>
      <p:sp>
        <p:nvSpPr>
          <p:cNvPr id="22" name="Freeform 22"/>
          <p:cNvSpPr/>
          <p:nvPr/>
        </p:nvSpPr>
        <p:spPr>
          <a:xfrm>
            <a:off x="10271979" y="8188070"/>
            <a:ext cx="1054890" cy="1054890"/>
          </a:xfrm>
          <a:custGeom>
            <a:avLst/>
            <a:gdLst/>
            <a:ahLst/>
            <a:cxnLst/>
            <a:rect l="l" t="t" r="r" b="b"/>
            <a:pathLst>
              <a:path w="1054890" h="1054890">
                <a:moveTo>
                  <a:pt x="0" y="0"/>
                </a:moveTo>
                <a:lnTo>
                  <a:pt x="1054889" y="0"/>
                </a:lnTo>
                <a:lnTo>
                  <a:pt x="1054889" y="1054890"/>
                </a:lnTo>
                <a:lnTo>
                  <a:pt x="0" y="1054890"/>
                </a:lnTo>
                <a:lnTo>
                  <a:pt x="0" y="0"/>
                </a:lnTo>
                <a:close/>
              </a:path>
            </a:pathLst>
          </a:custGeom>
          <a:blipFill>
            <a:blip r:embed="rId31">
              <a:extLst>
                <a:ext uri="{96DAC541-7B7A-43D3-8B79-37D633B846F1}">
                  <asvg:svgBlip xmlns="" xmlns:asvg="http://schemas.microsoft.com/office/drawing/2016/SVG/main" r:embed="rId32"/>
                </a:ext>
              </a:extLst>
            </a:blip>
            <a:stretch>
              <a:fillRect/>
            </a:stretch>
          </a:blipFill>
        </p:spPr>
      </p:sp>
      <p:sp>
        <p:nvSpPr>
          <p:cNvPr id="23" name="Freeform 23"/>
          <p:cNvSpPr/>
          <p:nvPr/>
        </p:nvSpPr>
        <p:spPr>
          <a:xfrm>
            <a:off x="11816773" y="5075325"/>
            <a:ext cx="1173556" cy="853656"/>
          </a:xfrm>
          <a:custGeom>
            <a:avLst/>
            <a:gdLst/>
            <a:ahLst/>
            <a:cxnLst/>
            <a:rect l="l" t="t" r="r" b="b"/>
            <a:pathLst>
              <a:path w="1173556" h="853656">
                <a:moveTo>
                  <a:pt x="0" y="0"/>
                </a:moveTo>
                <a:lnTo>
                  <a:pt x="1173555" y="0"/>
                </a:lnTo>
                <a:lnTo>
                  <a:pt x="1173555" y="853656"/>
                </a:lnTo>
                <a:lnTo>
                  <a:pt x="0" y="853656"/>
                </a:lnTo>
                <a:lnTo>
                  <a:pt x="0" y="0"/>
                </a:lnTo>
                <a:close/>
              </a:path>
            </a:pathLst>
          </a:custGeom>
          <a:blipFill>
            <a:blip r:embed="rId33">
              <a:extLst>
                <a:ext uri="{96DAC541-7B7A-43D3-8B79-37D633B846F1}">
                  <asvg:svgBlip xmlns="" xmlns:asvg="http://schemas.microsoft.com/office/drawing/2016/SVG/main" r:embed="rId34"/>
                </a:ext>
              </a:extLst>
            </a:blip>
            <a:stretch>
              <a:fillRect/>
            </a:stretch>
          </a:blipFill>
        </p:spPr>
      </p:sp>
      <p:sp>
        <p:nvSpPr>
          <p:cNvPr id="24" name="Freeform 24"/>
          <p:cNvSpPr/>
          <p:nvPr/>
        </p:nvSpPr>
        <p:spPr>
          <a:xfrm>
            <a:off x="13666888" y="4915375"/>
            <a:ext cx="721203" cy="1173556"/>
          </a:xfrm>
          <a:custGeom>
            <a:avLst/>
            <a:gdLst/>
            <a:ahLst/>
            <a:cxnLst/>
            <a:rect l="l" t="t" r="r" b="b"/>
            <a:pathLst>
              <a:path w="721203" h="1173556">
                <a:moveTo>
                  <a:pt x="0" y="0"/>
                </a:moveTo>
                <a:lnTo>
                  <a:pt x="721204" y="0"/>
                </a:lnTo>
                <a:lnTo>
                  <a:pt x="721204" y="1173556"/>
                </a:lnTo>
                <a:lnTo>
                  <a:pt x="0" y="1173556"/>
                </a:lnTo>
                <a:lnTo>
                  <a:pt x="0" y="0"/>
                </a:lnTo>
                <a:close/>
              </a:path>
            </a:pathLst>
          </a:custGeom>
          <a:blipFill>
            <a:blip r:embed="rId35">
              <a:extLst>
                <a:ext uri="{96DAC541-7B7A-43D3-8B79-37D633B846F1}">
                  <asvg:svgBlip xmlns="" xmlns:asvg="http://schemas.microsoft.com/office/drawing/2016/SVG/main" r:embed="rId36"/>
                </a:ext>
              </a:extLst>
            </a:blip>
            <a:stretch>
              <a:fillRect/>
            </a:stretch>
          </a:blipFill>
        </p:spPr>
      </p:sp>
      <p:sp>
        <p:nvSpPr>
          <p:cNvPr id="25" name="Freeform 25"/>
          <p:cNvSpPr/>
          <p:nvPr/>
        </p:nvSpPr>
        <p:spPr>
          <a:xfrm>
            <a:off x="11878901" y="6698456"/>
            <a:ext cx="787175" cy="702733"/>
          </a:xfrm>
          <a:custGeom>
            <a:avLst/>
            <a:gdLst/>
            <a:ahLst/>
            <a:cxnLst/>
            <a:rect l="l" t="t" r="r" b="b"/>
            <a:pathLst>
              <a:path w="787175" h="702733">
                <a:moveTo>
                  <a:pt x="0" y="0"/>
                </a:moveTo>
                <a:lnTo>
                  <a:pt x="787175" y="0"/>
                </a:lnTo>
                <a:lnTo>
                  <a:pt x="787175" y="702732"/>
                </a:lnTo>
                <a:lnTo>
                  <a:pt x="0" y="702732"/>
                </a:lnTo>
                <a:lnTo>
                  <a:pt x="0" y="0"/>
                </a:lnTo>
                <a:close/>
              </a:path>
            </a:pathLst>
          </a:custGeom>
          <a:blipFill>
            <a:blip r:embed="rId37">
              <a:extLst>
                <a:ext uri="{96DAC541-7B7A-43D3-8B79-37D633B846F1}">
                  <asvg:svgBlip xmlns="" xmlns:asvg="http://schemas.microsoft.com/office/drawing/2016/SVG/main" r:embed="rId38"/>
                </a:ext>
              </a:extLst>
            </a:blip>
            <a:stretch>
              <a:fillRect/>
            </a:stretch>
          </a:blipFill>
        </p:spPr>
      </p:sp>
      <p:sp>
        <p:nvSpPr>
          <p:cNvPr id="26" name="Freeform 26"/>
          <p:cNvSpPr/>
          <p:nvPr/>
        </p:nvSpPr>
        <p:spPr>
          <a:xfrm>
            <a:off x="13361675" y="6573122"/>
            <a:ext cx="1101617" cy="953399"/>
          </a:xfrm>
          <a:custGeom>
            <a:avLst/>
            <a:gdLst/>
            <a:ahLst/>
            <a:cxnLst/>
            <a:rect l="l" t="t" r="r" b="b"/>
            <a:pathLst>
              <a:path w="1101617" h="953399">
                <a:moveTo>
                  <a:pt x="0" y="0"/>
                </a:moveTo>
                <a:lnTo>
                  <a:pt x="1101617" y="0"/>
                </a:lnTo>
                <a:lnTo>
                  <a:pt x="1101617" y="953400"/>
                </a:lnTo>
                <a:lnTo>
                  <a:pt x="0" y="953400"/>
                </a:lnTo>
                <a:lnTo>
                  <a:pt x="0" y="0"/>
                </a:lnTo>
                <a:close/>
              </a:path>
            </a:pathLst>
          </a:custGeom>
          <a:blipFill>
            <a:blip r:embed="rId39">
              <a:extLst>
                <a:ext uri="{96DAC541-7B7A-43D3-8B79-37D633B846F1}">
                  <asvg:svgBlip xmlns="" xmlns:asvg="http://schemas.microsoft.com/office/drawing/2016/SVG/main" r:embed="rId40"/>
                </a:ext>
              </a:extLst>
            </a:blip>
            <a:stretch>
              <a:fillRect/>
            </a:stretch>
          </a:blipFill>
        </p:spPr>
      </p:sp>
      <p:sp>
        <p:nvSpPr>
          <p:cNvPr id="27" name="Freeform 27"/>
          <p:cNvSpPr/>
          <p:nvPr/>
        </p:nvSpPr>
        <p:spPr>
          <a:xfrm>
            <a:off x="11961659" y="8577384"/>
            <a:ext cx="980283" cy="276262"/>
          </a:xfrm>
          <a:custGeom>
            <a:avLst/>
            <a:gdLst/>
            <a:ahLst/>
            <a:cxnLst/>
            <a:rect l="l" t="t" r="r" b="b"/>
            <a:pathLst>
              <a:path w="980283" h="276262">
                <a:moveTo>
                  <a:pt x="0" y="0"/>
                </a:moveTo>
                <a:lnTo>
                  <a:pt x="980283" y="0"/>
                </a:lnTo>
                <a:lnTo>
                  <a:pt x="980283" y="276262"/>
                </a:lnTo>
                <a:lnTo>
                  <a:pt x="0" y="276262"/>
                </a:lnTo>
                <a:lnTo>
                  <a:pt x="0" y="0"/>
                </a:lnTo>
                <a:close/>
              </a:path>
            </a:pathLst>
          </a:custGeom>
          <a:blipFill>
            <a:blip r:embed="rId41">
              <a:extLst>
                <a:ext uri="{96DAC541-7B7A-43D3-8B79-37D633B846F1}">
                  <asvg:svgBlip xmlns="" xmlns:asvg="http://schemas.microsoft.com/office/drawing/2016/SVG/main" r:embed="rId42"/>
                </a:ext>
              </a:extLst>
            </a:blip>
            <a:stretch>
              <a:fillRect/>
            </a:stretch>
          </a:blipFill>
        </p:spPr>
      </p:sp>
      <p:sp>
        <p:nvSpPr>
          <p:cNvPr id="28" name="Freeform 28"/>
          <p:cNvSpPr/>
          <p:nvPr/>
        </p:nvSpPr>
        <p:spPr>
          <a:xfrm>
            <a:off x="13576733" y="8158880"/>
            <a:ext cx="886568" cy="1113270"/>
          </a:xfrm>
          <a:custGeom>
            <a:avLst/>
            <a:gdLst/>
            <a:ahLst/>
            <a:cxnLst/>
            <a:rect l="l" t="t" r="r" b="b"/>
            <a:pathLst>
              <a:path w="886568" h="1113270">
                <a:moveTo>
                  <a:pt x="0" y="0"/>
                </a:moveTo>
                <a:lnTo>
                  <a:pt x="886568" y="0"/>
                </a:lnTo>
                <a:lnTo>
                  <a:pt x="886568" y="1113270"/>
                </a:lnTo>
                <a:lnTo>
                  <a:pt x="0" y="1113270"/>
                </a:lnTo>
                <a:lnTo>
                  <a:pt x="0" y="0"/>
                </a:lnTo>
                <a:close/>
              </a:path>
            </a:pathLst>
          </a:custGeom>
          <a:blipFill>
            <a:blip r:embed="rId43">
              <a:extLst>
                <a:ext uri="{96DAC541-7B7A-43D3-8B79-37D633B846F1}">
                  <asvg:svgBlip xmlns="" xmlns:asvg="http://schemas.microsoft.com/office/drawing/2016/SVG/main" r:embed="rId44"/>
                </a:ext>
              </a:extLst>
            </a:blip>
            <a:stretch>
              <a:fillRect/>
            </a:stretch>
          </a:blipFill>
        </p:spPr>
      </p:sp>
      <p:grpSp>
        <p:nvGrpSpPr>
          <p:cNvPr id="29" name="Group 29"/>
          <p:cNvGrpSpPr/>
          <p:nvPr/>
        </p:nvGrpSpPr>
        <p:grpSpPr>
          <a:xfrm>
            <a:off x="1219294" y="2903804"/>
            <a:ext cx="15795020" cy="1269294"/>
            <a:chOff x="0" y="0"/>
            <a:chExt cx="5762066" cy="463042"/>
          </a:xfrm>
        </p:grpSpPr>
        <p:sp>
          <p:nvSpPr>
            <p:cNvPr id="30" name="Freeform 30"/>
            <p:cNvSpPr/>
            <p:nvPr/>
          </p:nvSpPr>
          <p:spPr>
            <a:xfrm>
              <a:off x="0" y="0"/>
              <a:ext cx="5762066" cy="463042"/>
            </a:xfrm>
            <a:custGeom>
              <a:avLst/>
              <a:gdLst/>
              <a:ahLst/>
              <a:cxnLst/>
              <a:rect l="l" t="t" r="r" b="b"/>
              <a:pathLst>
                <a:path w="5762066" h="463042">
                  <a:moveTo>
                    <a:pt x="0" y="0"/>
                  </a:moveTo>
                  <a:lnTo>
                    <a:pt x="5762066" y="0"/>
                  </a:lnTo>
                  <a:lnTo>
                    <a:pt x="5762066" y="463042"/>
                  </a:lnTo>
                  <a:lnTo>
                    <a:pt x="0" y="463042"/>
                  </a:lnTo>
                  <a:close/>
                </a:path>
              </a:pathLst>
            </a:custGeom>
            <a:solidFill>
              <a:srgbClr val="FFFFFF"/>
            </a:solidFill>
          </p:spPr>
        </p:sp>
      </p:grpSp>
      <p:grpSp>
        <p:nvGrpSpPr>
          <p:cNvPr id="31" name="Group 31"/>
          <p:cNvGrpSpPr/>
          <p:nvPr/>
        </p:nvGrpSpPr>
        <p:grpSpPr>
          <a:xfrm>
            <a:off x="1219294" y="4537842"/>
            <a:ext cx="15795020" cy="5141985"/>
            <a:chOff x="0" y="0"/>
            <a:chExt cx="5762066" cy="1875810"/>
          </a:xfrm>
        </p:grpSpPr>
        <p:sp>
          <p:nvSpPr>
            <p:cNvPr id="32" name="Freeform 32"/>
            <p:cNvSpPr/>
            <p:nvPr/>
          </p:nvSpPr>
          <p:spPr>
            <a:xfrm>
              <a:off x="0" y="0"/>
              <a:ext cx="5762066" cy="1875810"/>
            </a:xfrm>
            <a:custGeom>
              <a:avLst/>
              <a:gdLst/>
              <a:ahLst/>
              <a:cxnLst/>
              <a:rect l="l" t="t" r="r" b="b"/>
              <a:pathLst>
                <a:path w="5762066" h="1875810">
                  <a:moveTo>
                    <a:pt x="0" y="0"/>
                  </a:moveTo>
                  <a:lnTo>
                    <a:pt x="5762066" y="0"/>
                  </a:lnTo>
                  <a:lnTo>
                    <a:pt x="5762066" y="1875810"/>
                  </a:lnTo>
                  <a:lnTo>
                    <a:pt x="0" y="1875810"/>
                  </a:lnTo>
                  <a:close/>
                </a:path>
              </a:pathLst>
            </a:custGeom>
            <a:solidFill>
              <a:srgbClr val="FFFFFF"/>
            </a:solidFill>
          </p:spPr>
        </p:sp>
      </p:grpSp>
      <p:sp>
        <p:nvSpPr>
          <p:cNvPr id="33" name="TextBox 33"/>
          <p:cNvSpPr txBox="1"/>
          <p:nvPr/>
        </p:nvSpPr>
        <p:spPr>
          <a:xfrm>
            <a:off x="2833406" y="3152343"/>
            <a:ext cx="12621188" cy="734060"/>
          </a:xfrm>
          <a:prstGeom prst="rect">
            <a:avLst/>
          </a:prstGeom>
        </p:spPr>
        <p:txBody>
          <a:bodyPr lIns="0" tIns="0" rIns="0" bIns="0" rtlCol="0" anchor="t">
            <a:spAutoFit/>
          </a:bodyPr>
          <a:lstStyle/>
          <a:p>
            <a:pPr algn="ctr">
              <a:lnSpc>
                <a:spcPts val="2859"/>
              </a:lnSpc>
            </a:pPr>
            <a:r>
              <a:rPr lang="en-US" sz="2199">
                <a:solidFill>
                  <a:srgbClr val="000000"/>
                </a:solidFill>
                <a:latin typeface="Poppins"/>
                <a:ea typeface="Poppins"/>
                <a:cs typeface="Poppins"/>
                <a:sym typeface="Poppins"/>
              </a:rPr>
              <a:t>Sử dụng các tài nguyên thiết kế này trong Bản thuyết trình Canva của bạn. Thiết kế vui vẻ!</a:t>
            </a:r>
          </a:p>
          <a:p>
            <a:pPr algn="ctr">
              <a:lnSpc>
                <a:spcPts val="2859"/>
              </a:lnSpc>
            </a:pPr>
            <a:r>
              <a:rPr lang="en-US" sz="2199">
                <a:solidFill>
                  <a:srgbClr val="000000"/>
                </a:solidFill>
                <a:latin typeface="Poppins"/>
                <a:ea typeface="Poppins"/>
                <a:cs typeface="Poppins"/>
                <a:sym typeface="Poppins"/>
              </a:rPr>
              <a:t>Hãy xóa trang này trước khi trình bày.</a:t>
            </a:r>
          </a:p>
        </p:txBody>
      </p:sp>
      <p:grpSp>
        <p:nvGrpSpPr>
          <p:cNvPr id="34" name="Group 34"/>
          <p:cNvGrpSpPr>
            <a:grpSpLocks noChangeAspect="1"/>
          </p:cNvGrpSpPr>
          <p:nvPr/>
        </p:nvGrpSpPr>
        <p:grpSpPr>
          <a:xfrm>
            <a:off x="9404956" y="8064673"/>
            <a:ext cx="529685" cy="529685"/>
            <a:chOff x="0" y="0"/>
            <a:chExt cx="6355080" cy="6355080"/>
          </a:xfrm>
        </p:grpSpPr>
        <p:sp>
          <p:nvSpPr>
            <p:cNvPr id="35" name="Freeform 35"/>
            <p:cNvSpPr/>
            <p:nvPr/>
          </p:nvSpPr>
          <p:spPr>
            <a:xfrm>
              <a:off x="0" y="0"/>
              <a:ext cx="6355080" cy="6355080"/>
            </a:xfrm>
            <a:custGeom>
              <a:avLst/>
              <a:gdLst/>
              <a:ahLst/>
              <a:cxnLst/>
              <a:rect l="l" t="t" r="r" b="b"/>
              <a:pathLst>
                <a:path w="6355080" h="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003EA8"/>
            </a:solidFill>
          </p:spPr>
        </p:sp>
      </p:grpSp>
      <p:grpSp>
        <p:nvGrpSpPr>
          <p:cNvPr id="36" name="Group 36"/>
          <p:cNvGrpSpPr/>
          <p:nvPr/>
        </p:nvGrpSpPr>
        <p:grpSpPr>
          <a:xfrm>
            <a:off x="7922772" y="8064673"/>
            <a:ext cx="529685" cy="529685"/>
            <a:chOff x="0" y="0"/>
            <a:chExt cx="6350000" cy="6350000"/>
          </a:xfrm>
        </p:grpSpPr>
        <p:sp>
          <p:nvSpPr>
            <p:cNvPr id="37" name="Freeform 37"/>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3EA8"/>
            </a:solidFill>
          </p:spPr>
        </p:sp>
      </p:grpSp>
      <p:sp>
        <p:nvSpPr>
          <p:cNvPr id="38" name="Freeform 38"/>
          <p:cNvSpPr/>
          <p:nvPr/>
        </p:nvSpPr>
        <p:spPr>
          <a:xfrm>
            <a:off x="12463910" y="7958580"/>
            <a:ext cx="517455" cy="741871"/>
          </a:xfrm>
          <a:custGeom>
            <a:avLst/>
            <a:gdLst/>
            <a:ahLst/>
            <a:cxnLst/>
            <a:rect l="l" t="t" r="r" b="b"/>
            <a:pathLst>
              <a:path w="517455" h="741871">
                <a:moveTo>
                  <a:pt x="0" y="0"/>
                </a:moveTo>
                <a:lnTo>
                  <a:pt x="517454" y="0"/>
                </a:lnTo>
                <a:lnTo>
                  <a:pt x="517454" y="741871"/>
                </a:lnTo>
                <a:lnTo>
                  <a:pt x="0" y="741871"/>
                </a:lnTo>
                <a:lnTo>
                  <a:pt x="0" y="0"/>
                </a:lnTo>
                <a:close/>
              </a:path>
            </a:pathLst>
          </a:custGeom>
          <a:blipFill>
            <a:blip r:embed="rId45">
              <a:extLst>
                <a:ext uri="{96DAC541-7B7A-43D3-8B79-37D633B846F1}">
                  <asvg:svgBlip xmlns="" xmlns:asvg="http://schemas.microsoft.com/office/drawing/2016/SVG/main" r:embed="rId46"/>
                </a:ext>
              </a:extLst>
            </a:blip>
            <a:stretch>
              <a:fillRect/>
            </a:stretch>
          </a:blipFill>
        </p:spPr>
      </p:sp>
      <p:sp>
        <p:nvSpPr>
          <p:cNvPr id="39" name="Freeform 39"/>
          <p:cNvSpPr/>
          <p:nvPr/>
        </p:nvSpPr>
        <p:spPr>
          <a:xfrm>
            <a:off x="13625403" y="5777265"/>
            <a:ext cx="2367586" cy="839417"/>
          </a:xfrm>
          <a:custGeom>
            <a:avLst/>
            <a:gdLst/>
            <a:ahLst/>
            <a:cxnLst/>
            <a:rect l="l" t="t" r="r" b="b"/>
            <a:pathLst>
              <a:path w="2367586" h="839417">
                <a:moveTo>
                  <a:pt x="0" y="0"/>
                </a:moveTo>
                <a:lnTo>
                  <a:pt x="2367586" y="0"/>
                </a:lnTo>
                <a:lnTo>
                  <a:pt x="2367586" y="839417"/>
                </a:lnTo>
                <a:lnTo>
                  <a:pt x="0" y="839417"/>
                </a:lnTo>
                <a:lnTo>
                  <a:pt x="0" y="0"/>
                </a:lnTo>
                <a:close/>
              </a:path>
            </a:pathLst>
          </a:custGeom>
          <a:blipFill>
            <a:blip r:embed="rId47">
              <a:extLst>
                <a:ext uri="{96DAC541-7B7A-43D3-8B79-37D633B846F1}">
                  <asvg:svgBlip xmlns="" xmlns:asvg="http://schemas.microsoft.com/office/drawing/2016/SVG/main" r:embed="rId48"/>
                </a:ext>
              </a:extLst>
            </a:blip>
            <a:stretch>
              <a:fillRect/>
            </a:stretch>
          </a:blipFill>
        </p:spPr>
      </p:sp>
      <p:sp>
        <p:nvSpPr>
          <p:cNvPr id="40" name="Freeform 40"/>
          <p:cNvSpPr/>
          <p:nvPr/>
        </p:nvSpPr>
        <p:spPr>
          <a:xfrm>
            <a:off x="7633736" y="5375265"/>
            <a:ext cx="1637441" cy="1643417"/>
          </a:xfrm>
          <a:custGeom>
            <a:avLst/>
            <a:gdLst/>
            <a:ahLst/>
            <a:cxnLst/>
            <a:rect l="l" t="t" r="r" b="b"/>
            <a:pathLst>
              <a:path w="1637441" h="1643417">
                <a:moveTo>
                  <a:pt x="0" y="0"/>
                </a:moveTo>
                <a:lnTo>
                  <a:pt x="1637441" y="0"/>
                </a:lnTo>
                <a:lnTo>
                  <a:pt x="1637441" y="1643417"/>
                </a:lnTo>
                <a:lnTo>
                  <a:pt x="0" y="1643417"/>
                </a:lnTo>
                <a:lnTo>
                  <a:pt x="0" y="0"/>
                </a:lnTo>
                <a:close/>
              </a:path>
            </a:pathLst>
          </a:custGeom>
          <a:blipFill>
            <a:blip r:embed="rId49">
              <a:extLst>
                <a:ext uri="{96DAC541-7B7A-43D3-8B79-37D633B846F1}">
                  <asvg:svgBlip xmlns="" xmlns:asvg="http://schemas.microsoft.com/office/drawing/2016/SVG/main" r:embed="rId50"/>
                </a:ext>
              </a:extLst>
            </a:blip>
            <a:stretch>
              <a:fillRect/>
            </a:stretch>
          </a:blipFill>
        </p:spPr>
      </p:sp>
      <p:sp>
        <p:nvSpPr>
          <p:cNvPr id="41" name="Freeform 41"/>
          <p:cNvSpPr/>
          <p:nvPr/>
        </p:nvSpPr>
        <p:spPr>
          <a:xfrm>
            <a:off x="2031895" y="7212278"/>
            <a:ext cx="4393894" cy="1382079"/>
          </a:xfrm>
          <a:custGeom>
            <a:avLst/>
            <a:gdLst/>
            <a:ahLst/>
            <a:cxnLst/>
            <a:rect l="l" t="t" r="r" b="b"/>
            <a:pathLst>
              <a:path w="4393894" h="1382079">
                <a:moveTo>
                  <a:pt x="0" y="0"/>
                </a:moveTo>
                <a:lnTo>
                  <a:pt x="4393894" y="0"/>
                </a:lnTo>
                <a:lnTo>
                  <a:pt x="4393894" y="1382079"/>
                </a:lnTo>
                <a:lnTo>
                  <a:pt x="0" y="1382079"/>
                </a:lnTo>
                <a:lnTo>
                  <a:pt x="0" y="0"/>
                </a:lnTo>
                <a:close/>
              </a:path>
            </a:pathLst>
          </a:custGeom>
          <a:blipFill>
            <a:blip r:embed="rId51">
              <a:extLst>
                <a:ext uri="{96DAC541-7B7A-43D3-8B79-37D633B846F1}">
                  <asvg:svgBlip xmlns="" xmlns:asvg="http://schemas.microsoft.com/office/drawing/2016/SVG/main" r:embed="rId52"/>
                </a:ext>
              </a:extLst>
            </a:blip>
            <a:stretch>
              <a:fillRect/>
            </a:stretch>
          </a:blipFill>
        </p:spPr>
      </p:sp>
      <p:sp>
        <p:nvSpPr>
          <p:cNvPr id="42" name="Freeform 42"/>
          <p:cNvSpPr/>
          <p:nvPr/>
        </p:nvSpPr>
        <p:spPr>
          <a:xfrm>
            <a:off x="2031895" y="5620070"/>
            <a:ext cx="4393894" cy="1062523"/>
          </a:xfrm>
          <a:custGeom>
            <a:avLst/>
            <a:gdLst/>
            <a:ahLst/>
            <a:cxnLst/>
            <a:rect l="l" t="t" r="r" b="b"/>
            <a:pathLst>
              <a:path w="4393894" h="1062523">
                <a:moveTo>
                  <a:pt x="0" y="0"/>
                </a:moveTo>
                <a:lnTo>
                  <a:pt x="4393894" y="0"/>
                </a:lnTo>
                <a:lnTo>
                  <a:pt x="4393894" y="1062524"/>
                </a:lnTo>
                <a:lnTo>
                  <a:pt x="0" y="1062524"/>
                </a:lnTo>
                <a:lnTo>
                  <a:pt x="0" y="0"/>
                </a:lnTo>
                <a:close/>
              </a:path>
            </a:pathLst>
          </a:custGeom>
          <a:blipFill>
            <a:blip r:embed="rId53">
              <a:extLst>
                <a:ext uri="{96DAC541-7B7A-43D3-8B79-37D633B846F1}">
                  <asvg:svgBlip xmlns="" xmlns:asvg="http://schemas.microsoft.com/office/drawing/2016/SVG/main" r:embed="rId54"/>
                </a:ext>
              </a:extLst>
            </a:blip>
            <a:stretch>
              <a:fillRect/>
            </a:stretch>
          </a:blipFill>
        </p:spPr>
      </p:sp>
      <p:sp>
        <p:nvSpPr>
          <p:cNvPr id="43" name="Freeform 43"/>
          <p:cNvSpPr/>
          <p:nvPr/>
        </p:nvSpPr>
        <p:spPr>
          <a:xfrm>
            <a:off x="10791337" y="5395948"/>
            <a:ext cx="1446459" cy="1816330"/>
          </a:xfrm>
          <a:custGeom>
            <a:avLst/>
            <a:gdLst/>
            <a:ahLst/>
            <a:cxnLst/>
            <a:rect l="l" t="t" r="r" b="b"/>
            <a:pathLst>
              <a:path w="1446459" h="1816330">
                <a:moveTo>
                  <a:pt x="0" y="0"/>
                </a:moveTo>
                <a:lnTo>
                  <a:pt x="1446459" y="0"/>
                </a:lnTo>
                <a:lnTo>
                  <a:pt x="1446459" y="1816330"/>
                </a:lnTo>
                <a:lnTo>
                  <a:pt x="0" y="1816330"/>
                </a:lnTo>
                <a:lnTo>
                  <a:pt x="0" y="0"/>
                </a:lnTo>
                <a:close/>
              </a:path>
            </a:pathLst>
          </a:custGeom>
          <a:blipFill>
            <a:blip r:embed="rId55">
              <a:extLst>
                <a:ext uri="{96DAC541-7B7A-43D3-8B79-37D633B846F1}">
                  <asvg:svgBlip xmlns="" xmlns:asvg="http://schemas.microsoft.com/office/drawing/2016/SVG/main" r:embed="rId56"/>
                </a:ext>
              </a:extLst>
            </a:blip>
            <a:stretch>
              <a:fillRect/>
            </a:stretch>
          </a:blipFill>
        </p:spPr>
      </p:sp>
      <p:sp>
        <p:nvSpPr>
          <p:cNvPr id="44" name="Freeform 44"/>
          <p:cNvSpPr/>
          <p:nvPr/>
        </p:nvSpPr>
        <p:spPr>
          <a:xfrm>
            <a:off x="10791337" y="7821878"/>
            <a:ext cx="815322" cy="904503"/>
          </a:xfrm>
          <a:custGeom>
            <a:avLst/>
            <a:gdLst/>
            <a:ahLst/>
            <a:cxnLst/>
            <a:rect l="l" t="t" r="r" b="b"/>
            <a:pathLst>
              <a:path w="815322" h="904503">
                <a:moveTo>
                  <a:pt x="0" y="0"/>
                </a:moveTo>
                <a:lnTo>
                  <a:pt x="815323" y="0"/>
                </a:lnTo>
                <a:lnTo>
                  <a:pt x="815323" y="904503"/>
                </a:lnTo>
                <a:lnTo>
                  <a:pt x="0" y="904503"/>
                </a:lnTo>
                <a:lnTo>
                  <a:pt x="0" y="0"/>
                </a:lnTo>
                <a:close/>
              </a:path>
            </a:pathLst>
          </a:custGeom>
          <a:blipFill>
            <a:blip r:embed="rId57">
              <a:extLst>
                <a:ext uri="{96DAC541-7B7A-43D3-8B79-37D633B846F1}">
                  <asvg:svgBlip xmlns="" xmlns:asvg="http://schemas.microsoft.com/office/drawing/2016/SVG/main" r:embed="rId58"/>
                </a:ext>
              </a:extLst>
            </a:blip>
            <a:stretch>
              <a:fillRect r="-135582"/>
            </a:stretch>
          </a:blipFill>
        </p:spPr>
      </p:sp>
      <p:sp>
        <p:nvSpPr>
          <p:cNvPr id="45" name="Freeform 45"/>
          <p:cNvSpPr/>
          <p:nvPr/>
        </p:nvSpPr>
        <p:spPr>
          <a:xfrm>
            <a:off x="13625403" y="7903318"/>
            <a:ext cx="2455232" cy="611576"/>
          </a:xfrm>
          <a:custGeom>
            <a:avLst/>
            <a:gdLst/>
            <a:ahLst/>
            <a:cxnLst/>
            <a:rect l="l" t="t" r="r" b="b"/>
            <a:pathLst>
              <a:path w="2455232" h="611576">
                <a:moveTo>
                  <a:pt x="0" y="0"/>
                </a:moveTo>
                <a:lnTo>
                  <a:pt x="2455232" y="0"/>
                </a:lnTo>
                <a:lnTo>
                  <a:pt x="2455232" y="611576"/>
                </a:lnTo>
                <a:lnTo>
                  <a:pt x="0" y="611576"/>
                </a:lnTo>
                <a:lnTo>
                  <a:pt x="0" y="0"/>
                </a:lnTo>
                <a:close/>
              </a:path>
            </a:pathLst>
          </a:custGeom>
          <a:blipFill>
            <a:blip r:embed="rId59">
              <a:extLst>
                <a:ext uri="{96DAC541-7B7A-43D3-8B79-37D633B846F1}">
                  <asvg:svgBlip xmlns="" xmlns:asvg="http://schemas.microsoft.com/office/drawing/2016/SVG/main" r:embed="rId60"/>
                </a:ext>
              </a:extLst>
            </a:blip>
            <a:stretch>
              <a:fillRect/>
            </a:stretch>
          </a:blipFill>
        </p:spPr>
      </p:sp>
      <p:grpSp>
        <p:nvGrpSpPr>
          <p:cNvPr id="46" name="Group 46"/>
          <p:cNvGrpSpPr/>
          <p:nvPr/>
        </p:nvGrpSpPr>
        <p:grpSpPr>
          <a:xfrm>
            <a:off x="548629" y="1598285"/>
            <a:ext cx="17177649" cy="8087723"/>
            <a:chOff x="0" y="0"/>
            <a:chExt cx="6266453" cy="2950423"/>
          </a:xfrm>
        </p:grpSpPr>
        <p:sp>
          <p:nvSpPr>
            <p:cNvPr id="47" name="Freeform 47"/>
            <p:cNvSpPr/>
            <p:nvPr/>
          </p:nvSpPr>
          <p:spPr>
            <a:xfrm>
              <a:off x="0" y="0"/>
              <a:ext cx="6266453" cy="2950423"/>
            </a:xfrm>
            <a:custGeom>
              <a:avLst/>
              <a:gdLst/>
              <a:ahLst/>
              <a:cxnLst/>
              <a:rect l="l" t="t" r="r" b="b"/>
              <a:pathLst>
                <a:path w="6266453" h="2950423">
                  <a:moveTo>
                    <a:pt x="0" y="0"/>
                  </a:moveTo>
                  <a:lnTo>
                    <a:pt x="6266453" y="0"/>
                  </a:lnTo>
                  <a:lnTo>
                    <a:pt x="6266453" y="2950423"/>
                  </a:lnTo>
                  <a:lnTo>
                    <a:pt x="0" y="2950423"/>
                  </a:lnTo>
                  <a:close/>
                </a:path>
              </a:pathLst>
            </a:custGeom>
            <a:solidFill>
              <a:srgbClr val="FFFFFF"/>
            </a:solidFill>
          </p:spPr>
        </p:sp>
      </p:grpSp>
      <p:grpSp>
        <p:nvGrpSpPr>
          <p:cNvPr id="48" name="Group 48"/>
          <p:cNvGrpSpPr/>
          <p:nvPr/>
        </p:nvGrpSpPr>
        <p:grpSpPr>
          <a:xfrm>
            <a:off x="769437" y="478577"/>
            <a:ext cx="3284491" cy="910590"/>
            <a:chOff x="0" y="0"/>
            <a:chExt cx="1198191" cy="332186"/>
          </a:xfrm>
        </p:grpSpPr>
        <p:sp>
          <p:nvSpPr>
            <p:cNvPr id="49" name="Freeform 49"/>
            <p:cNvSpPr/>
            <p:nvPr/>
          </p:nvSpPr>
          <p:spPr>
            <a:xfrm>
              <a:off x="0" y="0"/>
              <a:ext cx="1198191" cy="332186"/>
            </a:xfrm>
            <a:custGeom>
              <a:avLst/>
              <a:gdLst/>
              <a:ahLst/>
              <a:cxnLst/>
              <a:rect l="l" t="t" r="r" b="b"/>
              <a:pathLst>
                <a:path w="1198191" h="332186">
                  <a:moveTo>
                    <a:pt x="0" y="0"/>
                  </a:moveTo>
                  <a:lnTo>
                    <a:pt x="1198191" y="0"/>
                  </a:lnTo>
                  <a:lnTo>
                    <a:pt x="1198191" y="332186"/>
                  </a:lnTo>
                  <a:lnTo>
                    <a:pt x="0" y="332186"/>
                  </a:lnTo>
                  <a:close/>
                </a:path>
              </a:pathLst>
            </a:custGeom>
            <a:solidFill>
              <a:srgbClr val="FFFFFF"/>
            </a:solidFill>
          </p:spPr>
        </p:sp>
      </p:grpSp>
      <p:sp>
        <p:nvSpPr>
          <p:cNvPr id="50" name="Freeform 50"/>
          <p:cNvSpPr/>
          <p:nvPr/>
        </p:nvSpPr>
        <p:spPr>
          <a:xfrm flipH="1">
            <a:off x="16442319" y="-47111"/>
            <a:ext cx="5533751" cy="1961966"/>
          </a:xfrm>
          <a:custGeom>
            <a:avLst/>
            <a:gdLst/>
            <a:ahLst/>
            <a:cxnLst/>
            <a:rect l="l" t="t" r="r" b="b"/>
            <a:pathLst>
              <a:path w="5533751" h="1961966">
                <a:moveTo>
                  <a:pt x="5533751" y="0"/>
                </a:moveTo>
                <a:lnTo>
                  <a:pt x="0" y="0"/>
                </a:lnTo>
                <a:lnTo>
                  <a:pt x="0" y="1961966"/>
                </a:lnTo>
                <a:lnTo>
                  <a:pt x="5533751" y="1961966"/>
                </a:lnTo>
                <a:lnTo>
                  <a:pt x="5533751" y="0"/>
                </a:lnTo>
                <a:close/>
              </a:path>
            </a:pathLst>
          </a:custGeom>
          <a:blipFill>
            <a:blip r:embed="rId47">
              <a:extLst>
                <a:ext uri="{96DAC541-7B7A-43D3-8B79-37D633B846F1}">
                  <asvg:svgBlip xmlns="" xmlns:asvg="http://schemas.microsoft.com/office/drawing/2016/SVG/main" r:embed="rId48"/>
                </a:ext>
              </a:extLst>
            </a:blip>
            <a:stretch>
              <a:fillRect/>
            </a:stretch>
          </a:blipFill>
        </p:spPr>
      </p:sp>
      <p:sp>
        <p:nvSpPr>
          <p:cNvPr id="51" name="Freeform 51"/>
          <p:cNvSpPr/>
          <p:nvPr/>
        </p:nvSpPr>
        <p:spPr>
          <a:xfrm>
            <a:off x="14492424" y="8842479"/>
            <a:ext cx="5533751" cy="1961966"/>
          </a:xfrm>
          <a:custGeom>
            <a:avLst/>
            <a:gdLst/>
            <a:ahLst/>
            <a:cxnLst/>
            <a:rect l="l" t="t" r="r" b="b"/>
            <a:pathLst>
              <a:path w="5533751" h="1961966">
                <a:moveTo>
                  <a:pt x="0" y="0"/>
                </a:moveTo>
                <a:lnTo>
                  <a:pt x="5533752" y="0"/>
                </a:lnTo>
                <a:lnTo>
                  <a:pt x="5533752" y="1961967"/>
                </a:lnTo>
                <a:lnTo>
                  <a:pt x="0" y="1961967"/>
                </a:lnTo>
                <a:lnTo>
                  <a:pt x="0" y="0"/>
                </a:lnTo>
                <a:close/>
              </a:path>
            </a:pathLst>
          </a:custGeom>
          <a:blipFill>
            <a:blip r:embed="rId47">
              <a:extLst>
                <a:ext uri="{96DAC541-7B7A-43D3-8B79-37D633B846F1}">
                  <asvg:svgBlip xmlns="" xmlns:asvg="http://schemas.microsoft.com/office/drawing/2016/SVG/main" r:embed="rId48"/>
                </a:ext>
              </a:extLst>
            </a:blip>
            <a:stretch>
              <a:fillRect/>
            </a:stretch>
          </a:blipFill>
        </p:spPr>
      </p:sp>
      <p:sp>
        <p:nvSpPr>
          <p:cNvPr id="52" name="TextBox 52"/>
          <p:cNvSpPr txBox="1"/>
          <p:nvPr/>
        </p:nvSpPr>
        <p:spPr>
          <a:xfrm>
            <a:off x="834627" y="1811373"/>
            <a:ext cx="16179687" cy="7874635"/>
          </a:xfrm>
          <a:prstGeom prst="rect">
            <a:avLst/>
          </a:prstGeom>
        </p:spPr>
        <p:txBody>
          <a:bodyPr lIns="0" tIns="0" rIns="0" bIns="0" rtlCol="0" anchor="t">
            <a:spAutoFit/>
          </a:bodyPr>
          <a:lstStyle/>
          <a:p>
            <a:pPr marL="690879" lvl="1" indent="-345439" algn="just">
              <a:lnSpc>
                <a:spcPts val="4159"/>
              </a:lnSpc>
              <a:buFont typeface="Arial"/>
              <a:buChar char="•"/>
            </a:pPr>
            <a:r>
              <a:rPr lang="en-US" sz="3199">
                <a:solidFill>
                  <a:srgbClr val="000000"/>
                </a:solidFill>
                <a:latin typeface="Poppins"/>
                <a:ea typeface="Poppins"/>
                <a:cs typeface="Poppins"/>
                <a:sym typeface="Poppins"/>
              </a:rPr>
              <a:t>Flowbits:</a:t>
            </a:r>
          </a:p>
          <a:p>
            <a:pPr marL="1381758" lvl="2" indent="-460586" algn="just">
              <a:lnSpc>
                <a:spcPts val="4159"/>
              </a:lnSpc>
              <a:buFont typeface="Arial"/>
              <a:buChar char="⚬"/>
            </a:pPr>
            <a:r>
              <a:rPr lang="en-US" sz="3199">
                <a:solidFill>
                  <a:srgbClr val="000000"/>
                </a:solidFill>
                <a:latin typeface="Poppins"/>
                <a:ea typeface="Poppins"/>
                <a:cs typeface="Poppins"/>
                <a:sym typeface="Poppins"/>
              </a:rPr>
              <a:t>Dùng để theo dõi trạng thái trong luồng kết nối giữa các gói.</a:t>
            </a:r>
          </a:p>
          <a:p>
            <a:pPr marL="1381758" lvl="2" indent="-460586" algn="just">
              <a:lnSpc>
                <a:spcPts val="4159"/>
              </a:lnSpc>
              <a:buFont typeface="Arial"/>
              <a:buChar char="⚬"/>
            </a:pPr>
            <a:r>
              <a:rPr lang="en-US" sz="3199">
                <a:solidFill>
                  <a:srgbClr val="000000"/>
                </a:solidFill>
                <a:latin typeface="Poppins"/>
                <a:ea typeface="Poppins"/>
                <a:cs typeface="Poppins"/>
                <a:sym typeface="Poppins"/>
              </a:rPr>
              <a:t>Các hành động:</a:t>
            </a:r>
          </a:p>
          <a:p>
            <a:pPr marL="2072637" lvl="3" indent="-518159" algn="just">
              <a:lnSpc>
                <a:spcPts val="4159"/>
              </a:lnSpc>
              <a:buFont typeface="Arial"/>
              <a:buChar char="￭"/>
            </a:pPr>
            <a:r>
              <a:rPr lang="en-US" sz="3199">
                <a:solidFill>
                  <a:srgbClr val="000000"/>
                </a:solidFill>
                <a:latin typeface="Poppins"/>
                <a:ea typeface="Poppins"/>
                <a:cs typeface="Poppins"/>
                <a:sym typeface="Poppins"/>
              </a:rPr>
              <a:t>set: Thiết lập một tên flowbit.</a:t>
            </a:r>
          </a:p>
          <a:p>
            <a:pPr marL="2072637" lvl="3" indent="-518159" algn="just">
              <a:lnSpc>
                <a:spcPts val="4159"/>
              </a:lnSpc>
              <a:buFont typeface="Arial"/>
              <a:buChar char="￭"/>
            </a:pPr>
            <a:r>
              <a:rPr lang="en-US" sz="3199">
                <a:solidFill>
                  <a:srgbClr val="000000"/>
                </a:solidFill>
                <a:latin typeface="Poppins"/>
                <a:ea typeface="Poppins"/>
                <a:cs typeface="Poppins"/>
                <a:sym typeface="Poppins"/>
              </a:rPr>
              <a:t>isset: Kiểm tra flowbit đã được thiết lập.</a:t>
            </a:r>
          </a:p>
          <a:p>
            <a:pPr marL="2072637" lvl="3" indent="-518159" algn="just">
              <a:lnSpc>
                <a:spcPts val="4159"/>
              </a:lnSpc>
              <a:buFont typeface="Arial"/>
              <a:buChar char="￭"/>
            </a:pPr>
            <a:r>
              <a:rPr lang="en-US" sz="3199">
                <a:solidFill>
                  <a:srgbClr val="000000"/>
                </a:solidFill>
                <a:latin typeface="Poppins"/>
                <a:ea typeface="Poppins"/>
                <a:cs typeface="Poppins"/>
                <a:sym typeface="Poppins"/>
              </a:rPr>
              <a:t>toggle: Đảo ngược trạng thái hiện tại của flowbit.</a:t>
            </a:r>
          </a:p>
          <a:p>
            <a:pPr marL="2072637" lvl="3" indent="-518159" algn="just">
              <a:lnSpc>
                <a:spcPts val="4159"/>
              </a:lnSpc>
              <a:buFont typeface="Arial"/>
              <a:buChar char="￭"/>
            </a:pPr>
            <a:r>
              <a:rPr lang="en-US" sz="3199">
                <a:solidFill>
                  <a:srgbClr val="000000"/>
                </a:solidFill>
                <a:latin typeface="Poppins"/>
                <a:ea typeface="Poppins"/>
                <a:cs typeface="Poppins"/>
                <a:sym typeface="Poppins"/>
              </a:rPr>
              <a:t>unset: Hủy flowbit đã được thiết lập.</a:t>
            </a:r>
          </a:p>
          <a:p>
            <a:pPr marL="2072637" lvl="3" indent="-518159" algn="just">
              <a:lnSpc>
                <a:spcPts val="4159"/>
              </a:lnSpc>
              <a:buFont typeface="Arial"/>
              <a:buChar char="￭"/>
            </a:pPr>
            <a:r>
              <a:rPr lang="en-US" sz="3199">
                <a:solidFill>
                  <a:srgbClr val="000000"/>
                </a:solidFill>
                <a:latin typeface="Poppins"/>
                <a:ea typeface="Poppins"/>
                <a:cs typeface="Poppins"/>
                <a:sym typeface="Poppins"/>
              </a:rPr>
              <a:t>isnotset: Kiểm tra flowbit chưa được thiết lập.</a:t>
            </a:r>
          </a:p>
          <a:p>
            <a:pPr marL="690879" lvl="1" indent="-345439" algn="just">
              <a:lnSpc>
                <a:spcPts val="4159"/>
              </a:lnSpc>
              <a:buFont typeface="Arial"/>
              <a:buChar char="•"/>
            </a:pPr>
            <a:r>
              <a:rPr lang="en-US" sz="3199">
                <a:solidFill>
                  <a:srgbClr val="000000"/>
                </a:solidFill>
                <a:latin typeface="Poppins"/>
                <a:ea typeface="Poppins"/>
                <a:cs typeface="Poppins"/>
                <a:sym typeface="Poppins"/>
              </a:rPr>
              <a:t>Flow:</a:t>
            </a:r>
          </a:p>
          <a:p>
            <a:pPr marL="1381758" lvl="2" indent="-460586" algn="just">
              <a:lnSpc>
                <a:spcPts val="4159"/>
              </a:lnSpc>
              <a:buFont typeface="Arial"/>
              <a:buChar char="⚬"/>
            </a:pPr>
            <a:r>
              <a:rPr lang="en-US" sz="3199">
                <a:solidFill>
                  <a:srgbClr val="000000"/>
                </a:solidFill>
                <a:latin typeface="Poppins"/>
                <a:ea typeface="Poppins"/>
                <a:cs typeface="Poppins"/>
                <a:sym typeface="Poppins"/>
              </a:rPr>
              <a:t>Xác định hướng và trạng thái của luồng dữ liệu.</a:t>
            </a:r>
          </a:p>
          <a:p>
            <a:pPr marL="1381758" lvl="2" indent="-460586" algn="just">
              <a:lnSpc>
                <a:spcPts val="4159"/>
              </a:lnSpc>
              <a:buFont typeface="Arial"/>
              <a:buChar char="⚬"/>
            </a:pPr>
            <a:r>
              <a:rPr lang="en-US" sz="3199">
                <a:solidFill>
                  <a:srgbClr val="000000"/>
                </a:solidFill>
                <a:latin typeface="Poppins"/>
                <a:ea typeface="Poppins"/>
                <a:cs typeface="Poppins"/>
                <a:sym typeface="Poppins"/>
              </a:rPr>
              <a:t>Dạng:</a:t>
            </a:r>
          </a:p>
          <a:p>
            <a:pPr marL="2072637" lvl="3" indent="-518159" algn="just">
              <a:lnSpc>
                <a:spcPts val="4159"/>
              </a:lnSpc>
              <a:buFont typeface="Arial"/>
              <a:buChar char="￭"/>
            </a:pPr>
            <a:r>
              <a:rPr lang="en-US" sz="3199">
                <a:solidFill>
                  <a:srgbClr val="000000"/>
                </a:solidFill>
                <a:latin typeface="Poppins"/>
                <a:ea typeface="Poppins"/>
                <a:cs typeface="Poppins"/>
                <a:sym typeface="Poppins"/>
              </a:rPr>
              <a:t>to_client, from_client, to_server, from_server.</a:t>
            </a:r>
          </a:p>
          <a:p>
            <a:pPr marL="2072637" lvl="3" indent="-518159" algn="just">
              <a:lnSpc>
                <a:spcPts val="4159"/>
              </a:lnSpc>
              <a:buFont typeface="Arial"/>
              <a:buChar char="￭"/>
            </a:pPr>
            <a:r>
              <a:rPr lang="en-US" sz="3199">
                <a:solidFill>
                  <a:srgbClr val="000000"/>
                </a:solidFill>
                <a:latin typeface="Poppins"/>
                <a:ea typeface="Poppins"/>
                <a:cs typeface="Poppins"/>
                <a:sym typeface="Poppins"/>
              </a:rPr>
              <a:t>Kèm theo: established (đã thiết lập) hoặc stateless (không trạng thái).</a:t>
            </a:r>
          </a:p>
          <a:p>
            <a:pPr algn="just">
              <a:lnSpc>
                <a:spcPts val="4159"/>
              </a:lnSpc>
            </a:pPr>
            <a:endParaRPr lang="en-US" sz="3199">
              <a:solidFill>
                <a:srgbClr val="000000"/>
              </a:solidFill>
              <a:latin typeface="Poppins"/>
              <a:ea typeface="Poppins"/>
              <a:cs typeface="Poppins"/>
              <a:sym typeface="Poppins"/>
            </a:endParaRPr>
          </a:p>
        </p:txBody>
      </p:sp>
      <p:sp>
        <p:nvSpPr>
          <p:cNvPr id="53" name="TextBox 53"/>
          <p:cNvSpPr txBox="1"/>
          <p:nvPr/>
        </p:nvSpPr>
        <p:spPr>
          <a:xfrm>
            <a:off x="769437" y="538584"/>
            <a:ext cx="3236067" cy="695325"/>
          </a:xfrm>
          <a:prstGeom prst="rect">
            <a:avLst/>
          </a:prstGeom>
        </p:spPr>
        <p:txBody>
          <a:bodyPr lIns="0" tIns="0" rIns="0" bIns="0" rtlCol="0" anchor="t">
            <a:spAutoFit/>
          </a:bodyPr>
          <a:lstStyle/>
          <a:p>
            <a:pPr algn="ctr">
              <a:lnSpc>
                <a:spcPts val="5399"/>
              </a:lnSpc>
            </a:pPr>
            <a:r>
              <a:rPr lang="en-US" sz="3999" b="1">
                <a:solidFill>
                  <a:srgbClr val="000000"/>
                </a:solidFill>
                <a:latin typeface="Poppins Bold"/>
                <a:ea typeface="Poppins Bold"/>
                <a:cs typeface="Poppins Bold"/>
                <a:sym typeface="Poppins Bold"/>
              </a:rPr>
              <a:t>3.3.5 Flow</a:t>
            </a:r>
          </a:p>
        </p:txBody>
      </p:sp>
      <p:sp>
        <p:nvSpPr>
          <p:cNvPr id="54" name="Freeform 54"/>
          <p:cNvSpPr/>
          <p:nvPr/>
        </p:nvSpPr>
        <p:spPr>
          <a:xfrm>
            <a:off x="16793505" y="3742304"/>
            <a:ext cx="441616" cy="633141"/>
          </a:xfrm>
          <a:custGeom>
            <a:avLst/>
            <a:gdLst/>
            <a:ahLst/>
            <a:cxnLst/>
            <a:rect l="l" t="t" r="r" b="b"/>
            <a:pathLst>
              <a:path w="441616" h="633141">
                <a:moveTo>
                  <a:pt x="0" y="0"/>
                </a:moveTo>
                <a:lnTo>
                  <a:pt x="441616" y="0"/>
                </a:lnTo>
                <a:lnTo>
                  <a:pt x="441616" y="633141"/>
                </a:lnTo>
                <a:lnTo>
                  <a:pt x="0" y="633141"/>
                </a:lnTo>
                <a:lnTo>
                  <a:pt x="0" y="0"/>
                </a:lnTo>
                <a:close/>
              </a:path>
            </a:pathLst>
          </a:custGeom>
          <a:blipFill>
            <a:blip r:embed="rId45">
              <a:extLst>
                <a:ext uri="{96DAC541-7B7A-43D3-8B79-37D633B846F1}">
                  <asvg:svgBlip xmlns="" xmlns:asvg="http://schemas.microsoft.com/office/drawing/2016/SVG/main" r:embed="rId46"/>
                </a:ext>
              </a:extLst>
            </a:blip>
            <a:stretch>
              <a:fillRect/>
            </a:stretch>
          </a:blipFill>
        </p:spPr>
      </p:sp>
      <p:sp>
        <p:nvSpPr>
          <p:cNvPr id="55" name="Freeform 55"/>
          <p:cNvSpPr/>
          <p:nvPr/>
        </p:nvSpPr>
        <p:spPr>
          <a:xfrm>
            <a:off x="327822" y="1281714"/>
            <a:ext cx="441616" cy="633141"/>
          </a:xfrm>
          <a:custGeom>
            <a:avLst/>
            <a:gdLst/>
            <a:ahLst/>
            <a:cxnLst/>
            <a:rect l="l" t="t" r="r" b="b"/>
            <a:pathLst>
              <a:path w="441616" h="633141">
                <a:moveTo>
                  <a:pt x="0" y="0"/>
                </a:moveTo>
                <a:lnTo>
                  <a:pt x="441615" y="0"/>
                </a:lnTo>
                <a:lnTo>
                  <a:pt x="441615" y="633141"/>
                </a:lnTo>
                <a:lnTo>
                  <a:pt x="0" y="633141"/>
                </a:lnTo>
                <a:lnTo>
                  <a:pt x="0" y="0"/>
                </a:lnTo>
                <a:close/>
              </a:path>
            </a:pathLst>
          </a:custGeom>
          <a:blipFill>
            <a:blip r:embed="rId45">
              <a:extLst>
                <a:ext uri="{96DAC541-7B7A-43D3-8B79-37D633B846F1}">
                  <asvg:svgBlip xmlns="" xmlns:asvg="http://schemas.microsoft.com/office/drawing/2016/SVG/main" r:embed="rId46"/>
                </a:ext>
              </a:extLst>
            </a:blip>
            <a:stretch>
              <a:fillRect/>
            </a:stretch>
          </a:blipFill>
        </p:spPr>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24354" r="-1468" b="-56033"/>
            </a:stretch>
          </a:blipFill>
        </p:spPr>
      </p:sp>
      <p:sp>
        <p:nvSpPr>
          <p:cNvPr id="3" name="Freeform 3"/>
          <p:cNvSpPr/>
          <p:nvPr/>
        </p:nvSpPr>
        <p:spPr>
          <a:xfrm>
            <a:off x="10641331" y="6463044"/>
            <a:ext cx="541969" cy="1173556"/>
          </a:xfrm>
          <a:custGeom>
            <a:avLst/>
            <a:gdLst/>
            <a:ahLst/>
            <a:cxnLst/>
            <a:rect l="l" t="t" r="r" b="b"/>
            <a:pathLst>
              <a:path w="541969" h="1173556">
                <a:moveTo>
                  <a:pt x="0" y="0"/>
                </a:moveTo>
                <a:lnTo>
                  <a:pt x="541970" y="0"/>
                </a:lnTo>
                <a:lnTo>
                  <a:pt x="541970" y="1173556"/>
                </a:lnTo>
                <a:lnTo>
                  <a:pt x="0" y="1173556"/>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sp>
        <p:nvSpPr>
          <p:cNvPr id="4" name="Freeform 4"/>
          <p:cNvSpPr/>
          <p:nvPr/>
        </p:nvSpPr>
        <p:spPr>
          <a:xfrm>
            <a:off x="5578652" y="8141539"/>
            <a:ext cx="1173556" cy="1147951"/>
          </a:xfrm>
          <a:custGeom>
            <a:avLst/>
            <a:gdLst/>
            <a:ahLst/>
            <a:cxnLst/>
            <a:rect l="l" t="t" r="r" b="b"/>
            <a:pathLst>
              <a:path w="1173556" h="1147951">
                <a:moveTo>
                  <a:pt x="0" y="0"/>
                </a:moveTo>
                <a:lnTo>
                  <a:pt x="1173556" y="0"/>
                </a:lnTo>
                <a:lnTo>
                  <a:pt x="1173556" y="1147951"/>
                </a:lnTo>
                <a:lnTo>
                  <a:pt x="0" y="1147951"/>
                </a:lnTo>
                <a:lnTo>
                  <a:pt x="0" y="0"/>
                </a:lnTo>
                <a:close/>
              </a:path>
            </a:pathLst>
          </a:custGeom>
          <a:blipFill>
            <a:blip r:embed="rId5">
              <a:extLst>
                <a:ext uri="{96DAC541-7B7A-43D3-8B79-37D633B846F1}">
                  <asvg:svgBlip xmlns="" xmlns:asvg="http://schemas.microsoft.com/office/drawing/2016/SVG/main" r:embed="rId6"/>
                </a:ext>
              </a:extLst>
            </a:blip>
            <a:stretch>
              <a:fillRect/>
            </a:stretch>
          </a:blipFill>
        </p:spPr>
      </p:sp>
      <p:sp>
        <p:nvSpPr>
          <p:cNvPr id="5" name="Freeform 5"/>
          <p:cNvSpPr/>
          <p:nvPr/>
        </p:nvSpPr>
        <p:spPr>
          <a:xfrm>
            <a:off x="3770306" y="8128737"/>
            <a:ext cx="1173556" cy="1173556"/>
          </a:xfrm>
          <a:custGeom>
            <a:avLst/>
            <a:gdLst/>
            <a:ahLst/>
            <a:cxnLst/>
            <a:rect l="l" t="t" r="r" b="b"/>
            <a:pathLst>
              <a:path w="1173556" h="1173556">
                <a:moveTo>
                  <a:pt x="0" y="0"/>
                </a:moveTo>
                <a:lnTo>
                  <a:pt x="1173555" y="0"/>
                </a:lnTo>
                <a:lnTo>
                  <a:pt x="1173555" y="1173556"/>
                </a:lnTo>
                <a:lnTo>
                  <a:pt x="0" y="1173556"/>
                </a:lnTo>
                <a:lnTo>
                  <a:pt x="0" y="0"/>
                </a:lnTo>
                <a:close/>
              </a:path>
            </a:pathLst>
          </a:custGeom>
          <a:blipFill>
            <a:blip r:embed="rId7">
              <a:extLst>
                <a:ext uri="{96DAC541-7B7A-43D3-8B79-37D633B846F1}">
                  <asvg:svgBlip xmlns="" xmlns:asvg="http://schemas.microsoft.com/office/drawing/2016/SVG/main" r:embed="rId8"/>
                </a:ext>
              </a:extLst>
            </a:blip>
            <a:stretch>
              <a:fillRect/>
            </a:stretch>
          </a:blipFill>
        </p:spPr>
      </p:sp>
      <p:sp>
        <p:nvSpPr>
          <p:cNvPr id="6" name="Freeform 6"/>
          <p:cNvSpPr/>
          <p:nvPr/>
        </p:nvSpPr>
        <p:spPr>
          <a:xfrm>
            <a:off x="8945203" y="6615957"/>
            <a:ext cx="1000528" cy="867731"/>
          </a:xfrm>
          <a:custGeom>
            <a:avLst/>
            <a:gdLst/>
            <a:ahLst/>
            <a:cxnLst/>
            <a:rect l="l" t="t" r="r" b="b"/>
            <a:pathLst>
              <a:path w="1000528" h="867731">
                <a:moveTo>
                  <a:pt x="0" y="0"/>
                </a:moveTo>
                <a:lnTo>
                  <a:pt x="1000529" y="0"/>
                </a:lnTo>
                <a:lnTo>
                  <a:pt x="1000529" y="867731"/>
                </a:lnTo>
                <a:lnTo>
                  <a:pt x="0" y="867731"/>
                </a:lnTo>
                <a:lnTo>
                  <a:pt x="0" y="0"/>
                </a:lnTo>
                <a:close/>
              </a:path>
            </a:pathLst>
          </a:custGeom>
          <a:blipFill>
            <a:blip r:embed="rId9">
              <a:extLst>
                <a:ext uri="{96DAC541-7B7A-43D3-8B79-37D633B846F1}">
                  <asvg:svgBlip xmlns="" xmlns:asvg="http://schemas.microsoft.com/office/drawing/2016/SVG/main" r:embed="rId10"/>
                </a:ext>
              </a:extLst>
            </a:blip>
            <a:stretch>
              <a:fillRect/>
            </a:stretch>
          </a:blipFill>
        </p:spPr>
      </p:sp>
      <p:sp>
        <p:nvSpPr>
          <p:cNvPr id="7" name="Freeform 7"/>
          <p:cNvSpPr/>
          <p:nvPr/>
        </p:nvSpPr>
        <p:spPr>
          <a:xfrm>
            <a:off x="7249075" y="6564111"/>
            <a:ext cx="1000528" cy="971422"/>
          </a:xfrm>
          <a:custGeom>
            <a:avLst/>
            <a:gdLst/>
            <a:ahLst/>
            <a:cxnLst/>
            <a:rect l="l" t="t" r="r" b="b"/>
            <a:pathLst>
              <a:path w="1000528" h="971422">
                <a:moveTo>
                  <a:pt x="0" y="0"/>
                </a:moveTo>
                <a:lnTo>
                  <a:pt x="1000529" y="0"/>
                </a:lnTo>
                <a:lnTo>
                  <a:pt x="1000529" y="971422"/>
                </a:lnTo>
                <a:lnTo>
                  <a:pt x="0" y="971422"/>
                </a:lnTo>
                <a:lnTo>
                  <a:pt x="0" y="0"/>
                </a:lnTo>
                <a:close/>
              </a:path>
            </a:pathLst>
          </a:custGeom>
          <a:blipFill>
            <a:blip r:embed="rId11">
              <a:extLst>
                <a:ext uri="{96DAC541-7B7A-43D3-8B79-37D633B846F1}">
                  <asvg:svgBlip xmlns="" xmlns:asvg="http://schemas.microsoft.com/office/drawing/2016/SVG/main" r:embed="rId12"/>
                </a:ext>
              </a:extLst>
            </a:blip>
            <a:stretch>
              <a:fillRect/>
            </a:stretch>
          </a:blipFill>
        </p:spPr>
      </p:sp>
      <p:sp>
        <p:nvSpPr>
          <p:cNvPr id="8" name="Freeform 8"/>
          <p:cNvSpPr/>
          <p:nvPr/>
        </p:nvSpPr>
        <p:spPr>
          <a:xfrm>
            <a:off x="5552948" y="6616866"/>
            <a:ext cx="1000528" cy="865912"/>
          </a:xfrm>
          <a:custGeom>
            <a:avLst/>
            <a:gdLst/>
            <a:ahLst/>
            <a:cxnLst/>
            <a:rect l="l" t="t" r="r" b="b"/>
            <a:pathLst>
              <a:path w="1000528" h="865912">
                <a:moveTo>
                  <a:pt x="0" y="0"/>
                </a:moveTo>
                <a:lnTo>
                  <a:pt x="1000528" y="0"/>
                </a:lnTo>
                <a:lnTo>
                  <a:pt x="1000528" y="865912"/>
                </a:lnTo>
                <a:lnTo>
                  <a:pt x="0" y="865912"/>
                </a:lnTo>
                <a:lnTo>
                  <a:pt x="0" y="0"/>
                </a:lnTo>
                <a:close/>
              </a:path>
            </a:pathLst>
          </a:custGeom>
          <a:blipFill>
            <a:blip r:embed="rId13">
              <a:extLst>
                <a:ext uri="{96DAC541-7B7A-43D3-8B79-37D633B846F1}">
                  <asvg:svgBlip xmlns="" xmlns:asvg="http://schemas.microsoft.com/office/drawing/2016/SVG/main" r:embed="rId14"/>
                </a:ext>
              </a:extLst>
            </a:blip>
            <a:stretch>
              <a:fillRect/>
            </a:stretch>
          </a:blipFill>
        </p:spPr>
      </p:sp>
      <p:sp>
        <p:nvSpPr>
          <p:cNvPr id="9" name="Freeform 9"/>
          <p:cNvSpPr/>
          <p:nvPr/>
        </p:nvSpPr>
        <p:spPr>
          <a:xfrm>
            <a:off x="3856820" y="6705095"/>
            <a:ext cx="1000528" cy="689455"/>
          </a:xfrm>
          <a:custGeom>
            <a:avLst/>
            <a:gdLst/>
            <a:ahLst/>
            <a:cxnLst/>
            <a:rect l="l" t="t" r="r" b="b"/>
            <a:pathLst>
              <a:path w="1000528" h="689455">
                <a:moveTo>
                  <a:pt x="0" y="0"/>
                </a:moveTo>
                <a:lnTo>
                  <a:pt x="1000528" y="0"/>
                </a:lnTo>
                <a:lnTo>
                  <a:pt x="1000528" y="689455"/>
                </a:lnTo>
                <a:lnTo>
                  <a:pt x="0" y="689455"/>
                </a:lnTo>
                <a:lnTo>
                  <a:pt x="0" y="0"/>
                </a:lnTo>
                <a:close/>
              </a:path>
            </a:pathLst>
          </a:custGeom>
          <a:blipFill>
            <a:blip r:embed="rId15">
              <a:extLst>
                <a:ext uri="{96DAC541-7B7A-43D3-8B79-37D633B846F1}">
                  <asvg:svgBlip xmlns="" xmlns:asvg="http://schemas.microsoft.com/office/drawing/2016/SVG/main" r:embed="rId16"/>
                </a:ext>
              </a:extLst>
            </a:blip>
            <a:stretch>
              <a:fillRect/>
            </a:stretch>
          </a:blipFill>
        </p:spPr>
      </p:sp>
      <p:sp>
        <p:nvSpPr>
          <p:cNvPr id="10" name="Freeform 10"/>
          <p:cNvSpPr/>
          <p:nvPr/>
        </p:nvSpPr>
        <p:spPr>
          <a:xfrm>
            <a:off x="7386999" y="8215251"/>
            <a:ext cx="674902" cy="1000528"/>
          </a:xfrm>
          <a:custGeom>
            <a:avLst/>
            <a:gdLst/>
            <a:ahLst/>
            <a:cxnLst/>
            <a:rect l="l" t="t" r="r" b="b"/>
            <a:pathLst>
              <a:path w="674902" h="1000528">
                <a:moveTo>
                  <a:pt x="0" y="0"/>
                </a:moveTo>
                <a:lnTo>
                  <a:pt x="674901" y="0"/>
                </a:lnTo>
                <a:lnTo>
                  <a:pt x="674901" y="1000528"/>
                </a:lnTo>
                <a:lnTo>
                  <a:pt x="0" y="1000528"/>
                </a:lnTo>
                <a:lnTo>
                  <a:pt x="0" y="0"/>
                </a:lnTo>
                <a:close/>
              </a:path>
            </a:pathLst>
          </a:custGeom>
          <a:blipFill>
            <a:blip r:embed="rId17">
              <a:extLst>
                <a:ext uri="{96DAC541-7B7A-43D3-8B79-37D633B846F1}">
                  <asvg:svgBlip xmlns="" xmlns:asvg="http://schemas.microsoft.com/office/drawing/2016/SVG/main" r:embed="rId18"/>
                </a:ext>
              </a:extLst>
            </a:blip>
            <a:stretch>
              <a:fillRect/>
            </a:stretch>
          </a:blipFill>
        </p:spPr>
      </p:sp>
      <p:sp>
        <p:nvSpPr>
          <p:cNvPr id="11" name="Freeform 11"/>
          <p:cNvSpPr/>
          <p:nvPr/>
        </p:nvSpPr>
        <p:spPr>
          <a:xfrm>
            <a:off x="8696691" y="8215251"/>
            <a:ext cx="940496" cy="1000528"/>
          </a:xfrm>
          <a:custGeom>
            <a:avLst/>
            <a:gdLst/>
            <a:ahLst/>
            <a:cxnLst/>
            <a:rect l="l" t="t" r="r" b="b"/>
            <a:pathLst>
              <a:path w="940496" h="1000528">
                <a:moveTo>
                  <a:pt x="0" y="0"/>
                </a:moveTo>
                <a:lnTo>
                  <a:pt x="940497" y="0"/>
                </a:lnTo>
                <a:lnTo>
                  <a:pt x="940497" y="1000528"/>
                </a:lnTo>
                <a:lnTo>
                  <a:pt x="0" y="1000528"/>
                </a:lnTo>
                <a:lnTo>
                  <a:pt x="0" y="0"/>
                </a:lnTo>
                <a:close/>
              </a:path>
            </a:pathLst>
          </a:custGeom>
          <a:blipFill>
            <a:blip r:embed="rId19">
              <a:extLst>
                <a:ext uri="{96DAC541-7B7A-43D3-8B79-37D633B846F1}">
                  <asvg:svgBlip xmlns="" xmlns:asvg="http://schemas.microsoft.com/office/drawing/2016/SVG/main" r:embed="rId20"/>
                </a:ext>
              </a:extLst>
            </a:blip>
            <a:stretch>
              <a:fillRect/>
            </a:stretch>
          </a:blipFill>
        </p:spPr>
      </p:sp>
      <p:sp>
        <p:nvSpPr>
          <p:cNvPr id="12" name="Freeform 12"/>
          <p:cNvSpPr/>
          <p:nvPr/>
        </p:nvSpPr>
        <p:spPr>
          <a:xfrm>
            <a:off x="10271979" y="8188070"/>
            <a:ext cx="1054890" cy="1054890"/>
          </a:xfrm>
          <a:custGeom>
            <a:avLst/>
            <a:gdLst/>
            <a:ahLst/>
            <a:cxnLst/>
            <a:rect l="l" t="t" r="r" b="b"/>
            <a:pathLst>
              <a:path w="1054890" h="1054890">
                <a:moveTo>
                  <a:pt x="0" y="0"/>
                </a:moveTo>
                <a:lnTo>
                  <a:pt x="1054889" y="0"/>
                </a:lnTo>
                <a:lnTo>
                  <a:pt x="1054889" y="1054890"/>
                </a:lnTo>
                <a:lnTo>
                  <a:pt x="0" y="1054890"/>
                </a:lnTo>
                <a:lnTo>
                  <a:pt x="0" y="0"/>
                </a:lnTo>
                <a:close/>
              </a:path>
            </a:pathLst>
          </a:custGeom>
          <a:blipFill>
            <a:blip r:embed="rId21">
              <a:extLst>
                <a:ext uri="{96DAC541-7B7A-43D3-8B79-37D633B846F1}">
                  <asvg:svgBlip xmlns="" xmlns:asvg="http://schemas.microsoft.com/office/drawing/2016/SVG/main" r:embed="rId22"/>
                </a:ext>
              </a:extLst>
            </a:blip>
            <a:stretch>
              <a:fillRect/>
            </a:stretch>
          </a:blipFill>
        </p:spPr>
      </p:sp>
      <p:sp>
        <p:nvSpPr>
          <p:cNvPr id="13" name="Freeform 13"/>
          <p:cNvSpPr/>
          <p:nvPr/>
        </p:nvSpPr>
        <p:spPr>
          <a:xfrm>
            <a:off x="11878901" y="6698456"/>
            <a:ext cx="787175" cy="702733"/>
          </a:xfrm>
          <a:custGeom>
            <a:avLst/>
            <a:gdLst/>
            <a:ahLst/>
            <a:cxnLst/>
            <a:rect l="l" t="t" r="r" b="b"/>
            <a:pathLst>
              <a:path w="787175" h="702733">
                <a:moveTo>
                  <a:pt x="0" y="0"/>
                </a:moveTo>
                <a:lnTo>
                  <a:pt x="787175" y="0"/>
                </a:lnTo>
                <a:lnTo>
                  <a:pt x="787175" y="702732"/>
                </a:lnTo>
                <a:lnTo>
                  <a:pt x="0" y="702732"/>
                </a:lnTo>
                <a:lnTo>
                  <a:pt x="0" y="0"/>
                </a:lnTo>
                <a:close/>
              </a:path>
            </a:pathLst>
          </a:custGeom>
          <a:blipFill>
            <a:blip r:embed="rId23">
              <a:extLst>
                <a:ext uri="{96DAC541-7B7A-43D3-8B79-37D633B846F1}">
                  <asvg:svgBlip xmlns="" xmlns:asvg="http://schemas.microsoft.com/office/drawing/2016/SVG/main" r:embed="rId24"/>
                </a:ext>
              </a:extLst>
            </a:blip>
            <a:stretch>
              <a:fillRect/>
            </a:stretch>
          </a:blipFill>
        </p:spPr>
      </p:sp>
      <p:sp>
        <p:nvSpPr>
          <p:cNvPr id="14" name="Freeform 14"/>
          <p:cNvSpPr/>
          <p:nvPr/>
        </p:nvSpPr>
        <p:spPr>
          <a:xfrm>
            <a:off x="13361675" y="6573122"/>
            <a:ext cx="1101617" cy="953399"/>
          </a:xfrm>
          <a:custGeom>
            <a:avLst/>
            <a:gdLst/>
            <a:ahLst/>
            <a:cxnLst/>
            <a:rect l="l" t="t" r="r" b="b"/>
            <a:pathLst>
              <a:path w="1101617" h="953399">
                <a:moveTo>
                  <a:pt x="0" y="0"/>
                </a:moveTo>
                <a:lnTo>
                  <a:pt x="1101617" y="0"/>
                </a:lnTo>
                <a:lnTo>
                  <a:pt x="1101617" y="953400"/>
                </a:lnTo>
                <a:lnTo>
                  <a:pt x="0" y="953400"/>
                </a:lnTo>
                <a:lnTo>
                  <a:pt x="0" y="0"/>
                </a:lnTo>
                <a:close/>
              </a:path>
            </a:pathLst>
          </a:custGeom>
          <a:blipFill>
            <a:blip r:embed="rId25">
              <a:extLst>
                <a:ext uri="{96DAC541-7B7A-43D3-8B79-37D633B846F1}">
                  <asvg:svgBlip xmlns="" xmlns:asvg="http://schemas.microsoft.com/office/drawing/2016/SVG/main" r:embed="rId26"/>
                </a:ext>
              </a:extLst>
            </a:blip>
            <a:stretch>
              <a:fillRect/>
            </a:stretch>
          </a:blipFill>
        </p:spPr>
      </p:sp>
      <p:sp>
        <p:nvSpPr>
          <p:cNvPr id="15" name="Freeform 15"/>
          <p:cNvSpPr/>
          <p:nvPr/>
        </p:nvSpPr>
        <p:spPr>
          <a:xfrm>
            <a:off x="11961659" y="8577384"/>
            <a:ext cx="980283" cy="276262"/>
          </a:xfrm>
          <a:custGeom>
            <a:avLst/>
            <a:gdLst/>
            <a:ahLst/>
            <a:cxnLst/>
            <a:rect l="l" t="t" r="r" b="b"/>
            <a:pathLst>
              <a:path w="980283" h="276262">
                <a:moveTo>
                  <a:pt x="0" y="0"/>
                </a:moveTo>
                <a:lnTo>
                  <a:pt x="980283" y="0"/>
                </a:lnTo>
                <a:lnTo>
                  <a:pt x="980283" y="276262"/>
                </a:lnTo>
                <a:lnTo>
                  <a:pt x="0" y="276262"/>
                </a:lnTo>
                <a:lnTo>
                  <a:pt x="0" y="0"/>
                </a:lnTo>
                <a:close/>
              </a:path>
            </a:pathLst>
          </a:custGeom>
          <a:blipFill>
            <a:blip r:embed="rId27">
              <a:extLst>
                <a:ext uri="{96DAC541-7B7A-43D3-8B79-37D633B846F1}">
                  <asvg:svgBlip xmlns="" xmlns:asvg="http://schemas.microsoft.com/office/drawing/2016/SVG/main" r:embed="rId28"/>
                </a:ext>
              </a:extLst>
            </a:blip>
            <a:stretch>
              <a:fillRect/>
            </a:stretch>
          </a:blipFill>
        </p:spPr>
      </p:sp>
      <p:sp>
        <p:nvSpPr>
          <p:cNvPr id="16" name="Freeform 16"/>
          <p:cNvSpPr/>
          <p:nvPr/>
        </p:nvSpPr>
        <p:spPr>
          <a:xfrm>
            <a:off x="13576733" y="8158880"/>
            <a:ext cx="886568" cy="1113270"/>
          </a:xfrm>
          <a:custGeom>
            <a:avLst/>
            <a:gdLst/>
            <a:ahLst/>
            <a:cxnLst/>
            <a:rect l="l" t="t" r="r" b="b"/>
            <a:pathLst>
              <a:path w="886568" h="1113270">
                <a:moveTo>
                  <a:pt x="0" y="0"/>
                </a:moveTo>
                <a:lnTo>
                  <a:pt x="886568" y="0"/>
                </a:lnTo>
                <a:lnTo>
                  <a:pt x="886568" y="1113270"/>
                </a:lnTo>
                <a:lnTo>
                  <a:pt x="0" y="1113270"/>
                </a:lnTo>
                <a:lnTo>
                  <a:pt x="0" y="0"/>
                </a:lnTo>
                <a:close/>
              </a:path>
            </a:pathLst>
          </a:custGeom>
          <a:blipFill>
            <a:blip r:embed="rId29">
              <a:extLst>
                <a:ext uri="{96DAC541-7B7A-43D3-8B79-37D633B846F1}">
                  <asvg:svgBlip xmlns="" xmlns:asvg="http://schemas.microsoft.com/office/drawing/2016/SVG/main" r:embed="rId30"/>
                </a:ext>
              </a:extLst>
            </a:blip>
            <a:stretch>
              <a:fillRect/>
            </a:stretch>
          </a:blipFill>
        </p:spPr>
      </p:sp>
      <p:grpSp>
        <p:nvGrpSpPr>
          <p:cNvPr id="17" name="Group 17"/>
          <p:cNvGrpSpPr>
            <a:grpSpLocks noChangeAspect="1"/>
          </p:cNvGrpSpPr>
          <p:nvPr/>
        </p:nvGrpSpPr>
        <p:grpSpPr>
          <a:xfrm>
            <a:off x="9404956" y="8064673"/>
            <a:ext cx="529685" cy="529685"/>
            <a:chOff x="0" y="0"/>
            <a:chExt cx="6355080" cy="6355080"/>
          </a:xfrm>
        </p:grpSpPr>
        <p:sp>
          <p:nvSpPr>
            <p:cNvPr id="18" name="Freeform 18"/>
            <p:cNvSpPr/>
            <p:nvPr/>
          </p:nvSpPr>
          <p:spPr>
            <a:xfrm>
              <a:off x="0" y="0"/>
              <a:ext cx="6355080" cy="6355080"/>
            </a:xfrm>
            <a:custGeom>
              <a:avLst/>
              <a:gdLst/>
              <a:ahLst/>
              <a:cxnLst/>
              <a:rect l="l" t="t" r="r" b="b"/>
              <a:pathLst>
                <a:path w="6355080" h="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003EA8"/>
            </a:solidFill>
          </p:spPr>
        </p:sp>
      </p:grpSp>
      <p:grpSp>
        <p:nvGrpSpPr>
          <p:cNvPr id="19" name="Group 19"/>
          <p:cNvGrpSpPr/>
          <p:nvPr/>
        </p:nvGrpSpPr>
        <p:grpSpPr>
          <a:xfrm>
            <a:off x="7922772" y="8064673"/>
            <a:ext cx="529685" cy="529685"/>
            <a:chOff x="0" y="0"/>
            <a:chExt cx="6350000" cy="6350000"/>
          </a:xfrm>
        </p:grpSpPr>
        <p:sp>
          <p:nvSpPr>
            <p:cNvPr id="20" name="Freeform 20"/>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3EA8"/>
            </a:solidFill>
          </p:spPr>
        </p:sp>
      </p:grpSp>
      <p:sp>
        <p:nvSpPr>
          <p:cNvPr id="21" name="Freeform 21"/>
          <p:cNvSpPr/>
          <p:nvPr/>
        </p:nvSpPr>
        <p:spPr>
          <a:xfrm>
            <a:off x="12463910" y="7958580"/>
            <a:ext cx="517455" cy="741871"/>
          </a:xfrm>
          <a:custGeom>
            <a:avLst/>
            <a:gdLst/>
            <a:ahLst/>
            <a:cxnLst/>
            <a:rect l="l" t="t" r="r" b="b"/>
            <a:pathLst>
              <a:path w="517455" h="741871">
                <a:moveTo>
                  <a:pt x="0" y="0"/>
                </a:moveTo>
                <a:lnTo>
                  <a:pt x="517454" y="0"/>
                </a:lnTo>
                <a:lnTo>
                  <a:pt x="517454" y="741871"/>
                </a:lnTo>
                <a:lnTo>
                  <a:pt x="0" y="741871"/>
                </a:lnTo>
                <a:lnTo>
                  <a:pt x="0" y="0"/>
                </a:lnTo>
                <a:close/>
              </a:path>
            </a:pathLst>
          </a:custGeom>
          <a:blipFill>
            <a:blip r:embed="rId31">
              <a:extLst>
                <a:ext uri="{96DAC541-7B7A-43D3-8B79-37D633B846F1}">
                  <asvg:svgBlip xmlns="" xmlns:asvg="http://schemas.microsoft.com/office/drawing/2016/SVG/main" r:embed="rId32"/>
                </a:ext>
              </a:extLst>
            </a:blip>
            <a:stretch>
              <a:fillRect/>
            </a:stretch>
          </a:blipFill>
        </p:spPr>
      </p:sp>
      <p:sp>
        <p:nvSpPr>
          <p:cNvPr id="22" name="Freeform 22"/>
          <p:cNvSpPr/>
          <p:nvPr/>
        </p:nvSpPr>
        <p:spPr>
          <a:xfrm>
            <a:off x="13625403" y="5777265"/>
            <a:ext cx="2367586" cy="839417"/>
          </a:xfrm>
          <a:custGeom>
            <a:avLst/>
            <a:gdLst/>
            <a:ahLst/>
            <a:cxnLst/>
            <a:rect l="l" t="t" r="r" b="b"/>
            <a:pathLst>
              <a:path w="2367586" h="839417">
                <a:moveTo>
                  <a:pt x="0" y="0"/>
                </a:moveTo>
                <a:lnTo>
                  <a:pt x="2367586" y="0"/>
                </a:lnTo>
                <a:lnTo>
                  <a:pt x="2367586" y="839417"/>
                </a:lnTo>
                <a:lnTo>
                  <a:pt x="0" y="839417"/>
                </a:lnTo>
                <a:lnTo>
                  <a:pt x="0" y="0"/>
                </a:lnTo>
                <a:close/>
              </a:path>
            </a:pathLst>
          </a:custGeom>
          <a:blipFill>
            <a:blip r:embed="rId33">
              <a:extLst>
                <a:ext uri="{96DAC541-7B7A-43D3-8B79-37D633B846F1}">
                  <asvg:svgBlip xmlns="" xmlns:asvg="http://schemas.microsoft.com/office/drawing/2016/SVG/main" r:embed="rId34"/>
                </a:ext>
              </a:extLst>
            </a:blip>
            <a:stretch>
              <a:fillRect/>
            </a:stretch>
          </a:blipFill>
        </p:spPr>
      </p:sp>
      <p:sp>
        <p:nvSpPr>
          <p:cNvPr id="23" name="Freeform 23"/>
          <p:cNvSpPr/>
          <p:nvPr/>
        </p:nvSpPr>
        <p:spPr>
          <a:xfrm>
            <a:off x="7633736" y="5375265"/>
            <a:ext cx="1637441" cy="1643417"/>
          </a:xfrm>
          <a:custGeom>
            <a:avLst/>
            <a:gdLst/>
            <a:ahLst/>
            <a:cxnLst/>
            <a:rect l="l" t="t" r="r" b="b"/>
            <a:pathLst>
              <a:path w="1637441" h="1643417">
                <a:moveTo>
                  <a:pt x="0" y="0"/>
                </a:moveTo>
                <a:lnTo>
                  <a:pt x="1637441" y="0"/>
                </a:lnTo>
                <a:lnTo>
                  <a:pt x="1637441" y="1643417"/>
                </a:lnTo>
                <a:lnTo>
                  <a:pt x="0" y="1643417"/>
                </a:lnTo>
                <a:lnTo>
                  <a:pt x="0" y="0"/>
                </a:lnTo>
                <a:close/>
              </a:path>
            </a:pathLst>
          </a:custGeom>
          <a:blipFill>
            <a:blip r:embed="rId35">
              <a:extLst>
                <a:ext uri="{96DAC541-7B7A-43D3-8B79-37D633B846F1}">
                  <asvg:svgBlip xmlns="" xmlns:asvg="http://schemas.microsoft.com/office/drawing/2016/SVG/main" r:embed="rId36"/>
                </a:ext>
              </a:extLst>
            </a:blip>
            <a:stretch>
              <a:fillRect/>
            </a:stretch>
          </a:blipFill>
        </p:spPr>
      </p:sp>
      <p:sp>
        <p:nvSpPr>
          <p:cNvPr id="24" name="Freeform 24"/>
          <p:cNvSpPr/>
          <p:nvPr/>
        </p:nvSpPr>
        <p:spPr>
          <a:xfrm>
            <a:off x="2031895" y="7212278"/>
            <a:ext cx="4393894" cy="1382079"/>
          </a:xfrm>
          <a:custGeom>
            <a:avLst/>
            <a:gdLst/>
            <a:ahLst/>
            <a:cxnLst/>
            <a:rect l="l" t="t" r="r" b="b"/>
            <a:pathLst>
              <a:path w="4393894" h="1382079">
                <a:moveTo>
                  <a:pt x="0" y="0"/>
                </a:moveTo>
                <a:lnTo>
                  <a:pt x="4393894" y="0"/>
                </a:lnTo>
                <a:lnTo>
                  <a:pt x="4393894" y="1382079"/>
                </a:lnTo>
                <a:lnTo>
                  <a:pt x="0" y="1382079"/>
                </a:lnTo>
                <a:lnTo>
                  <a:pt x="0" y="0"/>
                </a:lnTo>
                <a:close/>
              </a:path>
            </a:pathLst>
          </a:custGeom>
          <a:blipFill>
            <a:blip r:embed="rId37">
              <a:extLst>
                <a:ext uri="{96DAC541-7B7A-43D3-8B79-37D633B846F1}">
                  <asvg:svgBlip xmlns="" xmlns:asvg="http://schemas.microsoft.com/office/drawing/2016/SVG/main" r:embed="rId38"/>
                </a:ext>
              </a:extLst>
            </a:blip>
            <a:stretch>
              <a:fillRect/>
            </a:stretch>
          </a:blipFill>
        </p:spPr>
      </p:sp>
      <p:sp>
        <p:nvSpPr>
          <p:cNvPr id="25" name="Freeform 25"/>
          <p:cNvSpPr/>
          <p:nvPr/>
        </p:nvSpPr>
        <p:spPr>
          <a:xfrm>
            <a:off x="2031895" y="5620070"/>
            <a:ext cx="4393894" cy="1062523"/>
          </a:xfrm>
          <a:custGeom>
            <a:avLst/>
            <a:gdLst/>
            <a:ahLst/>
            <a:cxnLst/>
            <a:rect l="l" t="t" r="r" b="b"/>
            <a:pathLst>
              <a:path w="4393894" h="1062523">
                <a:moveTo>
                  <a:pt x="0" y="0"/>
                </a:moveTo>
                <a:lnTo>
                  <a:pt x="4393894" y="0"/>
                </a:lnTo>
                <a:lnTo>
                  <a:pt x="4393894" y="1062524"/>
                </a:lnTo>
                <a:lnTo>
                  <a:pt x="0" y="1062524"/>
                </a:lnTo>
                <a:lnTo>
                  <a:pt x="0" y="0"/>
                </a:lnTo>
                <a:close/>
              </a:path>
            </a:pathLst>
          </a:custGeom>
          <a:blipFill>
            <a:blip r:embed="rId39">
              <a:extLst>
                <a:ext uri="{96DAC541-7B7A-43D3-8B79-37D633B846F1}">
                  <asvg:svgBlip xmlns="" xmlns:asvg="http://schemas.microsoft.com/office/drawing/2016/SVG/main" r:embed="rId40"/>
                </a:ext>
              </a:extLst>
            </a:blip>
            <a:stretch>
              <a:fillRect/>
            </a:stretch>
          </a:blipFill>
        </p:spPr>
      </p:sp>
      <p:sp>
        <p:nvSpPr>
          <p:cNvPr id="26" name="Freeform 26"/>
          <p:cNvSpPr/>
          <p:nvPr/>
        </p:nvSpPr>
        <p:spPr>
          <a:xfrm>
            <a:off x="10791337" y="5395948"/>
            <a:ext cx="1446459" cy="1816330"/>
          </a:xfrm>
          <a:custGeom>
            <a:avLst/>
            <a:gdLst/>
            <a:ahLst/>
            <a:cxnLst/>
            <a:rect l="l" t="t" r="r" b="b"/>
            <a:pathLst>
              <a:path w="1446459" h="1816330">
                <a:moveTo>
                  <a:pt x="0" y="0"/>
                </a:moveTo>
                <a:lnTo>
                  <a:pt x="1446459" y="0"/>
                </a:lnTo>
                <a:lnTo>
                  <a:pt x="1446459" y="1816330"/>
                </a:lnTo>
                <a:lnTo>
                  <a:pt x="0" y="1816330"/>
                </a:lnTo>
                <a:lnTo>
                  <a:pt x="0" y="0"/>
                </a:lnTo>
                <a:close/>
              </a:path>
            </a:pathLst>
          </a:custGeom>
          <a:blipFill>
            <a:blip r:embed="rId41">
              <a:extLst>
                <a:ext uri="{96DAC541-7B7A-43D3-8B79-37D633B846F1}">
                  <asvg:svgBlip xmlns="" xmlns:asvg="http://schemas.microsoft.com/office/drawing/2016/SVG/main" r:embed="rId42"/>
                </a:ext>
              </a:extLst>
            </a:blip>
            <a:stretch>
              <a:fillRect/>
            </a:stretch>
          </a:blipFill>
        </p:spPr>
      </p:sp>
      <p:sp>
        <p:nvSpPr>
          <p:cNvPr id="27" name="Freeform 27"/>
          <p:cNvSpPr/>
          <p:nvPr/>
        </p:nvSpPr>
        <p:spPr>
          <a:xfrm>
            <a:off x="10791337" y="7821878"/>
            <a:ext cx="815322" cy="904503"/>
          </a:xfrm>
          <a:custGeom>
            <a:avLst/>
            <a:gdLst/>
            <a:ahLst/>
            <a:cxnLst/>
            <a:rect l="l" t="t" r="r" b="b"/>
            <a:pathLst>
              <a:path w="815322" h="904503">
                <a:moveTo>
                  <a:pt x="0" y="0"/>
                </a:moveTo>
                <a:lnTo>
                  <a:pt x="815323" y="0"/>
                </a:lnTo>
                <a:lnTo>
                  <a:pt x="815323" y="904503"/>
                </a:lnTo>
                <a:lnTo>
                  <a:pt x="0" y="904503"/>
                </a:lnTo>
                <a:lnTo>
                  <a:pt x="0" y="0"/>
                </a:lnTo>
                <a:close/>
              </a:path>
            </a:pathLst>
          </a:custGeom>
          <a:blipFill>
            <a:blip r:embed="rId43">
              <a:extLst>
                <a:ext uri="{96DAC541-7B7A-43D3-8B79-37D633B846F1}">
                  <asvg:svgBlip xmlns="" xmlns:asvg="http://schemas.microsoft.com/office/drawing/2016/SVG/main" r:embed="rId44"/>
                </a:ext>
              </a:extLst>
            </a:blip>
            <a:stretch>
              <a:fillRect r="-135582"/>
            </a:stretch>
          </a:blipFill>
        </p:spPr>
      </p:sp>
      <p:sp>
        <p:nvSpPr>
          <p:cNvPr id="28" name="Freeform 28"/>
          <p:cNvSpPr/>
          <p:nvPr/>
        </p:nvSpPr>
        <p:spPr>
          <a:xfrm>
            <a:off x="13625403" y="7903318"/>
            <a:ext cx="2455232" cy="611576"/>
          </a:xfrm>
          <a:custGeom>
            <a:avLst/>
            <a:gdLst/>
            <a:ahLst/>
            <a:cxnLst/>
            <a:rect l="l" t="t" r="r" b="b"/>
            <a:pathLst>
              <a:path w="2455232" h="611576">
                <a:moveTo>
                  <a:pt x="0" y="0"/>
                </a:moveTo>
                <a:lnTo>
                  <a:pt x="2455232" y="0"/>
                </a:lnTo>
                <a:lnTo>
                  <a:pt x="2455232" y="611576"/>
                </a:lnTo>
                <a:lnTo>
                  <a:pt x="0" y="611576"/>
                </a:lnTo>
                <a:lnTo>
                  <a:pt x="0" y="0"/>
                </a:lnTo>
                <a:close/>
              </a:path>
            </a:pathLst>
          </a:custGeom>
          <a:blipFill>
            <a:blip r:embed="rId45">
              <a:extLst>
                <a:ext uri="{96DAC541-7B7A-43D3-8B79-37D633B846F1}">
                  <asvg:svgBlip xmlns="" xmlns:asvg="http://schemas.microsoft.com/office/drawing/2016/SVG/main" r:embed="rId46"/>
                </a:ext>
              </a:extLst>
            </a:blip>
            <a:stretch>
              <a:fillRect/>
            </a:stretch>
          </a:blipFill>
        </p:spPr>
      </p:sp>
      <p:grpSp>
        <p:nvGrpSpPr>
          <p:cNvPr id="29" name="Group 29"/>
          <p:cNvGrpSpPr/>
          <p:nvPr/>
        </p:nvGrpSpPr>
        <p:grpSpPr>
          <a:xfrm>
            <a:off x="356379" y="4994528"/>
            <a:ext cx="17177649" cy="4435499"/>
            <a:chOff x="0" y="0"/>
            <a:chExt cx="6266453" cy="1618082"/>
          </a:xfrm>
        </p:grpSpPr>
        <p:sp>
          <p:nvSpPr>
            <p:cNvPr id="30" name="Freeform 30"/>
            <p:cNvSpPr/>
            <p:nvPr/>
          </p:nvSpPr>
          <p:spPr>
            <a:xfrm>
              <a:off x="0" y="0"/>
              <a:ext cx="6266453" cy="1618082"/>
            </a:xfrm>
            <a:custGeom>
              <a:avLst/>
              <a:gdLst/>
              <a:ahLst/>
              <a:cxnLst/>
              <a:rect l="l" t="t" r="r" b="b"/>
              <a:pathLst>
                <a:path w="6266453" h="1618082">
                  <a:moveTo>
                    <a:pt x="0" y="0"/>
                  </a:moveTo>
                  <a:lnTo>
                    <a:pt x="6266453" y="0"/>
                  </a:lnTo>
                  <a:lnTo>
                    <a:pt x="6266453" y="1618082"/>
                  </a:lnTo>
                  <a:lnTo>
                    <a:pt x="0" y="1618082"/>
                  </a:lnTo>
                  <a:close/>
                </a:path>
              </a:pathLst>
            </a:custGeom>
            <a:solidFill>
              <a:srgbClr val="FFFFFF"/>
            </a:solidFill>
          </p:spPr>
        </p:sp>
      </p:grpSp>
      <p:grpSp>
        <p:nvGrpSpPr>
          <p:cNvPr id="31" name="Group 31"/>
          <p:cNvGrpSpPr/>
          <p:nvPr/>
        </p:nvGrpSpPr>
        <p:grpSpPr>
          <a:xfrm>
            <a:off x="4795383" y="478577"/>
            <a:ext cx="8185981" cy="1282227"/>
            <a:chOff x="0" y="0"/>
            <a:chExt cx="2120738" cy="332186"/>
          </a:xfrm>
        </p:grpSpPr>
        <p:sp>
          <p:nvSpPr>
            <p:cNvPr id="32" name="Freeform 32"/>
            <p:cNvSpPr/>
            <p:nvPr/>
          </p:nvSpPr>
          <p:spPr>
            <a:xfrm>
              <a:off x="0" y="0"/>
              <a:ext cx="2120738" cy="332186"/>
            </a:xfrm>
            <a:custGeom>
              <a:avLst/>
              <a:gdLst/>
              <a:ahLst/>
              <a:cxnLst/>
              <a:rect l="l" t="t" r="r" b="b"/>
              <a:pathLst>
                <a:path w="2120738" h="332186">
                  <a:moveTo>
                    <a:pt x="0" y="0"/>
                  </a:moveTo>
                  <a:lnTo>
                    <a:pt x="2120738" y="0"/>
                  </a:lnTo>
                  <a:lnTo>
                    <a:pt x="2120738" y="332186"/>
                  </a:lnTo>
                  <a:lnTo>
                    <a:pt x="0" y="332186"/>
                  </a:lnTo>
                  <a:close/>
                </a:path>
              </a:pathLst>
            </a:custGeom>
            <a:solidFill>
              <a:srgbClr val="FFFFFF"/>
            </a:solidFill>
          </p:spPr>
        </p:sp>
      </p:grpSp>
      <p:sp>
        <p:nvSpPr>
          <p:cNvPr id="33" name="Freeform 33"/>
          <p:cNvSpPr/>
          <p:nvPr/>
        </p:nvSpPr>
        <p:spPr>
          <a:xfrm flipH="1">
            <a:off x="16442319" y="-47111"/>
            <a:ext cx="5533751" cy="1961966"/>
          </a:xfrm>
          <a:custGeom>
            <a:avLst/>
            <a:gdLst/>
            <a:ahLst/>
            <a:cxnLst/>
            <a:rect l="l" t="t" r="r" b="b"/>
            <a:pathLst>
              <a:path w="5533751" h="1961966">
                <a:moveTo>
                  <a:pt x="5533751" y="0"/>
                </a:moveTo>
                <a:lnTo>
                  <a:pt x="0" y="0"/>
                </a:lnTo>
                <a:lnTo>
                  <a:pt x="0" y="1961966"/>
                </a:lnTo>
                <a:lnTo>
                  <a:pt x="5533751" y="1961966"/>
                </a:lnTo>
                <a:lnTo>
                  <a:pt x="5533751" y="0"/>
                </a:lnTo>
                <a:close/>
              </a:path>
            </a:pathLst>
          </a:custGeom>
          <a:blipFill>
            <a:blip r:embed="rId33">
              <a:extLst>
                <a:ext uri="{96DAC541-7B7A-43D3-8B79-37D633B846F1}">
                  <asvg:svgBlip xmlns="" xmlns:asvg="http://schemas.microsoft.com/office/drawing/2016/SVG/main" r:embed="rId34"/>
                </a:ext>
              </a:extLst>
            </a:blip>
            <a:stretch>
              <a:fillRect/>
            </a:stretch>
          </a:blipFill>
        </p:spPr>
      </p:sp>
      <p:sp>
        <p:nvSpPr>
          <p:cNvPr id="34" name="Freeform 34"/>
          <p:cNvSpPr/>
          <p:nvPr/>
        </p:nvSpPr>
        <p:spPr>
          <a:xfrm>
            <a:off x="14492424" y="8842479"/>
            <a:ext cx="5533751" cy="1961966"/>
          </a:xfrm>
          <a:custGeom>
            <a:avLst/>
            <a:gdLst/>
            <a:ahLst/>
            <a:cxnLst/>
            <a:rect l="l" t="t" r="r" b="b"/>
            <a:pathLst>
              <a:path w="5533751" h="1961966">
                <a:moveTo>
                  <a:pt x="0" y="0"/>
                </a:moveTo>
                <a:lnTo>
                  <a:pt x="5533752" y="0"/>
                </a:lnTo>
                <a:lnTo>
                  <a:pt x="5533752" y="1961967"/>
                </a:lnTo>
                <a:lnTo>
                  <a:pt x="0" y="1961967"/>
                </a:lnTo>
                <a:lnTo>
                  <a:pt x="0" y="0"/>
                </a:lnTo>
                <a:close/>
              </a:path>
            </a:pathLst>
          </a:custGeom>
          <a:blipFill>
            <a:blip r:embed="rId33">
              <a:extLst>
                <a:ext uri="{96DAC541-7B7A-43D3-8B79-37D633B846F1}">
                  <asvg:svgBlip xmlns="" xmlns:asvg="http://schemas.microsoft.com/office/drawing/2016/SVG/main" r:embed="rId34"/>
                </a:ext>
              </a:extLst>
            </a:blip>
            <a:stretch>
              <a:fillRect/>
            </a:stretch>
          </a:blipFill>
        </p:spPr>
      </p:sp>
      <p:sp>
        <p:nvSpPr>
          <p:cNvPr id="35" name="TextBox 35"/>
          <p:cNvSpPr txBox="1"/>
          <p:nvPr/>
        </p:nvSpPr>
        <p:spPr>
          <a:xfrm>
            <a:off x="769437" y="5076825"/>
            <a:ext cx="16179687" cy="4022725"/>
          </a:xfrm>
          <a:prstGeom prst="rect">
            <a:avLst/>
          </a:prstGeom>
        </p:spPr>
        <p:txBody>
          <a:bodyPr lIns="0" tIns="0" rIns="0" bIns="0" rtlCol="0" anchor="t">
            <a:spAutoFit/>
          </a:bodyPr>
          <a:lstStyle/>
          <a:p>
            <a:pPr marL="755651" lvl="1" indent="-377825" algn="just">
              <a:lnSpc>
                <a:spcPts val="4550"/>
              </a:lnSpc>
              <a:buFont typeface="Arial"/>
              <a:buChar char="•"/>
            </a:pPr>
            <a:r>
              <a:rPr lang="en-US" sz="3500">
                <a:solidFill>
                  <a:srgbClr val="000000"/>
                </a:solidFill>
                <a:latin typeface="Poppins"/>
                <a:ea typeface="Poppins"/>
                <a:cs typeface="Poppins"/>
                <a:sym typeface="Poppins"/>
              </a:rPr>
              <a:t> Một máy Ubuntu (Máy mục tiêu): chạy dịch vụ Web, cơ sở dữ liệu MySQL và Suricata để giám sát và phát hiện tấn công. Cấu hình địa chỉ 1 IP tĩnh cho máy (VD: 192.168.198.132).</a:t>
            </a:r>
          </a:p>
          <a:p>
            <a:pPr marL="755651" lvl="1" indent="-377825" algn="just">
              <a:lnSpc>
                <a:spcPts val="4550"/>
              </a:lnSpc>
              <a:buFont typeface="Arial"/>
              <a:buChar char="•"/>
            </a:pPr>
            <a:r>
              <a:rPr lang="en-US" sz="3500">
                <a:solidFill>
                  <a:srgbClr val="000000"/>
                </a:solidFill>
                <a:latin typeface="Poppins"/>
                <a:ea typeface="Poppins"/>
                <a:cs typeface="Poppins"/>
                <a:sym typeface="Poppins"/>
              </a:rPr>
              <a:t> Một máy Ubuntu (Máy tấn công): Thực hiện các cuộc tấn công nhằm vào máy mục tiêu. Cấu hình địa chỉ 1 IP tĩnh cho máy (VD: 192.168.198.131).</a:t>
            </a:r>
          </a:p>
          <a:p>
            <a:pPr algn="just">
              <a:lnSpc>
                <a:spcPts val="4550"/>
              </a:lnSpc>
            </a:pPr>
            <a:endParaRPr lang="en-US" sz="3500">
              <a:solidFill>
                <a:srgbClr val="000000"/>
              </a:solidFill>
              <a:latin typeface="Poppins"/>
              <a:ea typeface="Poppins"/>
              <a:cs typeface="Poppins"/>
              <a:sym typeface="Poppins"/>
            </a:endParaRPr>
          </a:p>
        </p:txBody>
      </p:sp>
      <p:sp>
        <p:nvSpPr>
          <p:cNvPr id="36" name="TextBox 36"/>
          <p:cNvSpPr txBox="1"/>
          <p:nvPr/>
        </p:nvSpPr>
        <p:spPr>
          <a:xfrm>
            <a:off x="4795383" y="481012"/>
            <a:ext cx="7927254" cy="962025"/>
          </a:xfrm>
          <a:prstGeom prst="rect">
            <a:avLst/>
          </a:prstGeom>
        </p:spPr>
        <p:txBody>
          <a:bodyPr lIns="0" tIns="0" rIns="0" bIns="0" rtlCol="0" anchor="t">
            <a:spAutoFit/>
          </a:bodyPr>
          <a:lstStyle/>
          <a:p>
            <a:pPr algn="ctr">
              <a:lnSpc>
                <a:spcPts val="7424"/>
              </a:lnSpc>
            </a:pPr>
            <a:r>
              <a:rPr lang="en-US" sz="5499" b="1">
                <a:solidFill>
                  <a:srgbClr val="000000"/>
                </a:solidFill>
                <a:latin typeface="Poppins Bold"/>
                <a:ea typeface="Poppins Bold"/>
                <a:cs typeface="Poppins Bold"/>
                <a:sym typeface="Poppins Bold"/>
              </a:rPr>
              <a:t>CHƯƠNG 5. Kịch bản</a:t>
            </a:r>
          </a:p>
        </p:txBody>
      </p:sp>
      <p:sp>
        <p:nvSpPr>
          <p:cNvPr id="37" name="Freeform 37"/>
          <p:cNvSpPr/>
          <p:nvPr/>
        </p:nvSpPr>
        <p:spPr>
          <a:xfrm>
            <a:off x="16793505" y="3742304"/>
            <a:ext cx="441616" cy="633141"/>
          </a:xfrm>
          <a:custGeom>
            <a:avLst/>
            <a:gdLst/>
            <a:ahLst/>
            <a:cxnLst/>
            <a:rect l="l" t="t" r="r" b="b"/>
            <a:pathLst>
              <a:path w="441616" h="633141">
                <a:moveTo>
                  <a:pt x="0" y="0"/>
                </a:moveTo>
                <a:lnTo>
                  <a:pt x="441616" y="0"/>
                </a:lnTo>
                <a:lnTo>
                  <a:pt x="441616" y="633141"/>
                </a:lnTo>
                <a:lnTo>
                  <a:pt x="0" y="633141"/>
                </a:lnTo>
                <a:lnTo>
                  <a:pt x="0" y="0"/>
                </a:lnTo>
                <a:close/>
              </a:path>
            </a:pathLst>
          </a:custGeom>
          <a:blipFill>
            <a:blip r:embed="rId31">
              <a:extLst>
                <a:ext uri="{96DAC541-7B7A-43D3-8B79-37D633B846F1}">
                  <asvg:svgBlip xmlns="" xmlns:asvg="http://schemas.microsoft.com/office/drawing/2016/SVG/main" r:embed="rId32"/>
                </a:ext>
              </a:extLst>
            </a:blip>
            <a:stretch>
              <a:fillRect/>
            </a:stretch>
          </a:blipFill>
        </p:spPr>
      </p:sp>
      <p:sp>
        <p:nvSpPr>
          <p:cNvPr id="38" name="Freeform 38"/>
          <p:cNvSpPr/>
          <p:nvPr/>
        </p:nvSpPr>
        <p:spPr>
          <a:xfrm>
            <a:off x="327822" y="1281714"/>
            <a:ext cx="441616" cy="633141"/>
          </a:xfrm>
          <a:custGeom>
            <a:avLst/>
            <a:gdLst/>
            <a:ahLst/>
            <a:cxnLst/>
            <a:rect l="l" t="t" r="r" b="b"/>
            <a:pathLst>
              <a:path w="441616" h="633141">
                <a:moveTo>
                  <a:pt x="0" y="0"/>
                </a:moveTo>
                <a:lnTo>
                  <a:pt x="441615" y="0"/>
                </a:lnTo>
                <a:lnTo>
                  <a:pt x="441615" y="633141"/>
                </a:lnTo>
                <a:lnTo>
                  <a:pt x="0" y="633141"/>
                </a:lnTo>
                <a:lnTo>
                  <a:pt x="0" y="0"/>
                </a:lnTo>
                <a:close/>
              </a:path>
            </a:pathLst>
          </a:custGeom>
          <a:blipFill>
            <a:blip r:embed="rId31">
              <a:extLst>
                <a:ext uri="{96DAC541-7B7A-43D3-8B79-37D633B846F1}">
                  <asvg:svgBlip xmlns="" xmlns:asvg="http://schemas.microsoft.com/office/drawing/2016/SVG/main" r:embed="rId32"/>
                </a:ext>
              </a:extLst>
            </a:blip>
            <a:stretch>
              <a:fillRect/>
            </a:stretch>
          </a:blipFill>
        </p:spPr>
      </p:sp>
      <p:sp>
        <p:nvSpPr>
          <p:cNvPr id="39" name="TextBox 39"/>
          <p:cNvSpPr txBox="1"/>
          <p:nvPr/>
        </p:nvSpPr>
        <p:spPr>
          <a:xfrm>
            <a:off x="544028" y="1839800"/>
            <a:ext cx="10970539" cy="679450"/>
          </a:xfrm>
          <a:prstGeom prst="rect">
            <a:avLst/>
          </a:prstGeom>
        </p:spPr>
        <p:txBody>
          <a:bodyPr lIns="0" tIns="0" rIns="0" bIns="0" rtlCol="0" anchor="t">
            <a:spAutoFit/>
          </a:bodyPr>
          <a:lstStyle/>
          <a:p>
            <a:pPr algn="ctr">
              <a:lnSpc>
                <a:spcPts val="5599"/>
              </a:lnSpc>
            </a:pPr>
            <a:r>
              <a:rPr lang="en-US" sz="3999" b="1">
                <a:solidFill>
                  <a:srgbClr val="000000"/>
                </a:solidFill>
                <a:latin typeface="Noto Sans Bold"/>
                <a:ea typeface="Noto Sans Bold"/>
                <a:cs typeface="Noto Sans Bold"/>
                <a:sym typeface="Noto Sans Bold"/>
              </a:rPr>
              <a:t>1. Chuẩn bị và cài đặt các công cụ cần thiết:</a:t>
            </a:r>
          </a:p>
        </p:txBody>
      </p:sp>
      <p:sp>
        <p:nvSpPr>
          <p:cNvPr id="40" name="TextBox 40"/>
          <p:cNvSpPr txBox="1"/>
          <p:nvPr/>
        </p:nvSpPr>
        <p:spPr>
          <a:xfrm>
            <a:off x="-1126844" y="3081312"/>
            <a:ext cx="7552633" cy="670560"/>
          </a:xfrm>
          <a:prstGeom prst="rect">
            <a:avLst/>
          </a:prstGeom>
        </p:spPr>
        <p:txBody>
          <a:bodyPr lIns="0" tIns="0" rIns="0" bIns="0" rtlCol="0" anchor="t">
            <a:spAutoFit/>
          </a:bodyPr>
          <a:lstStyle/>
          <a:p>
            <a:pPr algn="ctr">
              <a:lnSpc>
                <a:spcPts val="5459"/>
              </a:lnSpc>
            </a:pPr>
            <a:r>
              <a:rPr lang="en-US" sz="3900" b="1">
                <a:solidFill>
                  <a:srgbClr val="000000"/>
                </a:solidFill>
                <a:latin typeface="DejaVu Serif Bold"/>
                <a:ea typeface="DejaVu Serif Bold"/>
                <a:cs typeface="DejaVu Serif Bold"/>
                <a:sym typeface="DejaVu Serif Bold"/>
              </a:rPr>
              <a:t>1.1 Chuẩn bị</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24354" r="-1468" b="-56033"/>
            </a:stretch>
          </a:blipFill>
        </p:spPr>
      </p:sp>
      <p:grpSp>
        <p:nvGrpSpPr>
          <p:cNvPr id="3" name="Group 3"/>
          <p:cNvGrpSpPr/>
          <p:nvPr/>
        </p:nvGrpSpPr>
        <p:grpSpPr>
          <a:xfrm>
            <a:off x="1219294" y="2903804"/>
            <a:ext cx="15795020" cy="1269294"/>
            <a:chOff x="0" y="0"/>
            <a:chExt cx="5762066" cy="463042"/>
          </a:xfrm>
        </p:grpSpPr>
        <p:sp>
          <p:nvSpPr>
            <p:cNvPr id="4" name="Freeform 4"/>
            <p:cNvSpPr/>
            <p:nvPr/>
          </p:nvSpPr>
          <p:spPr>
            <a:xfrm>
              <a:off x="0" y="0"/>
              <a:ext cx="5762066" cy="463042"/>
            </a:xfrm>
            <a:custGeom>
              <a:avLst/>
              <a:gdLst/>
              <a:ahLst/>
              <a:cxnLst/>
              <a:rect l="l" t="t" r="r" b="b"/>
              <a:pathLst>
                <a:path w="5762066" h="463042">
                  <a:moveTo>
                    <a:pt x="0" y="0"/>
                  </a:moveTo>
                  <a:lnTo>
                    <a:pt x="5762066" y="0"/>
                  </a:lnTo>
                  <a:lnTo>
                    <a:pt x="5762066" y="463042"/>
                  </a:lnTo>
                  <a:lnTo>
                    <a:pt x="0" y="463042"/>
                  </a:lnTo>
                  <a:close/>
                </a:path>
              </a:pathLst>
            </a:custGeom>
            <a:solidFill>
              <a:srgbClr val="FFFFFF"/>
            </a:solidFill>
          </p:spPr>
        </p:sp>
      </p:grpSp>
      <p:grpSp>
        <p:nvGrpSpPr>
          <p:cNvPr id="5" name="Group 5"/>
          <p:cNvGrpSpPr/>
          <p:nvPr/>
        </p:nvGrpSpPr>
        <p:grpSpPr>
          <a:xfrm>
            <a:off x="1219294" y="4537842"/>
            <a:ext cx="15795020" cy="5141985"/>
            <a:chOff x="0" y="0"/>
            <a:chExt cx="5762066" cy="1875810"/>
          </a:xfrm>
        </p:grpSpPr>
        <p:sp>
          <p:nvSpPr>
            <p:cNvPr id="6" name="Freeform 6"/>
            <p:cNvSpPr/>
            <p:nvPr/>
          </p:nvSpPr>
          <p:spPr>
            <a:xfrm>
              <a:off x="0" y="0"/>
              <a:ext cx="5762066" cy="1875810"/>
            </a:xfrm>
            <a:custGeom>
              <a:avLst/>
              <a:gdLst/>
              <a:ahLst/>
              <a:cxnLst/>
              <a:rect l="l" t="t" r="r" b="b"/>
              <a:pathLst>
                <a:path w="5762066" h="1875810">
                  <a:moveTo>
                    <a:pt x="0" y="0"/>
                  </a:moveTo>
                  <a:lnTo>
                    <a:pt x="5762066" y="0"/>
                  </a:lnTo>
                  <a:lnTo>
                    <a:pt x="5762066" y="1875810"/>
                  </a:lnTo>
                  <a:lnTo>
                    <a:pt x="0" y="1875810"/>
                  </a:lnTo>
                  <a:close/>
                </a:path>
              </a:pathLst>
            </a:custGeom>
            <a:solidFill>
              <a:srgbClr val="FFFFFF"/>
            </a:solidFill>
          </p:spPr>
        </p:sp>
      </p:grpSp>
      <p:sp>
        <p:nvSpPr>
          <p:cNvPr id="7" name="TextBox 7"/>
          <p:cNvSpPr txBox="1"/>
          <p:nvPr/>
        </p:nvSpPr>
        <p:spPr>
          <a:xfrm>
            <a:off x="2833406" y="3152343"/>
            <a:ext cx="12621188" cy="734060"/>
          </a:xfrm>
          <a:prstGeom prst="rect">
            <a:avLst/>
          </a:prstGeom>
        </p:spPr>
        <p:txBody>
          <a:bodyPr lIns="0" tIns="0" rIns="0" bIns="0" rtlCol="0" anchor="t">
            <a:spAutoFit/>
          </a:bodyPr>
          <a:lstStyle/>
          <a:p>
            <a:pPr algn="ctr">
              <a:lnSpc>
                <a:spcPts val="2859"/>
              </a:lnSpc>
            </a:pPr>
            <a:r>
              <a:rPr lang="en-US" sz="2199">
                <a:solidFill>
                  <a:srgbClr val="000000"/>
                </a:solidFill>
                <a:latin typeface="Poppins"/>
                <a:ea typeface="Poppins"/>
                <a:cs typeface="Poppins"/>
                <a:sym typeface="Poppins"/>
              </a:rPr>
              <a:t>Sử dụng các tài nguyên thiết kế này trong Bản thuyết trình Canva của bạn. Thiết kế vui vẻ!</a:t>
            </a:r>
          </a:p>
          <a:p>
            <a:pPr algn="ctr">
              <a:lnSpc>
                <a:spcPts val="2859"/>
              </a:lnSpc>
            </a:pPr>
            <a:r>
              <a:rPr lang="en-US" sz="2199">
                <a:solidFill>
                  <a:srgbClr val="000000"/>
                </a:solidFill>
                <a:latin typeface="Poppins"/>
                <a:ea typeface="Poppins"/>
                <a:cs typeface="Poppins"/>
                <a:sym typeface="Poppins"/>
              </a:rPr>
              <a:t>Hãy xóa trang này trước khi trình bày.</a:t>
            </a:r>
          </a:p>
        </p:txBody>
      </p:sp>
      <p:sp>
        <p:nvSpPr>
          <p:cNvPr id="8" name="Freeform 8"/>
          <p:cNvSpPr/>
          <p:nvPr/>
        </p:nvSpPr>
        <p:spPr>
          <a:xfrm>
            <a:off x="10260550" y="5062322"/>
            <a:ext cx="879662" cy="879662"/>
          </a:xfrm>
          <a:custGeom>
            <a:avLst/>
            <a:gdLst/>
            <a:ahLst/>
            <a:cxnLst/>
            <a:rect l="l" t="t" r="r" b="b"/>
            <a:pathLst>
              <a:path w="879662" h="879662">
                <a:moveTo>
                  <a:pt x="0" y="0"/>
                </a:moveTo>
                <a:lnTo>
                  <a:pt x="879662" y="0"/>
                </a:lnTo>
                <a:lnTo>
                  <a:pt x="879662" y="879662"/>
                </a:lnTo>
                <a:lnTo>
                  <a:pt x="0" y="879662"/>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sp>
        <p:nvSpPr>
          <p:cNvPr id="9" name="Freeform 9"/>
          <p:cNvSpPr/>
          <p:nvPr/>
        </p:nvSpPr>
        <p:spPr>
          <a:xfrm>
            <a:off x="10641331" y="6463044"/>
            <a:ext cx="541969" cy="1173556"/>
          </a:xfrm>
          <a:custGeom>
            <a:avLst/>
            <a:gdLst/>
            <a:ahLst/>
            <a:cxnLst/>
            <a:rect l="l" t="t" r="r" b="b"/>
            <a:pathLst>
              <a:path w="541969" h="1173556">
                <a:moveTo>
                  <a:pt x="0" y="0"/>
                </a:moveTo>
                <a:lnTo>
                  <a:pt x="541970" y="0"/>
                </a:lnTo>
                <a:lnTo>
                  <a:pt x="541970" y="1173556"/>
                </a:lnTo>
                <a:lnTo>
                  <a:pt x="0" y="1173556"/>
                </a:lnTo>
                <a:lnTo>
                  <a:pt x="0" y="0"/>
                </a:lnTo>
                <a:close/>
              </a:path>
            </a:pathLst>
          </a:custGeom>
          <a:blipFill>
            <a:blip r:embed="rId5">
              <a:extLst>
                <a:ext uri="{96DAC541-7B7A-43D3-8B79-37D633B846F1}">
                  <asvg:svgBlip xmlns="" xmlns:asvg="http://schemas.microsoft.com/office/drawing/2016/SVG/main" r:embed="rId6"/>
                </a:ext>
              </a:extLst>
            </a:blip>
            <a:stretch>
              <a:fillRect/>
            </a:stretch>
          </a:blipFill>
        </p:spPr>
      </p:sp>
      <p:sp>
        <p:nvSpPr>
          <p:cNvPr id="10" name="Freeform 10"/>
          <p:cNvSpPr/>
          <p:nvPr/>
        </p:nvSpPr>
        <p:spPr>
          <a:xfrm>
            <a:off x="5578652" y="8141539"/>
            <a:ext cx="1173556" cy="1147951"/>
          </a:xfrm>
          <a:custGeom>
            <a:avLst/>
            <a:gdLst/>
            <a:ahLst/>
            <a:cxnLst/>
            <a:rect l="l" t="t" r="r" b="b"/>
            <a:pathLst>
              <a:path w="1173556" h="1147951">
                <a:moveTo>
                  <a:pt x="0" y="0"/>
                </a:moveTo>
                <a:lnTo>
                  <a:pt x="1173556" y="0"/>
                </a:lnTo>
                <a:lnTo>
                  <a:pt x="1173556" y="1147951"/>
                </a:lnTo>
                <a:lnTo>
                  <a:pt x="0" y="1147951"/>
                </a:lnTo>
                <a:lnTo>
                  <a:pt x="0" y="0"/>
                </a:lnTo>
                <a:close/>
              </a:path>
            </a:pathLst>
          </a:custGeom>
          <a:blipFill>
            <a:blip r:embed="rId7">
              <a:extLst>
                <a:ext uri="{96DAC541-7B7A-43D3-8B79-37D633B846F1}">
                  <asvg:svgBlip xmlns="" xmlns:asvg="http://schemas.microsoft.com/office/drawing/2016/SVG/main" r:embed="rId8"/>
                </a:ext>
              </a:extLst>
            </a:blip>
            <a:stretch>
              <a:fillRect/>
            </a:stretch>
          </a:blipFill>
        </p:spPr>
      </p:sp>
      <p:sp>
        <p:nvSpPr>
          <p:cNvPr id="11" name="Freeform 11"/>
          <p:cNvSpPr/>
          <p:nvPr/>
        </p:nvSpPr>
        <p:spPr>
          <a:xfrm>
            <a:off x="3770306" y="8128737"/>
            <a:ext cx="1173556" cy="1173556"/>
          </a:xfrm>
          <a:custGeom>
            <a:avLst/>
            <a:gdLst/>
            <a:ahLst/>
            <a:cxnLst/>
            <a:rect l="l" t="t" r="r" b="b"/>
            <a:pathLst>
              <a:path w="1173556" h="1173556">
                <a:moveTo>
                  <a:pt x="0" y="0"/>
                </a:moveTo>
                <a:lnTo>
                  <a:pt x="1173555" y="0"/>
                </a:lnTo>
                <a:lnTo>
                  <a:pt x="1173555" y="1173556"/>
                </a:lnTo>
                <a:lnTo>
                  <a:pt x="0" y="1173556"/>
                </a:lnTo>
                <a:lnTo>
                  <a:pt x="0" y="0"/>
                </a:lnTo>
                <a:close/>
              </a:path>
            </a:pathLst>
          </a:custGeom>
          <a:blipFill>
            <a:blip r:embed="rId9">
              <a:extLst>
                <a:ext uri="{96DAC541-7B7A-43D3-8B79-37D633B846F1}">
                  <asvg:svgBlip xmlns="" xmlns:asvg="http://schemas.microsoft.com/office/drawing/2016/SVG/main" r:embed="rId10"/>
                </a:ext>
              </a:extLst>
            </a:blip>
            <a:stretch>
              <a:fillRect/>
            </a:stretch>
          </a:blipFill>
        </p:spPr>
      </p:sp>
      <p:sp>
        <p:nvSpPr>
          <p:cNvPr id="12" name="Freeform 12"/>
          <p:cNvSpPr/>
          <p:nvPr/>
        </p:nvSpPr>
        <p:spPr>
          <a:xfrm>
            <a:off x="8945203" y="6615957"/>
            <a:ext cx="1000528" cy="867731"/>
          </a:xfrm>
          <a:custGeom>
            <a:avLst/>
            <a:gdLst/>
            <a:ahLst/>
            <a:cxnLst/>
            <a:rect l="l" t="t" r="r" b="b"/>
            <a:pathLst>
              <a:path w="1000528" h="867731">
                <a:moveTo>
                  <a:pt x="0" y="0"/>
                </a:moveTo>
                <a:lnTo>
                  <a:pt x="1000529" y="0"/>
                </a:lnTo>
                <a:lnTo>
                  <a:pt x="1000529" y="867731"/>
                </a:lnTo>
                <a:lnTo>
                  <a:pt x="0" y="867731"/>
                </a:lnTo>
                <a:lnTo>
                  <a:pt x="0" y="0"/>
                </a:lnTo>
                <a:close/>
              </a:path>
            </a:pathLst>
          </a:custGeom>
          <a:blipFill>
            <a:blip r:embed="rId11">
              <a:extLst>
                <a:ext uri="{96DAC541-7B7A-43D3-8B79-37D633B846F1}">
                  <asvg:svgBlip xmlns="" xmlns:asvg="http://schemas.microsoft.com/office/drawing/2016/SVG/main" r:embed="rId12"/>
                </a:ext>
              </a:extLst>
            </a:blip>
            <a:stretch>
              <a:fillRect/>
            </a:stretch>
          </a:blipFill>
        </p:spPr>
      </p:sp>
      <p:sp>
        <p:nvSpPr>
          <p:cNvPr id="13" name="Freeform 13"/>
          <p:cNvSpPr/>
          <p:nvPr/>
        </p:nvSpPr>
        <p:spPr>
          <a:xfrm>
            <a:off x="7249075" y="6564111"/>
            <a:ext cx="1000528" cy="971422"/>
          </a:xfrm>
          <a:custGeom>
            <a:avLst/>
            <a:gdLst/>
            <a:ahLst/>
            <a:cxnLst/>
            <a:rect l="l" t="t" r="r" b="b"/>
            <a:pathLst>
              <a:path w="1000528" h="971422">
                <a:moveTo>
                  <a:pt x="0" y="0"/>
                </a:moveTo>
                <a:lnTo>
                  <a:pt x="1000529" y="0"/>
                </a:lnTo>
                <a:lnTo>
                  <a:pt x="1000529" y="971422"/>
                </a:lnTo>
                <a:lnTo>
                  <a:pt x="0" y="971422"/>
                </a:lnTo>
                <a:lnTo>
                  <a:pt x="0" y="0"/>
                </a:lnTo>
                <a:close/>
              </a:path>
            </a:pathLst>
          </a:custGeom>
          <a:blipFill>
            <a:blip r:embed="rId13">
              <a:extLst>
                <a:ext uri="{96DAC541-7B7A-43D3-8B79-37D633B846F1}">
                  <asvg:svgBlip xmlns="" xmlns:asvg="http://schemas.microsoft.com/office/drawing/2016/SVG/main" r:embed="rId14"/>
                </a:ext>
              </a:extLst>
            </a:blip>
            <a:stretch>
              <a:fillRect/>
            </a:stretch>
          </a:blipFill>
        </p:spPr>
      </p:sp>
      <p:sp>
        <p:nvSpPr>
          <p:cNvPr id="14" name="Freeform 14"/>
          <p:cNvSpPr/>
          <p:nvPr/>
        </p:nvSpPr>
        <p:spPr>
          <a:xfrm>
            <a:off x="5552948" y="6616866"/>
            <a:ext cx="1000528" cy="865912"/>
          </a:xfrm>
          <a:custGeom>
            <a:avLst/>
            <a:gdLst/>
            <a:ahLst/>
            <a:cxnLst/>
            <a:rect l="l" t="t" r="r" b="b"/>
            <a:pathLst>
              <a:path w="1000528" h="865912">
                <a:moveTo>
                  <a:pt x="0" y="0"/>
                </a:moveTo>
                <a:lnTo>
                  <a:pt x="1000528" y="0"/>
                </a:lnTo>
                <a:lnTo>
                  <a:pt x="1000528" y="865912"/>
                </a:lnTo>
                <a:lnTo>
                  <a:pt x="0" y="865912"/>
                </a:lnTo>
                <a:lnTo>
                  <a:pt x="0" y="0"/>
                </a:lnTo>
                <a:close/>
              </a:path>
            </a:pathLst>
          </a:custGeom>
          <a:blipFill>
            <a:blip r:embed="rId15">
              <a:extLst>
                <a:ext uri="{96DAC541-7B7A-43D3-8B79-37D633B846F1}">
                  <asvg:svgBlip xmlns="" xmlns:asvg="http://schemas.microsoft.com/office/drawing/2016/SVG/main" r:embed="rId16"/>
                </a:ext>
              </a:extLst>
            </a:blip>
            <a:stretch>
              <a:fillRect/>
            </a:stretch>
          </a:blipFill>
        </p:spPr>
      </p:sp>
      <p:sp>
        <p:nvSpPr>
          <p:cNvPr id="15" name="Freeform 15"/>
          <p:cNvSpPr/>
          <p:nvPr/>
        </p:nvSpPr>
        <p:spPr>
          <a:xfrm>
            <a:off x="3856820" y="6705095"/>
            <a:ext cx="1000528" cy="689455"/>
          </a:xfrm>
          <a:custGeom>
            <a:avLst/>
            <a:gdLst/>
            <a:ahLst/>
            <a:cxnLst/>
            <a:rect l="l" t="t" r="r" b="b"/>
            <a:pathLst>
              <a:path w="1000528" h="689455">
                <a:moveTo>
                  <a:pt x="0" y="0"/>
                </a:moveTo>
                <a:lnTo>
                  <a:pt x="1000528" y="0"/>
                </a:lnTo>
                <a:lnTo>
                  <a:pt x="1000528" y="689455"/>
                </a:lnTo>
                <a:lnTo>
                  <a:pt x="0" y="689455"/>
                </a:lnTo>
                <a:lnTo>
                  <a:pt x="0" y="0"/>
                </a:lnTo>
                <a:close/>
              </a:path>
            </a:pathLst>
          </a:custGeom>
          <a:blipFill>
            <a:blip r:embed="rId17">
              <a:extLst>
                <a:ext uri="{96DAC541-7B7A-43D3-8B79-37D633B846F1}">
                  <asvg:svgBlip xmlns="" xmlns:asvg="http://schemas.microsoft.com/office/drawing/2016/SVG/main" r:embed="rId18"/>
                </a:ext>
              </a:extLst>
            </a:blip>
            <a:stretch>
              <a:fillRect/>
            </a:stretch>
          </a:blipFill>
        </p:spPr>
      </p:sp>
      <p:sp>
        <p:nvSpPr>
          <p:cNvPr id="16" name="Freeform 16"/>
          <p:cNvSpPr/>
          <p:nvPr/>
        </p:nvSpPr>
        <p:spPr>
          <a:xfrm>
            <a:off x="3901306" y="4929829"/>
            <a:ext cx="911556" cy="1144648"/>
          </a:xfrm>
          <a:custGeom>
            <a:avLst/>
            <a:gdLst/>
            <a:ahLst/>
            <a:cxnLst/>
            <a:rect l="l" t="t" r="r" b="b"/>
            <a:pathLst>
              <a:path w="911556" h="1144648">
                <a:moveTo>
                  <a:pt x="0" y="0"/>
                </a:moveTo>
                <a:lnTo>
                  <a:pt x="911556" y="0"/>
                </a:lnTo>
                <a:lnTo>
                  <a:pt x="911556" y="1144648"/>
                </a:lnTo>
                <a:lnTo>
                  <a:pt x="0" y="1144648"/>
                </a:lnTo>
                <a:lnTo>
                  <a:pt x="0" y="0"/>
                </a:lnTo>
                <a:close/>
              </a:path>
            </a:pathLst>
          </a:custGeom>
          <a:blipFill>
            <a:blip r:embed="rId19">
              <a:extLst>
                <a:ext uri="{96DAC541-7B7A-43D3-8B79-37D633B846F1}">
                  <asvg:svgBlip xmlns="" xmlns:asvg="http://schemas.microsoft.com/office/drawing/2016/SVG/main" r:embed="rId20"/>
                </a:ext>
              </a:extLst>
            </a:blip>
            <a:stretch>
              <a:fillRect/>
            </a:stretch>
          </a:blipFill>
        </p:spPr>
      </p:sp>
      <p:sp>
        <p:nvSpPr>
          <p:cNvPr id="17" name="Freeform 17"/>
          <p:cNvSpPr/>
          <p:nvPr/>
        </p:nvSpPr>
        <p:spPr>
          <a:xfrm>
            <a:off x="7166510" y="5131958"/>
            <a:ext cx="1000528" cy="740391"/>
          </a:xfrm>
          <a:custGeom>
            <a:avLst/>
            <a:gdLst/>
            <a:ahLst/>
            <a:cxnLst/>
            <a:rect l="l" t="t" r="r" b="b"/>
            <a:pathLst>
              <a:path w="1000528" h="740391">
                <a:moveTo>
                  <a:pt x="0" y="0"/>
                </a:moveTo>
                <a:lnTo>
                  <a:pt x="1000528" y="0"/>
                </a:lnTo>
                <a:lnTo>
                  <a:pt x="1000528" y="740391"/>
                </a:lnTo>
                <a:lnTo>
                  <a:pt x="0" y="740391"/>
                </a:lnTo>
                <a:lnTo>
                  <a:pt x="0" y="0"/>
                </a:lnTo>
                <a:close/>
              </a:path>
            </a:pathLst>
          </a:custGeom>
          <a:blipFill>
            <a:blip r:embed="rId21">
              <a:extLst>
                <a:ext uri="{96DAC541-7B7A-43D3-8B79-37D633B846F1}">
                  <asvg:svgBlip xmlns="" xmlns:asvg="http://schemas.microsoft.com/office/drawing/2016/SVG/main" r:embed="rId22"/>
                </a:ext>
              </a:extLst>
            </a:blip>
            <a:stretch>
              <a:fillRect/>
            </a:stretch>
          </a:blipFill>
        </p:spPr>
      </p:sp>
      <p:sp>
        <p:nvSpPr>
          <p:cNvPr id="18" name="Freeform 18"/>
          <p:cNvSpPr/>
          <p:nvPr/>
        </p:nvSpPr>
        <p:spPr>
          <a:xfrm>
            <a:off x="5489422" y="5003708"/>
            <a:ext cx="1000528" cy="996890"/>
          </a:xfrm>
          <a:custGeom>
            <a:avLst/>
            <a:gdLst/>
            <a:ahLst/>
            <a:cxnLst/>
            <a:rect l="l" t="t" r="r" b="b"/>
            <a:pathLst>
              <a:path w="1000528" h="996890">
                <a:moveTo>
                  <a:pt x="0" y="0"/>
                </a:moveTo>
                <a:lnTo>
                  <a:pt x="1000528" y="0"/>
                </a:lnTo>
                <a:lnTo>
                  <a:pt x="1000528" y="996890"/>
                </a:lnTo>
                <a:lnTo>
                  <a:pt x="0" y="996890"/>
                </a:lnTo>
                <a:lnTo>
                  <a:pt x="0" y="0"/>
                </a:lnTo>
                <a:close/>
              </a:path>
            </a:pathLst>
          </a:custGeom>
          <a:blipFill>
            <a:blip r:embed="rId23">
              <a:extLst>
                <a:ext uri="{96DAC541-7B7A-43D3-8B79-37D633B846F1}">
                  <asvg:svgBlip xmlns="" xmlns:asvg="http://schemas.microsoft.com/office/drawing/2016/SVG/main" r:embed="rId24"/>
                </a:ext>
              </a:extLst>
            </a:blip>
            <a:stretch>
              <a:fillRect/>
            </a:stretch>
          </a:blipFill>
        </p:spPr>
      </p:sp>
      <p:sp>
        <p:nvSpPr>
          <p:cNvPr id="19" name="Freeform 19"/>
          <p:cNvSpPr/>
          <p:nvPr/>
        </p:nvSpPr>
        <p:spPr>
          <a:xfrm>
            <a:off x="8843599" y="5001889"/>
            <a:ext cx="740391" cy="1000528"/>
          </a:xfrm>
          <a:custGeom>
            <a:avLst/>
            <a:gdLst/>
            <a:ahLst/>
            <a:cxnLst/>
            <a:rect l="l" t="t" r="r" b="b"/>
            <a:pathLst>
              <a:path w="740391" h="1000528">
                <a:moveTo>
                  <a:pt x="0" y="0"/>
                </a:moveTo>
                <a:lnTo>
                  <a:pt x="740390" y="0"/>
                </a:lnTo>
                <a:lnTo>
                  <a:pt x="740390" y="1000528"/>
                </a:lnTo>
                <a:lnTo>
                  <a:pt x="0" y="1000528"/>
                </a:lnTo>
                <a:lnTo>
                  <a:pt x="0" y="0"/>
                </a:lnTo>
                <a:close/>
              </a:path>
            </a:pathLst>
          </a:custGeom>
          <a:blipFill>
            <a:blip r:embed="rId25">
              <a:extLst>
                <a:ext uri="{96DAC541-7B7A-43D3-8B79-37D633B846F1}">
                  <asvg:svgBlip xmlns="" xmlns:asvg="http://schemas.microsoft.com/office/drawing/2016/SVG/main" r:embed="rId26"/>
                </a:ext>
              </a:extLst>
            </a:blip>
            <a:stretch>
              <a:fillRect/>
            </a:stretch>
          </a:blipFill>
        </p:spPr>
      </p:sp>
      <p:sp>
        <p:nvSpPr>
          <p:cNvPr id="20" name="Freeform 20"/>
          <p:cNvSpPr/>
          <p:nvPr/>
        </p:nvSpPr>
        <p:spPr>
          <a:xfrm>
            <a:off x="7386999" y="8215251"/>
            <a:ext cx="674902" cy="1000528"/>
          </a:xfrm>
          <a:custGeom>
            <a:avLst/>
            <a:gdLst/>
            <a:ahLst/>
            <a:cxnLst/>
            <a:rect l="l" t="t" r="r" b="b"/>
            <a:pathLst>
              <a:path w="674902" h="1000528">
                <a:moveTo>
                  <a:pt x="0" y="0"/>
                </a:moveTo>
                <a:lnTo>
                  <a:pt x="674901" y="0"/>
                </a:lnTo>
                <a:lnTo>
                  <a:pt x="674901" y="1000528"/>
                </a:lnTo>
                <a:lnTo>
                  <a:pt x="0" y="1000528"/>
                </a:lnTo>
                <a:lnTo>
                  <a:pt x="0" y="0"/>
                </a:lnTo>
                <a:close/>
              </a:path>
            </a:pathLst>
          </a:custGeom>
          <a:blipFill>
            <a:blip r:embed="rId27">
              <a:extLst>
                <a:ext uri="{96DAC541-7B7A-43D3-8B79-37D633B846F1}">
                  <asvg:svgBlip xmlns="" xmlns:asvg="http://schemas.microsoft.com/office/drawing/2016/SVG/main" r:embed="rId28"/>
                </a:ext>
              </a:extLst>
            </a:blip>
            <a:stretch>
              <a:fillRect/>
            </a:stretch>
          </a:blipFill>
        </p:spPr>
      </p:sp>
      <p:sp>
        <p:nvSpPr>
          <p:cNvPr id="21" name="Freeform 21"/>
          <p:cNvSpPr/>
          <p:nvPr/>
        </p:nvSpPr>
        <p:spPr>
          <a:xfrm>
            <a:off x="8696691" y="8215251"/>
            <a:ext cx="940496" cy="1000528"/>
          </a:xfrm>
          <a:custGeom>
            <a:avLst/>
            <a:gdLst/>
            <a:ahLst/>
            <a:cxnLst/>
            <a:rect l="l" t="t" r="r" b="b"/>
            <a:pathLst>
              <a:path w="940496" h="1000528">
                <a:moveTo>
                  <a:pt x="0" y="0"/>
                </a:moveTo>
                <a:lnTo>
                  <a:pt x="940497" y="0"/>
                </a:lnTo>
                <a:lnTo>
                  <a:pt x="940497" y="1000528"/>
                </a:lnTo>
                <a:lnTo>
                  <a:pt x="0" y="1000528"/>
                </a:lnTo>
                <a:lnTo>
                  <a:pt x="0" y="0"/>
                </a:lnTo>
                <a:close/>
              </a:path>
            </a:pathLst>
          </a:custGeom>
          <a:blipFill>
            <a:blip r:embed="rId29">
              <a:extLst>
                <a:ext uri="{96DAC541-7B7A-43D3-8B79-37D633B846F1}">
                  <asvg:svgBlip xmlns="" xmlns:asvg="http://schemas.microsoft.com/office/drawing/2016/SVG/main" r:embed="rId30"/>
                </a:ext>
              </a:extLst>
            </a:blip>
            <a:stretch>
              <a:fillRect/>
            </a:stretch>
          </a:blipFill>
        </p:spPr>
      </p:sp>
      <p:sp>
        <p:nvSpPr>
          <p:cNvPr id="22" name="Freeform 22"/>
          <p:cNvSpPr/>
          <p:nvPr/>
        </p:nvSpPr>
        <p:spPr>
          <a:xfrm>
            <a:off x="10271979" y="8188070"/>
            <a:ext cx="1054890" cy="1054890"/>
          </a:xfrm>
          <a:custGeom>
            <a:avLst/>
            <a:gdLst/>
            <a:ahLst/>
            <a:cxnLst/>
            <a:rect l="l" t="t" r="r" b="b"/>
            <a:pathLst>
              <a:path w="1054890" h="1054890">
                <a:moveTo>
                  <a:pt x="0" y="0"/>
                </a:moveTo>
                <a:lnTo>
                  <a:pt x="1054889" y="0"/>
                </a:lnTo>
                <a:lnTo>
                  <a:pt x="1054889" y="1054890"/>
                </a:lnTo>
                <a:lnTo>
                  <a:pt x="0" y="1054890"/>
                </a:lnTo>
                <a:lnTo>
                  <a:pt x="0" y="0"/>
                </a:lnTo>
                <a:close/>
              </a:path>
            </a:pathLst>
          </a:custGeom>
          <a:blipFill>
            <a:blip r:embed="rId31">
              <a:extLst>
                <a:ext uri="{96DAC541-7B7A-43D3-8B79-37D633B846F1}">
                  <asvg:svgBlip xmlns="" xmlns:asvg="http://schemas.microsoft.com/office/drawing/2016/SVG/main" r:embed="rId32"/>
                </a:ext>
              </a:extLst>
            </a:blip>
            <a:stretch>
              <a:fillRect/>
            </a:stretch>
          </a:blipFill>
        </p:spPr>
      </p:sp>
      <p:sp>
        <p:nvSpPr>
          <p:cNvPr id="23" name="Freeform 23"/>
          <p:cNvSpPr/>
          <p:nvPr/>
        </p:nvSpPr>
        <p:spPr>
          <a:xfrm>
            <a:off x="11816773" y="5075325"/>
            <a:ext cx="1173556" cy="853656"/>
          </a:xfrm>
          <a:custGeom>
            <a:avLst/>
            <a:gdLst/>
            <a:ahLst/>
            <a:cxnLst/>
            <a:rect l="l" t="t" r="r" b="b"/>
            <a:pathLst>
              <a:path w="1173556" h="853656">
                <a:moveTo>
                  <a:pt x="0" y="0"/>
                </a:moveTo>
                <a:lnTo>
                  <a:pt x="1173555" y="0"/>
                </a:lnTo>
                <a:lnTo>
                  <a:pt x="1173555" y="853656"/>
                </a:lnTo>
                <a:lnTo>
                  <a:pt x="0" y="853656"/>
                </a:lnTo>
                <a:lnTo>
                  <a:pt x="0" y="0"/>
                </a:lnTo>
                <a:close/>
              </a:path>
            </a:pathLst>
          </a:custGeom>
          <a:blipFill>
            <a:blip r:embed="rId33">
              <a:extLst>
                <a:ext uri="{96DAC541-7B7A-43D3-8B79-37D633B846F1}">
                  <asvg:svgBlip xmlns="" xmlns:asvg="http://schemas.microsoft.com/office/drawing/2016/SVG/main" r:embed="rId34"/>
                </a:ext>
              </a:extLst>
            </a:blip>
            <a:stretch>
              <a:fillRect/>
            </a:stretch>
          </a:blipFill>
        </p:spPr>
      </p:sp>
      <p:sp>
        <p:nvSpPr>
          <p:cNvPr id="24" name="Freeform 24"/>
          <p:cNvSpPr/>
          <p:nvPr/>
        </p:nvSpPr>
        <p:spPr>
          <a:xfrm>
            <a:off x="13666888" y="4915375"/>
            <a:ext cx="721203" cy="1173556"/>
          </a:xfrm>
          <a:custGeom>
            <a:avLst/>
            <a:gdLst/>
            <a:ahLst/>
            <a:cxnLst/>
            <a:rect l="l" t="t" r="r" b="b"/>
            <a:pathLst>
              <a:path w="721203" h="1173556">
                <a:moveTo>
                  <a:pt x="0" y="0"/>
                </a:moveTo>
                <a:lnTo>
                  <a:pt x="721204" y="0"/>
                </a:lnTo>
                <a:lnTo>
                  <a:pt x="721204" y="1173556"/>
                </a:lnTo>
                <a:lnTo>
                  <a:pt x="0" y="1173556"/>
                </a:lnTo>
                <a:lnTo>
                  <a:pt x="0" y="0"/>
                </a:lnTo>
                <a:close/>
              </a:path>
            </a:pathLst>
          </a:custGeom>
          <a:blipFill>
            <a:blip r:embed="rId35">
              <a:extLst>
                <a:ext uri="{96DAC541-7B7A-43D3-8B79-37D633B846F1}">
                  <asvg:svgBlip xmlns="" xmlns:asvg="http://schemas.microsoft.com/office/drawing/2016/SVG/main" r:embed="rId36"/>
                </a:ext>
              </a:extLst>
            </a:blip>
            <a:stretch>
              <a:fillRect/>
            </a:stretch>
          </a:blipFill>
        </p:spPr>
      </p:sp>
      <p:sp>
        <p:nvSpPr>
          <p:cNvPr id="25" name="Freeform 25"/>
          <p:cNvSpPr/>
          <p:nvPr/>
        </p:nvSpPr>
        <p:spPr>
          <a:xfrm>
            <a:off x="11878901" y="6698456"/>
            <a:ext cx="787175" cy="702733"/>
          </a:xfrm>
          <a:custGeom>
            <a:avLst/>
            <a:gdLst/>
            <a:ahLst/>
            <a:cxnLst/>
            <a:rect l="l" t="t" r="r" b="b"/>
            <a:pathLst>
              <a:path w="787175" h="702733">
                <a:moveTo>
                  <a:pt x="0" y="0"/>
                </a:moveTo>
                <a:lnTo>
                  <a:pt x="787175" y="0"/>
                </a:lnTo>
                <a:lnTo>
                  <a:pt x="787175" y="702732"/>
                </a:lnTo>
                <a:lnTo>
                  <a:pt x="0" y="702732"/>
                </a:lnTo>
                <a:lnTo>
                  <a:pt x="0" y="0"/>
                </a:lnTo>
                <a:close/>
              </a:path>
            </a:pathLst>
          </a:custGeom>
          <a:blipFill>
            <a:blip r:embed="rId37">
              <a:extLst>
                <a:ext uri="{96DAC541-7B7A-43D3-8B79-37D633B846F1}">
                  <asvg:svgBlip xmlns="" xmlns:asvg="http://schemas.microsoft.com/office/drawing/2016/SVG/main" r:embed="rId38"/>
                </a:ext>
              </a:extLst>
            </a:blip>
            <a:stretch>
              <a:fillRect/>
            </a:stretch>
          </a:blipFill>
        </p:spPr>
      </p:sp>
      <p:sp>
        <p:nvSpPr>
          <p:cNvPr id="26" name="Freeform 26"/>
          <p:cNvSpPr/>
          <p:nvPr/>
        </p:nvSpPr>
        <p:spPr>
          <a:xfrm>
            <a:off x="13361675" y="6573122"/>
            <a:ext cx="1101617" cy="953399"/>
          </a:xfrm>
          <a:custGeom>
            <a:avLst/>
            <a:gdLst/>
            <a:ahLst/>
            <a:cxnLst/>
            <a:rect l="l" t="t" r="r" b="b"/>
            <a:pathLst>
              <a:path w="1101617" h="953399">
                <a:moveTo>
                  <a:pt x="0" y="0"/>
                </a:moveTo>
                <a:lnTo>
                  <a:pt x="1101617" y="0"/>
                </a:lnTo>
                <a:lnTo>
                  <a:pt x="1101617" y="953400"/>
                </a:lnTo>
                <a:lnTo>
                  <a:pt x="0" y="953400"/>
                </a:lnTo>
                <a:lnTo>
                  <a:pt x="0" y="0"/>
                </a:lnTo>
                <a:close/>
              </a:path>
            </a:pathLst>
          </a:custGeom>
          <a:blipFill>
            <a:blip r:embed="rId39">
              <a:extLst>
                <a:ext uri="{96DAC541-7B7A-43D3-8B79-37D633B846F1}">
                  <asvg:svgBlip xmlns="" xmlns:asvg="http://schemas.microsoft.com/office/drawing/2016/SVG/main" r:embed="rId40"/>
                </a:ext>
              </a:extLst>
            </a:blip>
            <a:stretch>
              <a:fillRect/>
            </a:stretch>
          </a:blipFill>
        </p:spPr>
      </p:sp>
      <p:sp>
        <p:nvSpPr>
          <p:cNvPr id="27" name="Freeform 27"/>
          <p:cNvSpPr/>
          <p:nvPr/>
        </p:nvSpPr>
        <p:spPr>
          <a:xfrm>
            <a:off x="11961659" y="8577384"/>
            <a:ext cx="980283" cy="276262"/>
          </a:xfrm>
          <a:custGeom>
            <a:avLst/>
            <a:gdLst/>
            <a:ahLst/>
            <a:cxnLst/>
            <a:rect l="l" t="t" r="r" b="b"/>
            <a:pathLst>
              <a:path w="980283" h="276262">
                <a:moveTo>
                  <a:pt x="0" y="0"/>
                </a:moveTo>
                <a:lnTo>
                  <a:pt x="980283" y="0"/>
                </a:lnTo>
                <a:lnTo>
                  <a:pt x="980283" y="276262"/>
                </a:lnTo>
                <a:lnTo>
                  <a:pt x="0" y="276262"/>
                </a:lnTo>
                <a:lnTo>
                  <a:pt x="0" y="0"/>
                </a:lnTo>
                <a:close/>
              </a:path>
            </a:pathLst>
          </a:custGeom>
          <a:blipFill>
            <a:blip r:embed="rId41">
              <a:extLst>
                <a:ext uri="{96DAC541-7B7A-43D3-8B79-37D633B846F1}">
                  <asvg:svgBlip xmlns="" xmlns:asvg="http://schemas.microsoft.com/office/drawing/2016/SVG/main" r:embed="rId42"/>
                </a:ext>
              </a:extLst>
            </a:blip>
            <a:stretch>
              <a:fillRect/>
            </a:stretch>
          </a:blipFill>
        </p:spPr>
      </p:sp>
      <p:sp>
        <p:nvSpPr>
          <p:cNvPr id="28" name="Freeform 28"/>
          <p:cNvSpPr/>
          <p:nvPr/>
        </p:nvSpPr>
        <p:spPr>
          <a:xfrm>
            <a:off x="13576733" y="8158880"/>
            <a:ext cx="886568" cy="1113270"/>
          </a:xfrm>
          <a:custGeom>
            <a:avLst/>
            <a:gdLst/>
            <a:ahLst/>
            <a:cxnLst/>
            <a:rect l="l" t="t" r="r" b="b"/>
            <a:pathLst>
              <a:path w="886568" h="1113270">
                <a:moveTo>
                  <a:pt x="0" y="0"/>
                </a:moveTo>
                <a:lnTo>
                  <a:pt x="886568" y="0"/>
                </a:lnTo>
                <a:lnTo>
                  <a:pt x="886568" y="1113270"/>
                </a:lnTo>
                <a:lnTo>
                  <a:pt x="0" y="1113270"/>
                </a:lnTo>
                <a:lnTo>
                  <a:pt x="0" y="0"/>
                </a:lnTo>
                <a:close/>
              </a:path>
            </a:pathLst>
          </a:custGeom>
          <a:blipFill>
            <a:blip r:embed="rId43">
              <a:extLst>
                <a:ext uri="{96DAC541-7B7A-43D3-8B79-37D633B846F1}">
                  <asvg:svgBlip xmlns="" xmlns:asvg="http://schemas.microsoft.com/office/drawing/2016/SVG/main" r:embed="rId44"/>
                </a:ext>
              </a:extLst>
            </a:blip>
            <a:stretch>
              <a:fillRect/>
            </a:stretch>
          </a:blipFill>
        </p:spPr>
      </p:sp>
      <p:grpSp>
        <p:nvGrpSpPr>
          <p:cNvPr id="29" name="Group 29"/>
          <p:cNvGrpSpPr/>
          <p:nvPr/>
        </p:nvGrpSpPr>
        <p:grpSpPr>
          <a:xfrm>
            <a:off x="1219294" y="2903804"/>
            <a:ext cx="15795020" cy="1269294"/>
            <a:chOff x="0" y="0"/>
            <a:chExt cx="5762066" cy="463042"/>
          </a:xfrm>
        </p:grpSpPr>
        <p:sp>
          <p:nvSpPr>
            <p:cNvPr id="30" name="Freeform 30"/>
            <p:cNvSpPr/>
            <p:nvPr/>
          </p:nvSpPr>
          <p:spPr>
            <a:xfrm>
              <a:off x="0" y="0"/>
              <a:ext cx="5762066" cy="463042"/>
            </a:xfrm>
            <a:custGeom>
              <a:avLst/>
              <a:gdLst/>
              <a:ahLst/>
              <a:cxnLst/>
              <a:rect l="l" t="t" r="r" b="b"/>
              <a:pathLst>
                <a:path w="5762066" h="463042">
                  <a:moveTo>
                    <a:pt x="0" y="0"/>
                  </a:moveTo>
                  <a:lnTo>
                    <a:pt x="5762066" y="0"/>
                  </a:lnTo>
                  <a:lnTo>
                    <a:pt x="5762066" y="463042"/>
                  </a:lnTo>
                  <a:lnTo>
                    <a:pt x="0" y="463042"/>
                  </a:lnTo>
                  <a:close/>
                </a:path>
              </a:pathLst>
            </a:custGeom>
            <a:solidFill>
              <a:srgbClr val="FFFFFF"/>
            </a:solidFill>
          </p:spPr>
        </p:sp>
      </p:grpSp>
      <p:grpSp>
        <p:nvGrpSpPr>
          <p:cNvPr id="31" name="Group 31"/>
          <p:cNvGrpSpPr/>
          <p:nvPr/>
        </p:nvGrpSpPr>
        <p:grpSpPr>
          <a:xfrm>
            <a:off x="1219294" y="4537842"/>
            <a:ext cx="15795020" cy="5141985"/>
            <a:chOff x="0" y="0"/>
            <a:chExt cx="5762066" cy="1875810"/>
          </a:xfrm>
        </p:grpSpPr>
        <p:sp>
          <p:nvSpPr>
            <p:cNvPr id="32" name="Freeform 32"/>
            <p:cNvSpPr/>
            <p:nvPr/>
          </p:nvSpPr>
          <p:spPr>
            <a:xfrm>
              <a:off x="0" y="0"/>
              <a:ext cx="5762066" cy="1875810"/>
            </a:xfrm>
            <a:custGeom>
              <a:avLst/>
              <a:gdLst/>
              <a:ahLst/>
              <a:cxnLst/>
              <a:rect l="l" t="t" r="r" b="b"/>
              <a:pathLst>
                <a:path w="5762066" h="1875810">
                  <a:moveTo>
                    <a:pt x="0" y="0"/>
                  </a:moveTo>
                  <a:lnTo>
                    <a:pt x="5762066" y="0"/>
                  </a:lnTo>
                  <a:lnTo>
                    <a:pt x="5762066" y="1875810"/>
                  </a:lnTo>
                  <a:lnTo>
                    <a:pt x="0" y="1875810"/>
                  </a:lnTo>
                  <a:close/>
                </a:path>
              </a:pathLst>
            </a:custGeom>
            <a:solidFill>
              <a:srgbClr val="FFFFFF"/>
            </a:solidFill>
          </p:spPr>
        </p:sp>
      </p:grpSp>
      <p:sp>
        <p:nvSpPr>
          <p:cNvPr id="33" name="TextBox 33"/>
          <p:cNvSpPr txBox="1"/>
          <p:nvPr/>
        </p:nvSpPr>
        <p:spPr>
          <a:xfrm>
            <a:off x="2833406" y="3152343"/>
            <a:ext cx="12621188" cy="734060"/>
          </a:xfrm>
          <a:prstGeom prst="rect">
            <a:avLst/>
          </a:prstGeom>
        </p:spPr>
        <p:txBody>
          <a:bodyPr lIns="0" tIns="0" rIns="0" bIns="0" rtlCol="0" anchor="t">
            <a:spAutoFit/>
          </a:bodyPr>
          <a:lstStyle/>
          <a:p>
            <a:pPr algn="ctr">
              <a:lnSpc>
                <a:spcPts val="2859"/>
              </a:lnSpc>
            </a:pPr>
            <a:r>
              <a:rPr lang="en-US" sz="2199">
                <a:solidFill>
                  <a:srgbClr val="000000"/>
                </a:solidFill>
                <a:latin typeface="Poppins"/>
                <a:ea typeface="Poppins"/>
                <a:cs typeface="Poppins"/>
                <a:sym typeface="Poppins"/>
              </a:rPr>
              <a:t>Sử dụng các tài nguyên thiết kế này trong Bản thuyết trình Canva của bạn. Thiết kế vui vẻ!</a:t>
            </a:r>
          </a:p>
          <a:p>
            <a:pPr algn="ctr">
              <a:lnSpc>
                <a:spcPts val="2859"/>
              </a:lnSpc>
            </a:pPr>
            <a:r>
              <a:rPr lang="en-US" sz="2199">
                <a:solidFill>
                  <a:srgbClr val="000000"/>
                </a:solidFill>
                <a:latin typeface="Poppins"/>
                <a:ea typeface="Poppins"/>
                <a:cs typeface="Poppins"/>
                <a:sym typeface="Poppins"/>
              </a:rPr>
              <a:t>Hãy xóa trang này trước khi trình bày.</a:t>
            </a:r>
          </a:p>
        </p:txBody>
      </p:sp>
      <p:grpSp>
        <p:nvGrpSpPr>
          <p:cNvPr id="34" name="Group 34"/>
          <p:cNvGrpSpPr>
            <a:grpSpLocks noChangeAspect="1"/>
          </p:cNvGrpSpPr>
          <p:nvPr/>
        </p:nvGrpSpPr>
        <p:grpSpPr>
          <a:xfrm>
            <a:off x="9404956" y="8064673"/>
            <a:ext cx="529685" cy="529685"/>
            <a:chOff x="0" y="0"/>
            <a:chExt cx="6355080" cy="6355080"/>
          </a:xfrm>
        </p:grpSpPr>
        <p:sp>
          <p:nvSpPr>
            <p:cNvPr id="35" name="Freeform 35"/>
            <p:cNvSpPr/>
            <p:nvPr/>
          </p:nvSpPr>
          <p:spPr>
            <a:xfrm>
              <a:off x="0" y="0"/>
              <a:ext cx="6355080" cy="6355080"/>
            </a:xfrm>
            <a:custGeom>
              <a:avLst/>
              <a:gdLst/>
              <a:ahLst/>
              <a:cxnLst/>
              <a:rect l="l" t="t" r="r" b="b"/>
              <a:pathLst>
                <a:path w="6355080" h="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003EA8"/>
            </a:solidFill>
          </p:spPr>
        </p:sp>
      </p:grpSp>
      <p:grpSp>
        <p:nvGrpSpPr>
          <p:cNvPr id="36" name="Group 36"/>
          <p:cNvGrpSpPr/>
          <p:nvPr/>
        </p:nvGrpSpPr>
        <p:grpSpPr>
          <a:xfrm>
            <a:off x="7922772" y="8064673"/>
            <a:ext cx="529685" cy="529685"/>
            <a:chOff x="0" y="0"/>
            <a:chExt cx="6350000" cy="6350000"/>
          </a:xfrm>
        </p:grpSpPr>
        <p:sp>
          <p:nvSpPr>
            <p:cNvPr id="37" name="Freeform 37"/>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3EA8"/>
            </a:solidFill>
          </p:spPr>
        </p:sp>
      </p:grpSp>
      <p:sp>
        <p:nvSpPr>
          <p:cNvPr id="38" name="Freeform 38"/>
          <p:cNvSpPr/>
          <p:nvPr/>
        </p:nvSpPr>
        <p:spPr>
          <a:xfrm>
            <a:off x="12463910" y="7958580"/>
            <a:ext cx="517455" cy="741871"/>
          </a:xfrm>
          <a:custGeom>
            <a:avLst/>
            <a:gdLst/>
            <a:ahLst/>
            <a:cxnLst/>
            <a:rect l="l" t="t" r="r" b="b"/>
            <a:pathLst>
              <a:path w="517455" h="741871">
                <a:moveTo>
                  <a:pt x="0" y="0"/>
                </a:moveTo>
                <a:lnTo>
                  <a:pt x="517454" y="0"/>
                </a:lnTo>
                <a:lnTo>
                  <a:pt x="517454" y="741871"/>
                </a:lnTo>
                <a:lnTo>
                  <a:pt x="0" y="741871"/>
                </a:lnTo>
                <a:lnTo>
                  <a:pt x="0" y="0"/>
                </a:lnTo>
                <a:close/>
              </a:path>
            </a:pathLst>
          </a:custGeom>
          <a:blipFill>
            <a:blip r:embed="rId45">
              <a:extLst>
                <a:ext uri="{96DAC541-7B7A-43D3-8B79-37D633B846F1}">
                  <asvg:svgBlip xmlns="" xmlns:asvg="http://schemas.microsoft.com/office/drawing/2016/SVG/main" r:embed="rId46"/>
                </a:ext>
              </a:extLst>
            </a:blip>
            <a:stretch>
              <a:fillRect/>
            </a:stretch>
          </a:blipFill>
        </p:spPr>
      </p:sp>
      <p:sp>
        <p:nvSpPr>
          <p:cNvPr id="39" name="Freeform 39"/>
          <p:cNvSpPr/>
          <p:nvPr/>
        </p:nvSpPr>
        <p:spPr>
          <a:xfrm>
            <a:off x="13625403" y="5777265"/>
            <a:ext cx="2367586" cy="839417"/>
          </a:xfrm>
          <a:custGeom>
            <a:avLst/>
            <a:gdLst/>
            <a:ahLst/>
            <a:cxnLst/>
            <a:rect l="l" t="t" r="r" b="b"/>
            <a:pathLst>
              <a:path w="2367586" h="839417">
                <a:moveTo>
                  <a:pt x="0" y="0"/>
                </a:moveTo>
                <a:lnTo>
                  <a:pt x="2367586" y="0"/>
                </a:lnTo>
                <a:lnTo>
                  <a:pt x="2367586" y="839417"/>
                </a:lnTo>
                <a:lnTo>
                  <a:pt x="0" y="839417"/>
                </a:lnTo>
                <a:lnTo>
                  <a:pt x="0" y="0"/>
                </a:lnTo>
                <a:close/>
              </a:path>
            </a:pathLst>
          </a:custGeom>
          <a:blipFill>
            <a:blip r:embed="rId47">
              <a:extLst>
                <a:ext uri="{96DAC541-7B7A-43D3-8B79-37D633B846F1}">
                  <asvg:svgBlip xmlns="" xmlns:asvg="http://schemas.microsoft.com/office/drawing/2016/SVG/main" r:embed="rId48"/>
                </a:ext>
              </a:extLst>
            </a:blip>
            <a:stretch>
              <a:fillRect/>
            </a:stretch>
          </a:blipFill>
        </p:spPr>
      </p:sp>
      <p:sp>
        <p:nvSpPr>
          <p:cNvPr id="40" name="Freeform 40"/>
          <p:cNvSpPr/>
          <p:nvPr/>
        </p:nvSpPr>
        <p:spPr>
          <a:xfrm>
            <a:off x="7633736" y="5375265"/>
            <a:ext cx="1637441" cy="1643417"/>
          </a:xfrm>
          <a:custGeom>
            <a:avLst/>
            <a:gdLst/>
            <a:ahLst/>
            <a:cxnLst/>
            <a:rect l="l" t="t" r="r" b="b"/>
            <a:pathLst>
              <a:path w="1637441" h="1643417">
                <a:moveTo>
                  <a:pt x="0" y="0"/>
                </a:moveTo>
                <a:lnTo>
                  <a:pt x="1637441" y="0"/>
                </a:lnTo>
                <a:lnTo>
                  <a:pt x="1637441" y="1643417"/>
                </a:lnTo>
                <a:lnTo>
                  <a:pt x="0" y="1643417"/>
                </a:lnTo>
                <a:lnTo>
                  <a:pt x="0" y="0"/>
                </a:lnTo>
                <a:close/>
              </a:path>
            </a:pathLst>
          </a:custGeom>
          <a:blipFill>
            <a:blip r:embed="rId49">
              <a:extLst>
                <a:ext uri="{96DAC541-7B7A-43D3-8B79-37D633B846F1}">
                  <asvg:svgBlip xmlns="" xmlns:asvg="http://schemas.microsoft.com/office/drawing/2016/SVG/main" r:embed="rId50"/>
                </a:ext>
              </a:extLst>
            </a:blip>
            <a:stretch>
              <a:fillRect/>
            </a:stretch>
          </a:blipFill>
        </p:spPr>
      </p:sp>
      <p:sp>
        <p:nvSpPr>
          <p:cNvPr id="41" name="Freeform 41"/>
          <p:cNvSpPr/>
          <p:nvPr/>
        </p:nvSpPr>
        <p:spPr>
          <a:xfrm>
            <a:off x="2031895" y="7212278"/>
            <a:ext cx="4393894" cy="1382079"/>
          </a:xfrm>
          <a:custGeom>
            <a:avLst/>
            <a:gdLst/>
            <a:ahLst/>
            <a:cxnLst/>
            <a:rect l="l" t="t" r="r" b="b"/>
            <a:pathLst>
              <a:path w="4393894" h="1382079">
                <a:moveTo>
                  <a:pt x="0" y="0"/>
                </a:moveTo>
                <a:lnTo>
                  <a:pt x="4393894" y="0"/>
                </a:lnTo>
                <a:lnTo>
                  <a:pt x="4393894" y="1382079"/>
                </a:lnTo>
                <a:lnTo>
                  <a:pt x="0" y="1382079"/>
                </a:lnTo>
                <a:lnTo>
                  <a:pt x="0" y="0"/>
                </a:lnTo>
                <a:close/>
              </a:path>
            </a:pathLst>
          </a:custGeom>
          <a:blipFill>
            <a:blip r:embed="rId51">
              <a:extLst>
                <a:ext uri="{96DAC541-7B7A-43D3-8B79-37D633B846F1}">
                  <asvg:svgBlip xmlns="" xmlns:asvg="http://schemas.microsoft.com/office/drawing/2016/SVG/main" r:embed="rId52"/>
                </a:ext>
              </a:extLst>
            </a:blip>
            <a:stretch>
              <a:fillRect/>
            </a:stretch>
          </a:blipFill>
        </p:spPr>
      </p:sp>
      <p:sp>
        <p:nvSpPr>
          <p:cNvPr id="42" name="Freeform 42"/>
          <p:cNvSpPr/>
          <p:nvPr/>
        </p:nvSpPr>
        <p:spPr>
          <a:xfrm>
            <a:off x="2031895" y="5620070"/>
            <a:ext cx="4393894" cy="1062523"/>
          </a:xfrm>
          <a:custGeom>
            <a:avLst/>
            <a:gdLst/>
            <a:ahLst/>
            <a:cxnLst/>
            <a:rect l="l" t="t" r="r" b="b"/>
            <a:pathLst>
              <a:path w="4393894" h="1062523">
                <a:moveTo>
                  <a:pt x="0" y="0"/>
                </a:moveTo>
                <a:lnTo>
                  <a:pt x="4393894" y="0"/>
                </a:lnTo>
                <a:lnTo>
                  <a:pt x="4393894" y="1062524"/>
                </a:lnTo>
                <a:lnTo>
                  <a:pt x="0" y="1062524"/>
                </a:lnTo>
                <a:lnTo>
                  <a:pt x="0" y="0"/>
                </a:lnTo>
                <a:close/>
              </a:path>
            </a:pathLst>
          </a:custGeom>
          <a:blipFill>
            <a:blip r:embed="rId53">
              <a:extLst>
                <a:ext uri="{96DAC541-7B7A-43D3-8B79-37D633B846F1}">
                  <asvg:svgBlip xmlns="" xmlns:asvg="http://schemas.microsoft.com/office/drawing/2016/SVG/main" r:embed="rId54"/>
                </a:ext>
              </a:extLst>
            </a:blip>
            <a:stretch>
              <a:fillRect/>
            </a:stretch>
          </a:blipFill>
        </p:spPr>
      </p:sp>
      <p:sp>
        <p:nvSpPr>
          <p:cNvPr id="43" name="Freeform 43"/>
          <p:cNvSpPr/>
          <p:nvPr/>
        </p:nvSpPr>
        <p:spPr>
          <a:xfrm>
            <a:off x="10791337" y="5395948"/>
            <a:ext cx="1446459" cy="1816330"/>
          </a:xfrm>
          <a:custGeom>
            <a:avLst/>
            <a:gdLst/>
            <a:ahLst/>
            <a:cxnLst/>
            <a:rect l="l" t="t" r="r" b="b"/>
            <a:pathLst>
              <a:path w="1446459" h="1816330">
                <a:moveTo>
                  <a:pt x="0" y="0"/>
                </a:moveTo>
                <a:lnTo>
                  <a:pt x="1446459" y="0"/>
                </a:lnTo>
                <a:lnTo>
                  <a:pt x="1446459" y="1816330"/>
                </a:lnTo>
                <a:lnTo>
                  <a:pt x="0" y="1816330"/>
                </a:lnTo>
                <a:lnTo>
                  <a:pt x="0" y="0"/>
                </a:lnTo>
                <a:close/>
              </a:path>
            </a:pathLst>
          </a:custGeom>
          <a:blipFill>
            <a:blip r:embed="rId55">
              <a:extLst>
                <a:ext uri="{96DAC541-7B7A-43D3-8B79-37D633B846F1}">
                  <asvg:svgBlip xmlns="" xmlns:asvg="http://schemas.microsoft.com/office/drawing/2016/SVG/main" r:embed="rId56"/>
                </a:ext>
              </a:extLst>
            </a:blip>
            <a:stretch>
              <a:fillRect/>
            </a:stretch>
          </a:blipFill>
        </p:spPr>
      </p:sp>
      <p:sp>
        <p:nvSpPr>
          <p:cNvPr id="44" name="Freeform 44"/>
          <p:cNvSpPr/>
          <p:nvPr/>
        </p:nvSpPr>
        <p:spPr>
          <a:xfrm>
            <a:off x="10791337" y="7821878"/>
            <a:ext cx="815322" cy="904503"/>
          </a:xfrm>
          <a:custGeom>
            <a:avLst/>
            <a:gdLst/>
            <a:ahLst/>
            <a:cxnLst/>
            <a:rect l="l" t="t" r="r" b="b"/>
            <a:pathLst>
              <a:path w="815322" h="904503">
                <a:moveTo>
                  <a:pt x="0" y="0"/>
                </a:moveTo>
                <a:lnTo>
                  <a:pt x="815323" y="0"/>
                </a:lnTo>
                <a:lnTo>
                  <a:pt x="815323" y="904503"/>
                </a:lnTo>
                <a:lnTo>
                  <a:pt x="0" y="904503"/>
                </a:lnTo>
                <a:lnTo>
                  <a:pt x="0" y="0"/>
                </a:lnTo>
                <a:close/>
              </a:path>
            </a:pathLst>
          </a:custGeom>
          <a:blipFill>
            <a:blip r:embed="rId57">
              <a:extLst>
                <a:ext uri="{96DAC541-7B7A-43D3-8B79-37D633B846F1}">
                  <asvg:svgBlip xmlns="" xmlns:asvg="http://schemas.microsoft.com/office/drawing/2016/SVG/main" r:embed="rId58"/>
                </a:ext>
              </a:extLst>
            </a:blip>
            <a:stretch>
              <a:fillRect r="-135582"/>
            </a:stretch>
          </a:blipFill>
        </p:spPr>
      </p:sp>
      <p:sp>
        <p:nvSpPr>
          <p:cNvPr id="45" name="Freeform 45"/>
          <p:cNvSpPr/>
          <p:nvPr/>
        </p:nvSpPr>
        <p:spPr>
          <a:xfrm>
            <a:off x="13625403" y="7903318"/>
            <a:ext cx="2455232" cy="611576"/>
          </a:xfrm>
          <a:custGeom>
            <a:avLst/>
            <a:gdLst/>
            <a:ahLst/>
            <a:cxnLst/>
            <a:rect l="l" t="t" r="r" b="b"/>
            <a:pathLst>
              <a:path w="2455232" h="611576">
                <a:moveTo>
                  <a:pt x="0" y="0"/>
                </a:moveTo>
                <a:lnTo>
                  <a:pt x="2455232" y="0"/>
                </a:lnTo>
                <a:lnTo>
                  <a:pt x="2455232" y="611576"/>
                </a:lnTo>
                <a:lnTo>
                  <a:pt x="0" y="611576"/>
                </a:lnTo>
                <a:lnTo>
                  <a:pt x="0" y="0"/>
                </a:lnTo>
                <a:close/>
              </a:path>
            </a:pathLst>
          </a:custGeom>
          <a:blipFill>
            <a:blip r:embed="rId59">
              <a:extLst>
                <a:ext uri="{96DAC541-7B7A-43D3-8B79-37D633B846F1}">
                  <asvg:svgBlip xmlns="" xmlns:asvg="http://schemas.microsoft.com/office/drawing/2016/SVG/main" r:embed="rId60"/>
                </a:ext>
              </a:extLst>
            </a:blip>
            <a:stretch>
              <a:fillRect/>
            </a:stretch>
          </a:blipFill>
        </p:spPr>
      </p:sp>
      <p:grpSp>
        <p:nvGrpSpPr>
          <p:cNvPr id="46" name="Group 46"/>
          <p:cNvGrpSpPr/>
          <p:nvPr/>
        </p:nvGrpSpPr>
        <p:grpSpPr>
          <a:xfrm>
            <a:off x="548629" y="1598285"/>
            <a:ext cx="17177649" cy="7660015"/>
            <a:chOff x="0" y="0"/>
            <a:chExt cx="6266453" cy="2794394"/>
          </a:xfrm>
        </p:grpSpPr>
        <p:sp>
          <p:nvSpPr>
            <p:cNvPr id="47" name="Freeform 47"/>
            <p:cNvSpPr/>
            <p:nvPr/>
          </p:nvSpPr>
          <p:spPr>
            <a:xfrm>
              <a:off x="0" y="0"/>
              <a:ext cx="6266453" cy="2794394"/>
            </a:xfrm>
            <a:custGeom>
              <a:avLst/>
              <a:gdLst/>
              <a:ahLst/>
              <a:cxnLst/>
              <a:rect l="l" t="t" r="r" b="b"/>
              <a:pathLst>
                <a:path w="6266453" h="2794394">
                  <a:moveTo>
                    <a:pt x="0" y="0"/>
                  </a:moveTo>
                  <a:lnTo>
                    <a:pt x="6266453" y="0"/>
                  </a:lnTo>
                  <a:lnTo>
                    <a:pt x="6266453" y="2794394"/>
                  </a:lnTo>
                  <a:lnTo>
                    <a:pt x="0" y="2794394"/>
                  </a:lnTo>
                  <a:close/>
                </a:path>
              </a:pathLst>
            </a:custGeom>
            <a:solidFill>
              <a:srgbClr val="FFFFFF"/>
            </a:solidFill>
          </p:spPr>
        </p:sp>
      </p:grpSp>
      <p:grpSp>
        <p:nvGrpSpPr>
          <p:cNvPr id="48" name="Group 48"/>
          <p:cNvGrpSpPr/>
          <p:nvPr/>
        </p:nvGrpSpPr>
        <p:grpSpPr>
          <a:xfrm>
            <a:off x="769437" y="478577"/>
            <a:ext cx="8900361" cy="910590"/>
            <a:chOff x="0" y="0"/>
            <a:chExt cx="3246876" cy="332186"/>
          </a:xfrm>
        </p:grpSpPr>
        <p:sp>
          <p:nvSpPr>
            <p:cNvPr id="49" name="Freeform 49"/>
            <p:cNvSpPr/>
            <p:nvPr/>
          </p:nvSpPr>
          <p:spPr>
            <a:xfrm>
              <a:off x="0" y="0"/>
              <a:ext cx="3246876" cy="332186"/>
            </a:xfrm>
            <a:custGeom>
              <a:avLst/>
              <a:gdLst/>
              <a:ahLst/>
              <a:cxnLst/>
              <a:rect l="l" t="t" r="r" b="b"/>
              <a:pathLst>
                <a:path w="3246876" h="332186">
                  <a:moveTo>
                    <a:pt x="0" y="0"/>
                  </a:moveTo>
                  <a:lnTo>
                    <a:pt x="3246876" y="0"/>
                  </a:lnTo>
                  <a:lnTo>
                    <a:pt x="3246876" y="332186"/>
                  </a:lnTo>
                  <a:lnTo>
                    <a:pt x="0" y="332186"/>
                  </a:lnTo>
                  <a:close/>
                </a:path>
              </a:pathLst>
            </a:custGeom>
            <a:solidFill>
              <a:srgbClr val="FFFFFF"/>
            </a:solidFill>
          </p:spPr>
        </p:sp>
      </p:grpSp>
      <p:sp>
        <p:nvSpPr>
          <p:cNvPr id="50" name="Freeform 50"/>
          <p:cNvSpPr/>
          <p:nvPr/>
        </p:nvSpPr>
        <p:spPr>
          <a:xfrm flipH="1">
            <a:off x="16442319" y="-47111"/>
            <a:ext cx="5533751" cy="1961966"/>
          </a:xfrm>
          <a:custGeom>
            <a:avLst/>
            <a:gdLst/>
            <a:ahLst/>
            <a:cxnLst/>
            <a:rect l="l" t="t" r="r" b="b"/>
            <a:pathLst>
              <a:path w="5533751" h="1961966">
                <a:moveTo>
                  <a:pt x="5533751" y="0"/>
                </a:moveTo>
                <a:lnTo>
                  <a:pt x="0" y="0"/>
                </a:lnTo>
                <a:lnTo>
                  <a:pt x="0" y="1961966"/>
                </a:lnTo>
                <a:lnTo>
                  <a:pt x="5533751" y="1961966"/>
                </a:lnTo>
                <a:lnTo>
                  <a:pt x="5533751" y="0"/>
                </a:lnTo>
                <a:close/>
              </a:path>
            </a:pathLst>
          </a:custGeom>
          <a:blipFill>
            <a:blip r:embed="rId47">
              <a:extLst>
                <a:ext uri="{96DAC541-7B7A-43D3-8B79-37D633B846F1}">
                  <asvg:svgBlip xmlns="" xmlns:asvg="http://schemas.microsoft.com/office/drawing/2016/SVG/main" r:embed="rId48"/>
                </a:ext>
              </a:extLst>
            </a:blip>
            <a:stretch>
              <a:fillRect/>
            </a:stretch>
          </a:blipFill>
        </p:spPr>
      </p:sp>
      <p:sp>
        <p:nvSpPr>
          <p:cNvPr id="51" name="Freeform 51"/>
          <p:cNvSpPr/>
          <p:nvPr/>
        </p:nvSpPr>
        <p:spPr>
          <a:xfrm>
            <a:off x="14492424" y="8842479"/>
            <a:ext cx="5533751" cy="1961966"/>
          </a:xfrm>
          <a:custGeom>
            <a:avLst/>
            <a:gdLst/>
            <a:ahLst/>
            <a:cxnLst/>
            <a:rect l="l" t="t" r="r" b="b"/>
            <a:pathLst>
              <a:path w="5533751" h="1961966">
                <a:moveTo>
                  <a:pt x="0" y="0"/>
                </a:moveTo>
                <a:lnTo>
                  <a:pt x="5533752" y="0"/>
                </a:lnTo>
                <a:lnTo>
                  <a:pt x="5533752" y="1961967"/>
                </a:lnTo>
                <a:lnTo>
                  <a:pt x="0" y="1961967"/>
                </a:lnTo>
                <a:lnTo>
                  <a:pt x="0" y="0"/>
                </a:lnTo>
                <a:close/>
              </a:path>
            </a:pathLst>
          </a:custGeom>
          <a:blipFill>
            <a:blip r:embed="rId47">
              <a:extLst>
                <a:ext uri="{96DAC541-7B7A-43D3-8B79-37D633B846F1}">
                  <asvg:svgBlip xmlns="" xmlns:asvg="http://schemas.microsoft.com/office/drawing/2016/SVG/main" r:embed="rId48"/>
                </a:ext>
              </a:extLst>
            </a:blip>
            <a:stretch>
              <a:fillRect/>
            </a:stretch>
          </a:blipFill>
        </p:spPr>
      </p:sp>
      <p:sp>
        <p:nvSpPr>
          <p:cNvPr id="52" name="TextBox 52"/>
          <p:cNvSpPr txBox="1"/>
          <p:nvPr/>
        </p:nvSpPr>
        <p:spPr>
          <a:xfrm>
            <a:off x="834627" y="1549435"/>
            <a:ext cx="16179687" cy="8398510"/>
          </a:xfrm>
          <a:prstGeom prst="rect">
            <a:avLst/>
          </a:prstGeom>
        </p:spPr>
        <p:txBody>
          <a:bodyPr lIns="0" tIns="0" rIns="0" bIns="0" rtlCol="0" anchor="t">
            <a:spAutoFit/>
          </a:bodyPr>
          <a:lstStyle/>
          <a:p>
            <a:pPr marL="690879" lvl="1" indent="-345439" algn="just">
              <a:lnSpc>
                <a:spcPts val="4159"/>
              </a:lnSpc>
              <a:buFont typeface="Arial"/>
              <a:buChar char="•"/>
            </a:pPr>
            <a:r>
              <a:rPr lang="en-US" sz="3199">
                <a:solidFill>
                  <a:srgbClr val="000000"/>
                </a:solidFill>
                <a:latin typeface="Poppins"/>
                <a:ea typeface="Poppins"/>
                <a:cs typeface="Poppins"/>
                <a:sym typeface="Poppins"/>
              </a:rPr>
              <a:t>Trên máy mục tiêu:</a:t>
            </a:r>
          </a:p>
          <a:p>
            <a:pPr marL="1381758" lvl="2" indent="-460586" algn="just">
              <a:lnSpc>
                <a:spcPts val="4159"/>
              </a:lnSpc>
              <a:buFont typeface="Arial"/>
              <a:buChar char="⚬"/>
            </a:pPr>
            <a:r>
              <a:rPr lang="en-US" sz="3199">
                <a:solidFill>
                  <a:srgbClr val="000000"/>
                </a:solidFill>
                <a:latin typeface="Poppins"/>
                <a:ea typeface="Poppins"/>
                <a:cs typeface="Poppins"/>
                <a:sym typeface="Poppins"/>
              </a:rPr>
              <a:t>sudo apt update &amp;&amp; sudo apt install -y suricata apache2 php libapache2-mod-php mysql-server php-mysql</a:t>
            </a:r>
          </a:p>
          <a:p>
            <a:pPr marL="1381758" lvl="2" indent="-460586" algn="just">
              <a:lnSpc>
                <a:spcPts val="4159"/>
              </a:lnSpc>
              <a:buFont typeface="Arial"/>
              <a:buChar char="⚬"/>
            </a:pPr>
            <a:r>
              <a:rPr lang="en-US" sz="3199">
                <a:solidFill>
                  <a:srgbClr val="000000"/>
                </a:solidFill>
                <a:latin typeface="Poppins"/>
                <a:ea typeface="Poppins"/>
                <a:cs typeface="Poppins"/>
                <a:sym typeface="Poppins"/>
              </a:rPr>
              <a:t>sudo apt install -y hydra</a:t>
            </a:r>
          </a:p>
          <a:p>
            <a:pPr marL="690879" lvl="1" indent="-345439" algn="just">
              <a:lnSpc>
                <a:spcPts val="4159"/>
              </a:lnSpc>
              <a:buFont typeface="Arial"/>
              <a:buChar char="•"/>
            </a:pPr>
            <a:r>
              <a:rPr lang="en-US" sz="3199">
                <a:solidFill>
                  <a:srgbClr val="000000"/>
                </a:solidFill>
                <a:latin typeface="Poppins"/>
                <a:ea typeface="Poppins"/>
                <a:cs typeface="Poppins"/>
                <a:sym typeface="Poppins"/>
              </a:rPr>
              <a:t>Giải thích:</a:t>
            </a:r>
          </a:p>
          <a:p>
            <a:pPr marL="1381758" lvl="2" indent="-460586" algn="just">
              <a:lnSpc>
                <a:spcPts val="4159"/>
              </a:lnSpc>
              <a:buFont typeface="Arial"/>
              <a:buChar char="⚬"/>
            </a:pPr>
            <a:r>
              <a:rPr lang="en-US" sz="3199">
                <a:solidFill>
                  <a:srgbClr val="000000"/>
                </a:solidFill>
                <a:latin typeface="Poppins"/>
                <a:ea typeface="Poppins"/>
                <a:cs typeface="Poppins"/>
                <a:sym typeface="Poppins"/>
              </a:rPr>
              <a:t>hydra: công cụ tấn công SSH</a:t>
            </a:r>
          </a:p>
          <a:p>
            <a:pPr marL="1381758" lvl="2" indent="-460586" algn="just">
              <a:lnSpc>
                <a:spcPts val="4159"/>
              </a:lnSpc>
              <a:buFont typeface="Arial"/>
              <a:buChar char="⚬"/>
            </a:pPr>
            <a:r>
              <a:rPr lang="en-US" sz="3199">
                <a:solidFill>
                  <a:srgbClr val="000000"/>
                </a:solidFill>
                <a:latin typeface="Poppins"/>
                <a:ea typeface="Poppins"/>
                <a:cs typeface="Poppins"/>
                <a:sym typeface="Poppins"/>
              </a:rPr>
              <a:t>suricata: Hệ thống phát hiện xâm nhập (IDS).</a:t>
            </a:r>
          </a:p>
          <a:p>
            <a:pPr marL="1381758" lvl="2" indent="-460586" algn="just">
              <a:lnSpc>
                <a:spcPts val="4159"/>
              </a:lnSpc>
              <a:buFont typeface="Arial"/>
              <a:buChar char="⚬"/>
            </a:pPr>
            <a:r>
              <a:rPr lang="en-US" sz="3199">
                <a:solidFill>
                  <a:srgbClr val="000000"/>
                </a:solidFill>
                <a:latin typeface="Poppins"/>
                <a:ea typeface="Poppins"/>
                <a:cs typeface="Poppins"/>
                <a:sym typeface="Poppins"/>
              </a:rPr>
              <a:t>Apache, PHP, MySQL: Dịch vụ web và cơ sở dữ liệu để mô phỏng tấn công SQL Injection.</a:t>
            </a:r>
          </a:p>
          <a:p>
            <a:pPr marL="690879" lvl="1" indent="-345439" algn="just">
              <a:lnSpc>
                <a:spcPts val="4159"/>
              </a:lnSpc>
              <a:buFont typeface="Arial"/>
              <a:buChar char="•"/>
            </a:pPr>
            <a:r>
              <a:rPr lang="en-US" sz="3199">
                <a:solidFill>
                  <a:srgbClr val="000000"/>
                </a:solidFill>
                <a:latin typeface="Poppins"/>
                <a:ea typeface="Poppins"/>
                <a:cs typeface="Poppins"/>
                <a:sym typeface="Poppins"/>
              </a:rPr>
              <a:t>Trên máy tấn công:</a:t>
            </a:r>
          </a:p>
          <a:p>
            <a:pPr marL="1381758" lvl="2" indent="-460586" algn="just">
              <a:lnSpc>
                <a:spcPts val="4159"/>
              </a:lnSpc>
              <a:buFont typeface="Arial"/>
              <a:buChar char="⚬"/>
            </a:pPr>
            <a:r>
              <a:rPr lang="en-US" sz="3199">
                <a:solidFill>
                  <a:srgbClr val="000000"/>
                </a:solidFill>
                <a:latin typeface="Poppins"/>
                <a:ea typeface="Poppins"/>
                <a:cs typeface="Poppins"/>
                <a:sym typeface="Poppins"/>
              </a:rPr>
              <a:t>sudo apt update &amp;&amp; sudo apt install -y hping3 sqlmap</a:t>
            </a:r>
          </a:p>
          <a:p>
            <a:pPr marL="1381758" lvl="2" indent="-460586" algn="just">
              <a:lnSpc>
                <a:spcPts val="4159"/>
              </a:lnSpc>
              <a:buFont typeface="Arial"/>
              <a:buChar char="⚬"/>
            </a:pPr>
            <a:r>
              <a:rPr lang="en-US" sz="3199">
                <a:solidFill>
                  <a:srgbClr val="000000"/>
                </a:solidFill>
                <a:latin typeface="Poppins"/>
                <a:ea typeface="Poppins"/>
                <a:cs typeface="Poppins"/>
                <a:sym typeface="Poppins"/>
              </a:rPr>
              <a:t>sudo apt íntall hydra -y</a:t>
            </a:r>
          </a:p>
          <a:p>
            <a:pPr marL="1381758" lvl="2" indent="-460586" algn="just">
              <a:lnSpc>
                <a:spcPts val="4159"/>
              </a:lnSpc>
              <a:buFont typeface="Arial"/>
              <a:buChar char="⚬"/>
            </a:pPr>
            <a:r>
              <a:rPr lang="en-US" sz="3199">
                <a:solidFill>
                  <a:srgbClr val="000000"/>
                </a:solidFill>
                <a:latin typeface="Poppins"/>
                <a:ea typeface="Poppins"/>
                <a:cs typeface="Poppins"/>
                <a:sym typeface="Poppins"/>
              </a:rPr>
              <a:t>hydra: Công cụ để thực hiện tấn công brute-force.</a:t>
            </a:r>
          </a:p>
          <a:p>
            <a:pPr marL="1381758" lvl="2" indent="-460586" algn="just">
              <a:lnSpc>
                <a:spcPts val="4159"/>
              </a:lnSpc>
              <a:buFont typeface="Arial"/>
              <a:buChar char="⚬"/>
            </a:pPr>
            <a:r>
              <a:rPr lang="en-US" sz="3199">
                <a:solidFill>
                  <a:srgbClr val="000000"/>
                </a:solidFill>
                <a:latin typeface="Poppins"/>
                <a:ea typeface="Poppins"/>
                <a:cs typeface="Poppins"/>
                <a:sym typeface="Poppins"/>
              </a:rPr>
              <a:t>hping3: Công cụ tạo tấn công DdoS và UDP Flood.</a:t>
            </a:r>
          </a:p>
          <a:p>
            <a:pPr marL="1381758" lvl="2" indent="-460586" algn="just">
              <a:lnSpc>
                <a:spcPts val="4159"/>
              </a:lnSpc>
              <a:buFont typeface="Arial"/>
              <a:buChar char="⚬"/>
            </a:pPr>
            <a:r>
              <a:rPr lang="en-US" sz="3199">
                <a:solidFill>
                  <a:srgbClr val="000000"/>
                </a:solidFill>
                <a:latin typeface="Poppins"/>
                <a:ea typeface="Poppins"/>
                <a:cs typeface="Poppins"/>
                <a:sym typeface="Poppins"/>
              </a:rPr>
              <a:t>sqlmap: Công cụ tự động hóa tấn công SQL Injection.</a:t>
            </a:r>
          </a:p>
          <a:p>
            <a:pPr algn="just">
              <a:lnSpc>
                <a:spcPts val="4159"/>
              </a:lnSpc>
            </a:pPr>
            <a:endParaRPr lang="en-US" sz="3199">
              <a:solidFill>
                <a:srgbClr val="000000"/>
              </a:solidFill>
              <a:latin typeface="Poppins"/>
              <a:ea typeface="Poppins"/>
              <a:cs typeface="Poppins"/>
              <a:sym typeface="Poppins"/>
            </a:endParaRPr>
          </a:p>
        </p:txBody>
      </p:sp>
      <p:sp>
        <p:nvSpPr>
          <p:cNvPr id="53" name="TextBox 53"/>
          <p:cNvSpPr txBox="1"/>
          <p:nvPr/>
        </p:nvSpPr>
        <p:spPr>
          <a:xfrm>
            <a:off x="-327552" y="538584"/>
            <a:ext cx="10968884" cy="695325"/>
          </a:xfrm>
          <a:prstGeom prst="rect">
            <a:avLst/>
          </a:prstGeom>
        </p:spPr>
        <p:txBody>
          <a:bodyPr lIns="0" tIns="0" rIns="0" bIns="0" rtlCol="0" anchor="t">
            <a:spAutoFit/>
          </a:bodyPr>
          <a:lstStyle/>
          <a:p>
            <a:pPr algn="ctr">
              <a:lnSpc>
                <a:spcPts val="5399"/>
              </a:lnSpc>
            </a:pPr>
            <a:r>
              <a:rPr lang="en-US" sz="3999" b="1">
                <a:solidFill>
                  <a:srgbClr val="000000"/>
                </a:solidFill>
                <a:latin typeface="Poppins Bold"/>
                <a:ea typeface="Poppins Bold"/>
                <a:cs typeface="Poppins Bold"/>
                <a:sym typeface="Poppins Bold"/>
              </a:rPr>
              <a:t>1.2 Cài đặt các công cụ cần thiết:</a:t>
            </a:r>
          </a:p>
        </p:txBody>
      </p:sp>
      <p:sp>
        <p:nvSpPr>
          <p:cNvPr id="54" name="Freeform 54"/>
          <p:cNvSpPr/>
          <p:nvPr/>
        </p:nvSpPr>
        <p:spPr>
          <a:xfrm>
            <a:off x="16793505" y="3742304"/>
            <a:ext cx="441616" cy="633141"/>
          </a:xfrm>
          <a:custGeom>
            <a:avLst/>
            <a:gdLst/>
            <a:ahLst/>
            <a:cxnLst/>
            <a:rect l="l" t="t" r="r" b="b"/>
            <a:pathLst>
              <a:path w="441616" h="633141">
                <a:moveTo>
                  <a:pt x="0" y="0"/>
                </a:moveTo>
                <a:lnTo>
                  <a:pt x="441616" y="0"/>
                </a:lnTo>
                <a:lnTo>
                  <a:pt x="441616" y="633141"/>
                </a:lnTo>
                <a:lnTo>
                  <a:pt x="0" y="633141"/>
                </a:lnTo>
                <a:lnTo>
                  <a:pt x="0" y="0"/>
                </a:lnTo>
                <a:close/>
              </a:path>
            </a:pathLst>
          </a:custGeom>
          <a:blipFill>
            <a:blip r:embed="rId45">
              <a:extLst>
                <a:ext uri="{96DAC541-7B7A-43D3-8B79-37D633B846F1}">
                  <asvg:svgBlip xmlns="" xmlns:asvg="http://schemas.microsoft.com/office/drawing/2016/SVG/main" r:embed="rId46"/>
                </a:ext>
              </a:extLst>
            </a:blip>
            <a:stretch>
              <a:fillRect/>
            </a:stretch>
          </a:blipFill>
        </p:spPr>
      </p:sp>
      <p:sp>
        <p:nvSpPr>
          <p:cNvPr id="55" name="Freeform 55"/>
          <p:cNvSpPr/>
          <p:nvPr/>
        </p:nvSpPr>
        <p:spPr>
          <a:xfrm>
            <a:off x="327822" y="1281714"/>
            <a:ext cx="441616" cy="633141"/>
          </a:xfrm>
          <a:custGeom>
            <a:avLst/>
            <a:gdLst/>
            <a:ahLst/>
            <a:cxnLst/>
            <a:rect l="l" t="t" r="r" b="b"/>
            <a:pathLst>
              <a:path w="441616" h="633141">
                <a:moveTo>
                  <a:pt x="0" y="0"/>
                </a:moveTo>
                <a:lnTo>
                  <a:pt x="441615" y="0"/>
                </a:lnTo>
                <a:lnTo>
                  <a:pt x="441615" y="633141"/>
                </a:lnTo>
                <a:lnTo>
                  <a:pt x="0" y="633141"/>
                </a:lnTo>
                <a:lnTo>
                  <a:pt x="0" y="0"/>
                </a:lnTo>
                <a:close/>
              </a:path>
            </a:pathLst>
          </a:custGeom>
          <a:blipFill>
            <a:blip r:embed="rId45">
              <a:extLst>
                <a:ext uri="{96DAC541-7B7A-43D3-8B79-37D633B846F1}">
                  <asvg:svgBlip xmlns="" xmlns:asvg="http://schemas.microsoft.com/office/drawing/2016/SVG/main" r:embed="rId46"/>
                </a:ext>
              </a:extLst>
            </a:blip>
            <a:stretch>
              <a:fillRect/>
            </a:stretch>
          </a:blipFill>
        </p:spPr>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24354" r="-1468" b="-56033"/>
            </a:stretch>
          </a:blipFill>
        </p:spPr>
      </p:sp>
      <p:grpSp>
        <p:nvGrpSpPr>
          <p:cNvPr id="3" name="Group 3"/>
          <p:cNvGrpSpPr/>
          <p:nvPr/>
        </p:nvGrpSpPr>
        <p:grpSpPr>
          <a:xfrm>
            <a:off x="548629" y="2254020"/>
            <a:ext cx="16956841" cy="2821305"/>
            <a:chOff x="0" y="0"/>
            <a:chExt cx="6185901" cy="1029220"/>
          </a:xfrm>
        </p:grpSpPr>
        <p:sp>
          <p:nvSpPr>
            <p:cNvPr id="4" name="Freeform 4"/>
            <p:cNvSpPr/>
            <p:nvPr/>
          </p:nvSpPr>
          <p:spPr>
            <a:xfrm>
              <a:off x="0" y="0"/>
              <a:ext cx="6185901" cy="1029220"/>
            </a:xfrm>
            <a:custGeom>
              <a:avLst/>
              <a:gdLst/>
              <a:ahLst/>
              <a:cxnLst/>
              <a:rect l="l" t="t" r="r" b="b"/>
              <a:pathLst>
                <a:path w="6185901" h="1029220">
                  <a:moveTo>
                    <a:pt x="0" y="0"/>
                  </a:moveTo>
                  <a:lnTo>
                    <a:pt x="6185901" y="0"/>
                  </a:lnTo>
                  <a:lnTo>
                    <a:pt x="6185901" y="1029220"/>
                  </a:lnTo>
                  <a:lnTo>
                    <a:pt x="0" y="1029220"/>
                  </a:lnTo>
                  <a:close/>
                </a:path>
              </a:pathLst>
            </a:custGeom>
            <a:solidFill>
              <a:srgbClr val="FFFFFF"/>
            </a:solidFill>
          </p:spPr>
        </p:sp>
      </p:grpSp>
      <p:grpSp>
        <p:nvGrpSpPr>
          <p:cNvPr id="5" name="Group 5"/>
          <p:cNvGrpSpPr/>
          <p:nvPr/>
        </p:nvGrpSpPr>
        <p:grpSpPr>
          <a:xfrm>
            <a:off x="769437" y="352074"/>
            <a:ext cx="6617561" cy="910590"/>
            <a:chOff x="0" y="0"/>
            <a:chExt cx="2414104" cy="332186"/>
          </a:xfrm>
        </p:grpSpPr>
        <p:sp>
          <p:nvSpPr>
            <p:cNvPr id="6" name="Freeform 6"/>
            <p:cNvSpPr/>
            <p:nvPr/>
          </p:nvSpPr>
          <p:spPr>
            <a:xfrm>
              <a:off x="0" y="0"/>
              <a:ext cx="2414104" cy="332186"/>
            </a:xfrm>
            <a:custGeom>
              <a:avLst/>
              <a:gdLst/>
              <a:ahLst/>
              <a:cxnLst/>
              <a:rect l="l" t="t" r="r" b="b"/>
              <a:pathLst>
                <a:path w="2414104" h="332186">
                  <a:moveTo>
                    <a:pt x="0" y="0"/>
                  </a:moveTo>
                  <a:lnTo>
                    <a:pt x="2414104" y="0"/>
                  </a:lnTo>
                  <a:lnTo>
                    <a:pt x="2414104" y="332186"/>
                  </a:lnTo>
                  <a:lnTo>
                    <a:pt x="0" y="332186"/>
                  </a:lnTo>
                  <a:close/>
                </a:path>
              </a:pathLst>
            </a:custGeom>
            <a:solidFill>
              <a:srgbClr val="FFFFFF"/>
            </a:solidFill>
          </p:spPr>
        </p:sp>
      </p:grpSp>
      <p:sp>
        <p:nvSpPr>
          <p:cNvPr id="7" name="Freeform 7"/>
          <p:cNvSpPr/>
          <p:nvPr/>
        </p:nvSpPr>
        <p:spPr>
          <a:xfrm flipH="1">
            <a:off x="16442319" y="-47111"/>
            <a:ext cx="5533751" cy="1961966"/>
          </a:xfrm>
          <a:custGeom>
            <a:avLst/>
            <a:gdLst/>
            <a:ahLst/>
            <a:cxnLst/>
            <a:rect l="l" t="t" r="r" b="b"/>
            <a:pathLst>
              <a:path w="5533751" h="1961966">
                <a:moveTo>
                  <a:pt x="5533751" y="0"/>
                </a:moveTo>
                <a:lnTo>
                  <a:pt x="0" y="0"/>
                </a:lnTo>
                <a:lnTo>
                  <a:pt x="0" y="1961966"/>
                </a:lnTo>
                <a:lnTo>
                  <a:pt x="5533751" y="1961966"/>
                </a:lnTo>
                <a:lnTo>
                  <a:pt x="5533751" y="0"/>
                </a:lnTo>
                <a:close/>
              </a:path>
            </a:pathLst>
          </a:custGeom>
          <a:blipFill>
            <a:blip r:embed="rId3">
              <a:extLst>
                <a:ext uri="{96DAC541-7B7A-43D3-8B79-37D633B846F1}">
                  <asvg:svgBlip xmlns="" xmlns:asvg="http://schemas.microsoft.com/office/drawing/2016/SVG/main" r:embed="rId4"/>
                </a:ext>
              </a:extLst>
            </a:blip>
            <a:stretch>
              <a:fillRect/>
            </a:stretch>
          </a:blipFill>
        </p:spPr>
      </p:sp>
      <p:sp>
        <p:nvSpPr>
          <p:cNvPr id="8" name="Freeform 8"/>
          <p:cNvSpPr/>
          <p:nvPr/>
        </p:nvSpPr>
        <p:spPr>
          <a:xfrm>
            <a:off x="14492424" y="8842479"/>
            <a:ext cx="5533751" cy="1961966"/>
          </a:xfrm>
          <a:custGeom>
            <a:avLst/>
            <a:gdLst/>
            <a:ahLst/>
            <a:cxnLst/>
            <a:rect l="l" t="t" r="r" b="b"/>
            <a:pathLst>
              <a:path w="5533751" h="1961966">
                <a:moveTo>
                  <a:pt x="0" y="0"/>
                </a:moveTo>
                <a:lnTo>
                  <a:pt x="5533752" y="0"/>
                </a:lnTo>
                <a:lnTo>
                  <a:pt x="5533752" y="1961967"/>
                </a:lnTo>
                <a:lnTo>
                  <a:pt x="0" y="1961967"/>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sp>
        <p:nvSpPr>
          <p:cNvPr id="9" name="TextBox 9"/>
          <p:cNvSpPr txBox="1"/>
          <p:nvPr/>
        </p:nvSpPr>
        <p:spPr>
          <a:xfrm>
            <a:off x="753755" y="2536665"/>
            <a:ext cx="16260558" cy="2112010"/>
          </a:xfrm>
          <a:prstGeom prst="rect">
            <a:avLst/>
          </a:prstGeom>
        </p:spPr>
        <p:txBody>
          <a:bodyPr lIns="0" tIns="0" rIns="0" bIns="0" rtlCol="0" anchor="t">
            <a:spAutoFit/>
          </a:bodyPr>
          <a:lstStyle/>
          <a:p>
            <a:pPr algn="just">
              <a:lnSpc>
                <a:spcPts val="4159"/>
              </a:lnSpc>
            </a:pPr>
            <a:r>
              <a:rPr lang="en-US" sz="3199">
                <a:solidFill>
                  <a:srgbClr val="000000"/>
                </a:solidFill>
                <a:latin typeface="Poppins"/>
                <a:ea typeface="Poppins"/>
                <a:cs typeface="Poppins"/>
                <a:sym typeface="Poppins"/>
              </a:rPr>
              <a:t> Mô phỏng một cuộc tấn công UDP Flood nhằm làm quá tải máy mục tiêu bằng cách gửi một lượng lớn gói tin UDP trong thời gian ngắn. Suricata sẽ được sử dụng để phát hiện và ghi lại log về hành vi tấn công này dựa trên ngưỡng lưu lượng được cấu hình trong luật.</a:t>
            </a:r>
          </a:p>
        </p:txBody>
      </p:sp>
      <p:sp>
        <p:nvSpPr>
          <p:cNvPr id="10" name="TextBox 10"/>
          <p:cNvSpPr txBox="1"/>
          <p:nvPr/>
        </p:nvSpPr>
        <p:spPr>
          <a:xfrm>
            <a:off x="548629" y="412082"/>
            <a:ext cx="6501272" cy="695325"/>
          </a:xfrm>
          <a:prstGeom prst="rect">
            <a:avLst/>
          </a:prstGeom>
        </p:spPr>
        <p:txBody>
          <a:bodyPr lIns="0" tIns="0" rIns="0" bIns="0" rtlCol="0" anchor="t">
            <a:spAutoFit/>
          </a:bodyPr>
          <a:lstStyle/>
          <a:p>
            <a:pPr algn="ctr">
              <a:lnSpc>
                <a:spcPts val="5399"/>
              </a:lnSpc>
            </a:pPr>
            <a:r>
              <a:rPr lang="en-US" sz="3999" b="1">
                <a:solidFill>
                  <a:srgbClr val="000000"/>
                </a:solidFill>
                <a:latin typeface="Poppins Bold"/>
                <a:ea typeface="Poppins Bold"/>
                <a:cs typeface="Poppins Bold"/>
                <a:sym typeface="Poppins Bold"/>
              </a:rPr>
              <a:t>2. Tấn công UDP Flood</a:t>
            </a:r>
          </a:p>
        </p:txBody>
      </p:sp>
      <p:sp>
        <p:nvSpPr>
          <p:cNvPr id="11" name="Freeform 11"/>
          <p:cNvSpPr/>
          <p:nvPr/>
        </p:nvSpPr>
        <p:spPr>
          <a:xfrm>
            <a:off x="16793505" y="3742304"/>
            <a:ext cx="441616" cy="633141"/>
          </a:xfrm>
          <a:custGeom>
            <a:avLst/>
            <a:gdLst/>
            <a:ahLst/>
            <a:cxnLst/>
            <a:rect l="l" t="t" r="r" b="b"/>
            <a:pathLst>
              <a:path w="441616" h="633141">
                <a:moveTo>
                  <a:pt x="0" y="0"/>
                </a:moveTo>
                <a:lnTo>
                  <a:pt x="441616" y="0"/>
                </a:lnTo>
                <a:lnTo>
                  <a:pt x="441616" y="633141"/>
                </a:lnTo>
                <a:lnTo>
                  <a:pt x="0" y="633141"/>
                </a:lnTo>
                <a:lnTo>
                  <a:pt x="0" y="0"/>
                </a:lnTo>
                <a:close/>
              </a:path>
            </a:pathLst>
          </a:custGeom>
          <a:blipFill>
            <a:blip r:embed="rId5">
              <a:extLst>
                <a:ext uri="{96DAC541-7B7A-43D3-8B79-37D633B846F1}">
                  <asvg:svgBlip xmlns="" xmlns:asvg="http://schemas.microsoft.com/office/drawing/2016/SVG/main" r:embed="rId6"/>
                </a:ext>
              </a:extLst>
            </a:blip>
            <a:stretch>
              <a:fillRect/>
            </a:stretch>
          </a:blipFill>
        </p:spPr>
      </p:sp>
      <p:sp>
        <p:nvSpPr>
          <p:cNvPr id="12" name="Freeform 12"/>
          <p:cNvSpPr/>
          <p:nvPr/>
        </p:nvSpPr>
        <p:spPr>
          <a:xfrm>
            <a:off x="327822" y="1281714"/>
            <a:ext cx="441616" cy="633141"/>
          </a:xfrm>
          <a:custGeom>
            <a:avLst/>
            <a:gdLst/>
            <a:ahLst/>
            <a:cxnLst/>
            <a:rect l="l" t="t" r="r" b="b"/>
            <a:pathLst>
              <a:path w="441616" h="633141">
                <a:moveTo>
                  <a:pt x="0" y="0"/>
                </a:moveTo>
                <a:lnTo>
                  <a:pt x="441615" y="0"/>
                </a:lnTo>
                <a:lnTo>
                  <a:pt x="441615" y="633141"/>
                </a:lnTo>
                <a:lnTo>
                  <a:pt x="0" y="633141"/>
                </a:lnTo>
                <a:lnTo>
                  <a:pt x="0" y="0"/>
                </a:lnTo>
                <a:close/>
              </a:path>
            </a:pathLst>
          </a:custGeom>
          <a:blipFill>
            <a:blip r:embed="rId5">
              <a:extLst>
                <a:ext uri="{96DAC541-7B7A-43D3-8B79-37D633B846F1}">
                  <asvg:svgBlip xmlns="" xmlns:asvg="http://schemas.microsoft.com/office/drawing/2016/SVG/main" r:embed="rId6"/>
                </a:ext>
              </a:extLst>
            </a:blip>
            <a:stretch>
              <a:fillRect/>
            </a:stretch>
          </a:blipFill>
        </p:spPr>
      </p:sp>
      <p:sp>
        <p:nvSpPr>
          <p:cNvPr id="13" name="TextBox 13"/>
          <p:cNvSpPr txBox="1"/>
          <p:nvPr/>
        </p:nvSpPr>
        <p:spPr>
          <a:xfrm>
            <a:off x="1219294" y="1522085"/>
            <a:ext cx="3073003" cy="679450"/>
          </a:xfrm>
          <a:prstGeom prst="rect">
            <a:avLst/>
          </a:prstGeom>
        </p:spPr>
        <p:txBody>
          <a:bodyPr lIns="0" tIns="0" rIns="0" bIns="0" rtlCol="0" anchor="t">
            <a:spAutoFit/>
          </a:bodyPr>
          <a:lstStyle/>
          <a:p>
            <a:pPr algn="ctr">
              <a:lnSpc>
                <a:spcPts val="5599"/>
              </a:lnSpc>
            </a:pPr>
            <a:r>
              <a:rPr lang="en-US" sz="3999" b="1">
                <a:solidFill>
                  <a:srgbClr val="000000"/>
                </a:solidFill>
                <a:latin typeface="Noto Sans Bold"/>
                <a:ea typeface="Noto Sans Bold"/>
                <a:cs typeface="Noto Sans Bold"/>
                <a:sym typeface="Noto Sans Bold"/>
              </a:rPr>
              <a:t>2.1 Mục tiêu</a:t>
            </a:r>
          </a:p>
        </p:txBody>
      </p:sp>
      <p:sp>
        <p:nvSpPr>
          <p:cNvPr id="14" name="TextBox 14"/>
          <p:cNvSpPr txBox="1"/>
          <p:nvPr/>
        </p:nvSpPr>
        <p:spPr>
          <a:xfrm>
            <a:off x="406081" y="4980075"/>
            <a:ext cx="4699428" cy="1371600"/>
          </a:xfrm>
          <a:prstGeom prst="rect">
            <a:avLst/>
          </a:prstGeom>
        </p:spPr>
        <p:txBody>
          <a:bodyPr lIns="0" tIns="0" rIns="0" bIns="0" rtlCol="0" anchor="t">
            <a:spAutoFit/>
          </a:bodyPr>
          <a:lstStyle/>
          <a:p>
            <a:pPr marL="863599" lvl="1" indent="-431800" algn="l">
              <a:lnSpc>
                <a:spcPts val="5399"/>
              </a:lnSpc>
              <a:spcBef>
                <a:spcPct val="0"/>
              </a:spcBef>
              <a:buFont typeface="Arial"/>
              <a:buChar char="•"/>
            </a:pPr>
            <a:r>
              <a:rPr lang="en-US" sz="3999">
                <a:solidFill>
                  <a:srgbClr val="000000"/>
                </a:solidFill>
                <a:latin typeface="Poppins"/>
                <a:ea typeface="Poppins"/>
                <a:cs typeface="Poppins"/>
                <a:sym typeface="Poppins"/>
              </a:rPr>
              <a:t>Luật sử dụng:</a:t>
            </a:r>
          </a:p>
          <a:p>
            <a:pPr algn="l">
              <a:lnSpc>
                <a:spcPts val="5399"/>
              </a:lnSpc>
              <a:spcBef>
                <a:spcPct val="0"/>
              </a:spcBef>
            </a:pPr>
            <a:endParaRPr lang="en-US" sz="3999">
              <a:solidFill>
                <a:srgbClr val="000000"/>
              </a:solidFill>
              <a:latin typeface="Poppins"/>
              <a:ea typeface="Poppins"/>
              <a:cs typeface="Poppins"/>
              <a:sym typeface="Poppins"/>
            </a:endParaRPr>
          </a:p>
        </p:txBody>
      </p:sp>
      <p:sp>
        <p:nvSpPr>
          <p:cNvPr id="15" name="Freeform 15"/>
          <p:cNvSpPr/>
          <p:nvPr/>
        </p:nvSpPr>
        <p:spPr>
          <a:xfrm>
            <a:off x="769437" y="6218325"/>
            <a:ext cx="15419795" cy="2526773"/>
          </a:xfrm>
          <a:custGeom>
            <a:avLst/>
            <a:gdLst/>
            <a:ahLst/>
            <a:cxnLst/>
            <a:rect l="l" t="t" r="r" b="b"/>
            <a:pathLst>
              <a:path w="15419795" h="2526773">
                <a:moveTo>
                  <a:pt x="0" y="0"/>
                </a:moveTo>
                <a:lnTo>
                  <a:pt x="15419795" y="0"/>
                </a:lnTo>
                <a:lnTo>
                  <a:pt x="15419795" y="2526773"/>
                </a:lnTo>
                <a:lnTo>
                  <a:pt x="0" y="2526773"/>
                </a:lnTo>
                <a:lnTo>
                  <a:pt x="0" y="0"/>
                </a:lnTo>
                <a:close/>
              </a:path>
            </a:pathLst>
          </a:custGeom>
          <a:blipFill>
            <a:blip r:embed="rId7"/>
            <a:stretch>
              <a:fillRect/>
            </a:stretch>
          </a:blipFill>
        </p:spPr>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24354" r="-1468" b="-56033"/>
            </a:stretch>
          </a:blipFill>
        </p:spPr>
      </p:sp>
      <p:sp>
        <p:nvSpPr>
          <p:cNvPr id="3" name="Freeform 3"/>
          <p:cNvSpPr/>
          <p:nvPr/>
        </p:nvSpPr>
        <p:spPr>
          <a:xfrm>
            <a:off x="5578652" y="8141539"/>
            <a:ext cx="1173556" cy="1147951"/>
          </a:xfrm>
          <a:custGeom>
            <a:avLst/>
            <a:gdLst/>
            <a:ahLst/>
            <a:cxnLst/>
            <a:rect l="l" t="t" r="r" b="b"/>
            <a:pathLst>
              <a:path w="1173556" h="1147951">
                <a:moveTo>
                  <a:pt x="0" y="0"/>
                </a:moveTo>
                <a:lnTo>
                  <a:pt x="1173556" y="0"/>
                </a:lnTo>
                <a:lnTo>
                  <a:pt x="1173556" y="1147951"/>
                </a:lnTo>
                <a:lnTo>
                  <a:pt x="0" y="1147951"/>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sp>
        <p:nvSpPr>
          <p:cNvPr id="4" name="Freeform 4"/>
          <p:cNvSpPr/>
          <p:nvPr/>
        </p:nvSpPr>
        <p:spPr>
          <a:xfrm>
            <a:off x="3770306" y="8128737"/>
            <a:ext cx="1173556" cy="1173556"/>
          </a:xfrm>
          <a:custGeom>
            <a:avLst/>
            <a:gdLst/>
            <a:ahLst/>
            <a:cxnLst/>
            <a:rect l="l" t="t" r="r" b="b"/>
            <a:pathLst>
              <a:path w="1173556" h="1173556">
                <a:moveTo>
                  <a:pt x="0" y="0"/>
                </a:moveTo>
                <a:lnTo>
                  <a:pt x="1173555" y="0"/>
                </a:lnTo>
                <a:lnTo>
                  <a:pt x="1173555" y="1173556"/>
                </a:lnTo>
                <a:lnTo>
                  <a:pt x="0" y="1173556"/>
                </a:lnTo>
                <a:lnTo>
                  <a:pt x="0" y="0"/>
                </a:lnTo>
                <a:close/>
              </a:path>
            </a:pathLst>
          </a:custGeom>
          <a:blipFill>
            <a:blip r:embed="rId5">
              <a:extLst>
                <a:ext uri="{96DAC541-7B7A-43D3-8B79-37D633B846F1}">
                  <asvg:svgBlip xmlns="" xmlns:asvg="http://schemas.microsoft.com/office/drawing/2016/SVG/main" r:embed="rId6"/>
                </a:ext>
              </a:extLst>
            </a:blip>
            <a:stretch>
              <a:fillRect/>
            </a:stretch>
          </a:blipFill>
        </p:spPr>
      </p:sp>
      <p:sp>
        <p:nvSpPr>
          <p:cNvPr id="5" name="Freeform 5"/>
          <p:cNvSpPr/>
          <p:nvPr/>
        </p:nvSpPr>
        <p:spPr>
          <a:xfrm>
            <a:off x="7386999" y="8215251"/>
            <a:ext cx="674902" cy="1000528"/>
          </a:xfrm>
          <a:custGeom>
            <a:avLst/>
            <a:gdLst/>
            <a:ahLst/>
            <a:cxnLst/>
            <a:rect l="l" t="t" r="r" b="b"/>
            <a:pathLst>
              <a:path w="674902" h="1000528">
                <a:moveTo>
                  <a:pt x="0" y="0"/>
                </a:moveTo>
                <a:lnTo>
                  <a:pt x="674901" y="0"/>
                </a:lnTo>
                <a:lnTo>
                  <a:pt x="674901" y="1000528"/>
                </a:lnTo>
                <a:lnTo>
                  <a:pt x="0" y="1000528"/>
                </a:lnTo>
                <a:lnTo>
                  <a:pt x="0" y="0"/>
                </a:lnTo>
                <a:close/>
              </a:path>
            </a:pathLst>
          </a:custGeom>
          <a:blipFill>
            <a:blip r:embed="rId7">
              <a:extLst>
                <a:ext uri="{96DAC541-7B7A-43D3-8B79-37D633B846F1}">
                  <asvg:svgBlip xmlns="" xmlns:asvg="http://schemas.microsoft.com/office/drawing/2016/SVG/main" r:embed="rId8"/>
                </a:ext>
              </a:extLst>
            </a:blip>
            <a:stretch>
              <a:fillRect/>
            </a:stretch>
          </a:blipFill>
        </p:spPr>
      </p:sp>
      <p:sp>
        <p:nvSpPr>
          <p:cNvPr id="6" name="Freeform 6"/>
          <p:cNvSpPr/>
          <p:nvPr/>
        </p:nvSpPr>
        <p:spPr>
          <a:xfrm>
            <a:off x="8696691" y="8215251"/>
            <a:ext cx="940496" cy="1000528"/>
          </a:xfrm>
          <a:custGeom>
            <a:avLst/>
            <a:gdLst/>
            <a:ahLst/>
            <a:cxnLst/>
            <a:rect l="l" t="t" r="r" b="b"/>
            <a:pathLst>
              <a:path w="940496" h="1000528">
                <a:moveTo>
                  <a:pt x="0" y="0"/>
                </a:moveTo>
                <a:lnTo>
                  <a:pt x="940497" y="0"/>
                </a:lnTo>
                <a:lnTo>
                  <a:pt x="940497" y="1000528"/>
                </a:lnTo>
                <a:lnTo>
                  <a:pt x="0" y="1000528"/>
                </a:lnTo>
                <a:lnTo>
                  <a:pt x="0" y="0"/>
                </a:lnTo>
                <a:close/>
              </a:path>
            </a:pathLst>
          </a:custGeom>
          <a:blipFill>
            <a:blip r:embed="rId9">
              <a:extLst>
                <a:ext uri="{96DAC541-7B7A-43D3-8B79-37D633B846F1}">
                  <asvg:svgBlip xmlns="" xmlns:asvg="http://schemas.microsoft.com/office/drawing/2016/SVG/main" r:embed="rId10"/>
                </a:ext>
              </a:extLst>
            </a:blip>
            <a:stretch>
              <a:fillRect/>
            </a:stretch>
          </a:blipFill>
        </p:spPr>
      </p:sp>
      <p:sp>
        <p:nvSpPr>
          <p:cNvPr id="7" name="Freeform 7"/>
          <p:cNvSpPr/>
          <p:nvPr/>
        </p:nvSpPr>
        <p:spPr>
          <a:xfrm>
            <a:off x="10271979" y="8188070"/>
            <a:ext cx="1054890" cy="1054890"/>
          </a:xfrm>
          <a:custGeom>
            <a:avLst/>
            <a:gdLst/>
            <a:ahLst/>
            <a:cxnLst/>
            <a:rect l="l" t="t" r="r" b="b"/>
            <a:pathLst>
              <a:path w="1054890" h="1054890">
                <a:moveTo>
                  <a:pt x="0" y="0"/>
                </a:moveTo>
                <a:lnTo>
                  <a:pt x="1054889" y="0"/>
                </a:lnTo>
                <a:lnTo>
                  <a:pt x="1054889" y="1054890"/>
                </a:lnTo>
                <a:lnTo>
                  <a:pt x="0" y="1054890"/>
                </a:lnTo>
                <a:lnTo>
                  <a:pt x="0" y="0"/>
                </a:lnTo>
                <a:close/>
              </a:path>
            </a:pathLst>
          </a:custGeom>
          <a:blipFill>
            <a:blip r:embed="rId11">
              <a:extLst>
                <a:ext uri="{96DAC541-7B7A-43D3-8B79-37D633B846F1}">
                  <asvg:svgBlip xmlns="" xmlns:asvg="http://schemas.microsoft.com/office/drawing/2016/SVG/main" r:embed="rId12"/>
                </a:ext>
              </a:extLst>
            </a:blip>
            <a:stretch>
              <a:fillRect/>
            </a:stretch>
          </a:blipFill>
        </p:spPr>
      </p:sp>
      <p:sp>
        <p:nvSpPr>
          <p:cNvPr id="8" name="Freeform 8"/>
          <p:cNvSpPr/>
          <p:nvPr/>
        </p:nvSpPr>
        <p:spPr>
          <a:xfrm>
            <a:off x="11961659" y="8577384"/>
            <a:ext cx="980283" cy="276262"/>
          </a:xfrm>
          <a:custGeom>
            <a:avLst/>
            <a:gdLst/>
            <a:ahLst/>
            <a:cxnLst/>
            <a:rect l="l" t="t" r="r" b="b"/>
            <a:pathLst>
              <a:path w="980283" h="276262">
                <a:moveTo>
                  <a:pt x="0" y="0"/>
                </a:moveTo>
                <a:lnTo>
                  <a:pt x="980283" y="0"/>
                </a:lnTo>
                <a:lnTo>
                  <a:pt x="980283" y="276262"/>
                </a:lnTo>
                <a:lnTo>
                  <a:pt x="0" y="276262"/>
                </a:lnTo>
                <a:lnTo>
                  <a:pt x="0" y="0"/>
                </a:lnTo>
                <a:close/>
              </a:path>
            </a:pathLst>
          </a:custGeom>
          <a:blipFill>
            <a:blip r:embed="rId13">
              <a:extLst>
                <a:ext uri="{96DAC541-7B7A-43D3-8B79-37D633B846F1}">
                  <asvg:svgBlip xmlns="" xmlns:asvg="http://schemas.microsoft.com/office/drawing/2016/SVG/main" r:embed="rId14"/>
                </a:ext>
              </a:extLst>
            </a:blip>
            <a:stretch>
              <a:fillRect/>
            </a:stretch>
          </a:blipFill>
        </p:spPr>
      </p:sp>
      <p:grpSp>
        <p:nvGrpSpPr>
          <p:cNvPr id="9" name="Group 9"/>
          <p:cNvGrpSpPr/>
          <p:nvPr/>
        </p:nvGrpSpPr>
        <p:grpSpPr>
          <a:xfrm>
            <a:off x="327822" y="1522085"/>
            <a:ext cx="12614121" cy="1910857"/>
            <a:chOff x="0" y="0"/>
            <a:chExt cx="4601665" cy="697086"/>
          </a:xfrm>
        </p:grpSpPr>
        <p:sp>
          <p:nvSpPr>
            <p:cNvPr id="10" name="Freeform 10"/>
            <p:cNvSpPr/>
            <p:nvPr/>
          </p:nvSpPr>
          <p:spPr>
            <a:xfrm>
              <a:off x="0" y="0"/>
              <a:ext cx="4601665" cy="697086"/>
            </a:xfrm>
            <a:custGeom>
              <a:avLst/>
              <a:gdLst/>
              <a:ahLst/>
              <a:cxnLst/>
              <a:rect l="l" t="t" r="r" b="b"/>
              <a:pathLst>
                <a:path w="4601665" h="697086">
                  <a:moveTo>
                    <a:pt x="0" y="0"/>
                  </a:moveTo>
                  <a:lnTo>
                    <a:pt x="4601665" y="0"/>
                  </a:lnTo>
                  <a:lnTo>
                    <a:pt x="4601665" y="697086"/>
                  </a:lnTo>
                  <a:lnTo>
                    <a:pt x="0" y="697086"/>
                  </a:lnTo>
                  <a:close/>
                </a:path>
              </a:pathLst>
            </a:custGeom>
            <a:solidFill>
              <a:srgbClr val="FFFFFF"/>
            </a:solidFill>
          </p:spPr>
        </p:sp>
      </p:grpSp>
      <p:grpSp>
        <p:nvGrpSpPr>
          <p:cNvPr id="11" name="Group 11"/>
          <p:cNvGrpSpPr>
            <a:grpSpLocks noChangeAspect="1"/>
          </p:cNvGrpSpPr>
          <p:nvPr/>
        </p:nvGrpSpPr>
        <p:grpSpPr>
          <a:xfrm>
            <a:off x="9404956" y="8064673"/>
            <a:ext cx="529685" cy="529685"/>
            <a:chOff x="0" y="0"/>
            <a:chExt cx="6355080" cy="6355080"/>
          </a:xfrm>
        </p:grpSpPr>
        <p:sp>
          <p:nvSpPr>
            <p:cNvPr id="12" name="Freeform 12"/>
            <p:cNvSpPr/>
            <p:nvPr/>
          </p:nvSpPr>
          <p:spPr>
            <a:xfrm>
              <a:off x="0" y="0"/>
              <a:ext cx="6355080" cy="6355080"/>
            </a:xfrm>
            <a:custGeom>
              <a:avLst/>
              <a:gdLst/>
              <a:ahLst/>
              <a:cxnLst/>
              <a:rect l="l" t="t" r="r" b="b"/>
              <a:pathLst>
                <a:path w="6355080" h="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003EA8"/>
            </a:solidFill>
          </p:spPr>
        </p:sp>
      </p:grpSp>
      <p:grpSp>
        <p:nvGrpSpPr>
          <p:cNvPr id="13" name="Group 13"/>
          <p:cNvGrpSpPr/>
          <p:nvPr/>
        </p:nvGrpSpPr>
        <p:grpSpPr>
          <a:xfrm>
            <a:off x="7922772" y="8064673"/>
            <a:ext cx="529685" cy="529685"/>
            <a:chOff x="0" y="0"/>
            <a:chExt cx="6350000" cy="6350000"/>
          </a:xfrm>
        </p:grpSpPr>
        <p:sp>
          <p:nvSpPr>
            <p:cNvPr id="14" name="Freeform 14"/>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3EA8"/>
            </a:solidFill>
          </p:spPr>
        </p:sp>
      </p:grpSp>
      <p:sp>
        <p:nvSpPr>
          <p:cNvPr id="15" name="Freeform 15"/>
          <p:cNvSpPr/>
          <p:nvPr/>
        </p:nvSpPr>
        <p:spPr>
          <a:xfrm>
            <a:off x="12463910" y="7958580"/>
            <a:ext cx="517455" cy="741871"/>
          </a:xfrm>
          <a:custGeom>
            <a:avLst/>
            <a:gdLst/>
            <a:ahLst/>
            <a:cxnLst/>
            <a:rect l="l" t="t" r="r" b="b"/>
            <a:pathLst>
              <a:path w="517455" h="741871">
                <a:moveTo>
                  <a:pt x="0" y="0"/>
                </a:moveTo>
                <a:lnTo>
                  <a:pt x="517454" y="0"/>
                </a:lnTo>
                <a:lnTo>
                  <a:pt x="517454" y="741871"/>
                </a:lnTo>
                <a:lnTo>
                  <a:pt x="0" y="741871"/>
                </a:lnTo>
                <a:lnTo>
                  <a:pt x="0" y="0"/>
                </a:lnTo>
                <a:close/>
              </a:path>
            </a:pathLst>
          </a:custGeom>
          <a:blipFill>
            <a:blip r:embed="rId15">
              <a:extLst>
                <a:ext uri="{96DAC541-7B7A-43D3-8B79-37D633B846F1}">
                  <asvg:svgBlip xmlns="" xmlns:asvg="http://schemas.microsoft.com/office/drawing/2016/SVG/main" r:embed="rId16"/>
                </a:ext>
              </a:extLst>
            </a:blip>
            <a:stretch>
              <a:fillRect/>
            </a:stretch>
          </a:blipFill>
        </p:spPr>
      </p:sp>
      <p:sp>
        <p:nvSpPr>
          <p:cNvPr id="16" name="Freeform 16"/>
          <p:cNvSpPr/>
          <p:nvPr/>
        </p:nvSpPr>
        <p:spPr>
          <a:xfrm>
            <a:off x="2031895" y="7212278"/>
            <a:ext cx="4393894" cy="1382079"/>
          </a:xfrm>
          <a:custGeom>
            <a:avLst/>
            <a:gdLst/>
            <a:ahLst/>
            <a:cxnLst/>
            <a:rect l="l" t="t" r="r" b="b"/>
            <a:pathLst>
              <a:path w="4393894" h="1382079">
                <a:moveTo>
                  <a:pt x="0" y="0"/>
                </a:moveTo>
                <a:lnTo>
                  <a:pt x="4393894" y="0"/>
                </a:lnTo>
                <a:lnTo>
                  <a:pt x="4393894" y="1382079"/>
                </a:lnTo>
                <a:lnTo>
                  <a:pt x="0" y="1382079"/>
                </a:lnTo>
                <a:lnTo>
                  <a:pt x="0" y="0"/>
                </a:lnTo>
                <a:close/>
              </a:path>
            </a:pathLst>
          </a:custGeom>
          <a:blipFill>
            <a:blip r:embed="rId17">
              <a:extLst>
                <a:ext uri="{96DAC541-7B7A-43D3-8B79-37D633B846F1}">
                  <asvg:svgBlip xmlns="" xmlns:asvg="http://schemas.microsoft.com/office/drawing/2016/SVG/main" r:embed="rId18"/>
                </a:ext>
              </a:extLst>
            </a:blip>
            <a:stretch>
              <a:fillRect/>
            </a:stretch>
          </a:blipFill>
        </p:spPr>
      </p:sp>
      <p:sp>
        <p:nvSpPr>
          <p:cNvPr id="17" name="Freeform 17"/>
          <p:cNvSpPr/>
          <p:nvPr/>
        </p:nvSpPr>
        <p:spPr>
          <a:xfrm>
            <a:off x="10791337" y="7821878"/>
            <a:ext cx="815322" cy="904503"/>
          </a:xfrm>
          <a:custGeom>
            <a:avLst/>
            <a:gdLst/>
            <a:ahLst/>
            <a:cxnLst/>
            <a:rect l="l" t="t" r="r" b="b"/>
            <a:pathLst>
              <a:path w="815322" h="904503">
                <a:moveTo>
                  <a:pt x="0" y="0"/>
                </a:moveTo>
                <a:lnTo>
                  <a:pt x="815323" y="0"/>
                </a:lnTo>
                <a:lnTo>
                  <a:pt x="815323" y="904503"/>
                </a:lnTo>
                <a:lnTo>
                  <a:pt x="0" y="904503"/>
                </a:lnTo>
                <a:lnTo>
                  <a:pt x="0" y="0"/>
                </a:lnTo>
                <a:close/>
              </a:path>
            </a:pathLst>
          </a:custGeom>
          <a:blipFill>
            <a:blip r:embed="rId19">
              <a:extLst>
                <a:ext uri="{96DAC541-7B7A-43D3-8B79-37D633B846F1}">
                  <asvg:svgBlip xmlns="" xmlns:asvg="http://schemas.microsoft.com/office/drawing/2016/SVG/main" r:embed="rId20"/>
                </a:ext>
              </a:extLst>
            </a:blip>
            <a:stretch>
              <a:fillRect r="-135582"/>
            </a:stretch>
          </a:blipFill>
        </p:spPr>
      </p:sp>
      <p:grpSp>
        <p:nvGrpSpPr>
          <p:cNvPr id="18" name="Group 18"/>
          <p:cNvGrpSpPr/>
          <p:nvPr/>
        </p:nvGrpSpPr>
        <p:grpSpPr>
          <a:xfrm>
            <a:off x="327822" y="5318639"/>
            <a:ext cx="13692195" cy="4504824"/>
            <a:chOff x="0" y="0"/>
            <a:chExt cx="4994950" cy="1643372"/>
          </a:xfrm>
        </p:grpSpPr>
        <p:sp>
          <p:nvSpPr>
            <p:cNvPr id="19" name="Freeform 19"/>
            <p:cNvSpPr/>
            <p:nvPr/>
          </p:nvSpPr>
          <p:spPr>
            <a:xfrm>
              <a:off x="0" y="0"/>
              <a:ext cx="4994950" cy="1643372"/>
            </a:xfrm>
            <a:custGeom>
              <a:avLst/>
              <a:gdLst/>
              <a:ahLst/>
              <a:cxnLst/>
              <a:rect l="l" t="t" r="r" b="b"/>
              <a:pathLst>
                <a:path w="4994950" h="1643372">
                  <a:moveTo>
                    <a:pt x="0" y="0"/>
                  </a:moveTo>
                  <a:lnTo>
                    <a:pt x="4994950" y="0"/>
                  </a:lnTo>
                  <a:lnTo>
                    <a:pt x="4994950" y="1643372"/>
                  </a:lnTo>
                  <a:lnTo>
                    <a:pt x="0" y="1643372"/>
                  </a:lnTo>
                  <a:close/>
                </a:path>
              </a:pathLst>
            </a:custGeom>
            <a:solidFill>
              <a:srgbClr val="FFFFFF"/>
            </a:solidFill>
          </p:spPr>
        </p:sp>
      </p:grpSp>
      <p:grpSp>
        <p:nvGrpSpPr>
          <p:cNvPr id="20" name="Group 20"/>
          <p:cNvGrpSpPr/>
          <p:nvPr/>
        </p:nvGrpSpPr>
        <p:grpSpPr>
          <a:xfrm>
            <a:off x="769437" y="478577"/>
            <a:ext cx="5395993" cy="910590"/>
            <a:chOff x="0" y="0"/>
            <a:chExt cx="1968473" cy="332186"/>
          </a:xfrm>
        </p:grpSpPr>
        <p:sp>
          <p:nvSpPr>
            <p:cNvPr id="21" name="Freeform 21"/>
            <p:cNvSpPr/>
            <p:nvPr/>
          </p:nvSpPr>
          <p:spPr>
            <a:xfrm>
              <a:off x="0" y="0"/>
              <a:ext cx="1968473" cy="332186"/>
            </a:xfrm>
            <a:custGeom>
              <a:avLst/>
              <a:gdLst/>
              <a:ahLst/>
              <a:cxnLst/>
              <a:rect l="l" t="t" r="r" b="b"/>
              <a:pathLst>
                <a:path w="1968473" h="332186">
                  <a:moveTo>
                    <a:pt x="0" y="0"/>
                  </a:moveTo>
                  <a:lnTo>
                    <a:pt x="1968473" y="0"/>
                  </a:lnTo>
                  <a:lnTo>
                    <a:pt x="1968473" y="332186"/>
                  </a:lnTo>
                  <a:lnTo>
                    <a:pt x="0" y="332186"/>
                  </a:lnTo>
                  <a:close/>
                </a:path>
              </a:pathLst>
            </a:custGeom>
            <a:solidFill>
              <a:srgbClr val="FFFFFF"/>
            </a:solidFill>
          </p:spPr>
        </p:sp>
      </p:grpSp>
      <p:sp>
        <p:nvSpPr>
          <p:cNvPr id="22" name="Freeform 22"/>
          <p:cNvSpPr/>
          <p:nvPr/>
        </p:nvSpPr>
        <p:spPr>
          <a:xfrm flipH="1">
            <a:off x="16442319" y="-47111"/>
            <a:ext cx="5533751" cy="1961966"/>
          </a:xfrm>
          <a:custGeom>
            <a:avLst/>
            <a:gdLst/>
            <a:ahLst/>
            <a:cxnLst/>
            <a:rect l="l" t="t" r="r" b="b"/>
            <a:pathLst>
              <a:path w="5533751" h="1961966">
                <a:moveTo>
                  <a:pt x="5533751" y="0"/>
                </a:moveTo>
                <a:lnTo>
                  <a:pt x="0" y="0"/>
                </a:lnTo>
                <a:lnTo>
                  <a:pt x="0" y="1961966"/>
                </a:lnTo>
                <a:lnTo>
                  <a:pt x="5533751" y="1961966"/>
                </a:lnTo>
                <a:lnTo>
                  <a:pt x="5533751" y="0"/>
                </a:lnTo>
                <a:close/>
              </a:path>
            </a:pathLst>
          </a:custGeom>
          <a:blipFill>
            <a:blip r:embed="rId21">
              <a:extLst>
                <a:ext uri="{96DAC541-7B7A-43D3-8B79-37D633B846F1}">
                  <asvg:svgBlip xmlns="" xmlns:asvg="http://schemas.microsoft.com/office/drawing/2016/SVG/main" r:embed="rId22"/>
                </a:ext>
              </a:extLst>
            </a:blip>
            <a:stretch>
              <a:fillRect/>
            </a:stretch>
          </a:blipFill>
        </p:spPr>
      </p:sp>
      <p:sp>
        <p:nvSpPr>
          <p:cNvPr id="23" name="Freeform 23"/>
          <p:cNvSpPr/>
          <p:nvPr/>
        </p:nvSpPr>
        <p:spPr>
          <a:xfrm>
            <a:off x="14492424" y="8842479"/>
            <a:ext cx="5533751" cy="1961966"/>
          </a:xfrm>
          <a:custGeom>
            <a:avLst/>
            <a:gdLst/>
            <a:ahLst/>
            <a:cxnLst/>
            <a:rect l="l" t="t" r="r" b="b"/>
            <a:pathLst>
              <a:path w="5533751" h="1961966">
                <a:moveTo>
                  <a:pt x="0" y="0"/>
                </a:moveTo>
                <a:lnTo>
                  <a:pt x="5533752" y="0"/>
                </a:lnTo>
                <a:lnTo>
                  <a:pt x="5533752" y="1961967"/>
                </a:lnTo>
                <a:lnTo>
                  <a:pt x="0" y="1961967"/>
                </a:lnTo>
                <a:lnTo>
                  <a:pt x="0" y="0"/>
                </a:lnTo>
                <a:close/>
              </a:path>
            </a:pathLst>
          </a:custGeom>
          <a:blipFill>
            <a:blip r:embed="rId21">
              <a:extLst>
                <a:ext uri="{96DAC541-7B7A-43D3-8B79-37D633B846F1}">
                  <asvg:svgBlip xmlns="" xmlns:asvg="http://schemas.microsoft.com/office/drawing/2016/SVG/main" r:embed="rId22"/>
                </a:ext>
              </a:extLst>
            </a:blip>
            <a:stretch>
              <a:fillRect/>
            </a:stretch>
          </a:blipFill>
        </p:spPr>
      </p:sp>
      <p:sp>
        <p:nvSpPr>
          <p:cNvPr id="24" name="TextBox 24"/>
          <p:cNvSpPr txBox="1"/>
          <p:nvPr/>
        </p:nvSpPr>
        <p:spPr>
          <a:xfrm>
            <a:off x="548629" y="586389"/>
            <a:ext cx="5324447" cy="695325"/>
          </a:xfrm>
          <a:prstGeom prst="rect">
            <a:avLst/>
          </a:prstGeom>
        </p:spPr>
        <p:txBody>
          <a:bodyPr lIns="0" tIns="0" rIns="0" bIns="0" rtlCol="0" anchor="t">
            <a:spAutoFit/>
          </a:bodyPr>
          <a:lstStyle/>
          <a:p>
            <a:pPr algn="ctr">
              <a:lnSpc>
                <a:spcPts val="5399"/>
              </a:lnSpc>
            </a:pPr>
            <a:r>
              <a:rPr lang="en-US" sz="3999" b="1">
                <a:solidFill>
                  <a:srgbClr val="000000"/>
                </a:solidFill>
                <a:latin typeface="Poppins Bold"/>
                <a:ea typeface="Poppins Bold"/>
                <a:cs typeface="Poppins Bold"/>
                <a:sym typeface="Poppins Bold"/>
              </a:rPr>
              <a:t>2.2 Mô tả cách demo</a:t>
            </a:r>
          </a:p>
        </p:txBody>
      </p:sp>
      <p:sp>
        <p:nvSpPr>
          <p:cNvPr id="25" name="Freeform 25"/>
          <p:cNvSpPr/>
          <p:nvPr/>
        </p:nvSpPr>
        <p:spPr>
          <a:xfrm>
            <a:off x="16793505" y="3742304"/>
            <a:ext cx="441616" cy="633141"/>
          </a:xfrm>
          <a:custGeom>
            <a:avLst/>
            <a:gdLst/>
            <a:ahLst/>
            <a:cxnLst/>
            <a:rect l="l" t="t" r="r" b="b"/>
            <a:pathLst>
              <a:path w="441616" h="633141">
                <a:moveTo>
                  <a:pt x="0" y="0"/>
                </a:moveTo>
                <a:lnTo>
                  <a:pt x="441616" y="0"/>
                </a:lnTo>
                <a:lnTo>
                  <a:pt x="441616" y="633141"/>
                </a:lnTo>
                <a:lnTo>
                  <a:pt x="0" y="633141"/>
                </a:lnTo>
                <a:lnTo>
                  <a:pt x="0" y="0"/>
                </a:lnTo>
                <a:close/>
              </a:path>
            </a:pathLst>
          </a:custGeom>
          <a:blipFill>
            <a:blip r:embed="rId15">
              <a:extLst>
                <a:ext uri="{96DAC541-7B7A-43D3-8B79-37D633B846F1}">
                  <asvg:svgBlip xmlns="" xmlns:asvg="http://schemas.microsoft.com/office/drawing/2016/SVG/main" r:embed="rId16"/>
                </a:ext>
              </a:extLst>
            </a:blip>
            <a:stretch>
              <a:fillRect/>
            </a:stretch>
          </a:blipFill>
        </p:spPr>
      </p:sp>
      <p:sp>
        <p:nvSpPr>
          <p:cNvPr id="26" name="Freeform 26"/>
          <p:cNvSpPr/>
          <p:nvPr/>
        </p:nvSpPr>
        <p:spPr>
          <a:xfrm>
            <a:off x="327822" y="1281714"/>
            <a:ext cx="441616" cy="633141"/>
          </a:xfrm>
          <a:custGeom>
            <a:avLst/>
            <a:gdLst/>
            <a:ahLst/>
            <a:cxnLst/>
            <a:rect l="l" t="t" r="r" b="b"/>
            <a:pathLst>
              <a:path w="441616" h="633141">
                <a:moveTo>
                  <a:pt x="0" y="0"/>
                </a:moveTo>
                <a:lnTo>
                  <a:pt x="441615" y="0"/>
                </a:lnTo>
                <a:lnTo>
                  <a:pt x="441615" y="633141"/>
                </a:lnTo>
                <a:lnTo>
                  <a:pt x="0" y="633141"/>
                </a:lnTo>
                <a:lnTo>
                  <a:pt x="0" y="0"/>
                </a:lnTo>
                <a:close/>
              </a:path>
            </a:pathLst>
          </a:custGeom>
          <a:blipFill>
            <a:blip r:embed="rId15">
              <a:extLst>
                <a:ext uri="{96DAC541-7B7A-43D3-8B79-37D633B846F1}">
                  <asvg:svgBlip xmlns="" xmlns:asvg="http://schemas.microsoft.com/office/drawing/2016/SVG/main" r:embed="rId16"/>
                </a:ext>
              </a:extLst>
            </a:blip>
            <a:stretch>
              <a:fillRect/>
            </a:stretch>
          </a:blipFill>
        </p:spPr>
      </p:sp>
      <p:sp>
        <p:nvSpPr>
          <p:cNvPr id="27" name="TextBox 27"/>
          <p:cNvSpPr txBox="1"/>
          <p:nvPr/>
        </p:nvSpPr>
        <p:spPr>
          <a:xfrm>
            <a:off x="548629" y="1546992"/>
            <a:ext cx="12633949" cy="2047875"/>
          </a:xfrm>
          <a:prstGeom prst="rect">
            <a:avLst/>
          </a:prstGeom>
        </p:spPr>
        <p:txBody>
          <a:bodyPr lIns="0" tIns="0" rIns="0" bIns="0" rtlCol="0" anchor="t">
            <a:spAutoFit/>
          </a:bodyPr>
          <a:lstStyle/>
          <a:p>
            <a:pPr algn="l">
              <a:lnSpc>
                <a:spcPts val="5399"/>
              </a:lnSpc>
              <a:spcBef>
                <a:spcPct val="0"/>
              </a:spcBef>
            </a:pPr>
            <a:r>
              <a:rPr lang="en-US" sz="3999">
                <a:solidFill>
                  <a:srgbClr val="000000"/>
                </a:solidFill>
                <a:latin typeface="Poppins"/>
                <a:ea typeface="Poppins"/>
                <a:cs typeface="Poppins"/>
                <a:sym typeface="Poppins"/>
              </a:rPr>
              <a:t>Bước 1: Trên máy tấn công chạy lệnh: </a:t>
            </a:r>
          </a:p>
          <a:p>
            <a:pPr algn="l">
              <a:lnSpc>
                <a:spcPts val="5399"/>
              </a:lnSpc>
              <a:spcBef>
                <a:spcPct val="0"/>
              </a:spcBef>
            </a:pPr>
            <a:r>
              <a:rPr lang="en-US" sz="3999">
                <a:solidFill>
                  <a:srgbClr val="000000"/>
                </a:solidFill>
                <a:latin typeface="Poppins"/>
                <a:ea typeface="Poppins"/>
                <a:cs typeface="Poppins"/>
                <a:sym typeface="Poppins"/>
              </a:rPr>
              <a:t>sudo hping3 --udp --flood -p 80 192.168.198.132</a:t>
            </a:r>
          </a:p>
          <a:p>
            <a:pPr algn="l">
              <a:lnSpc>
                <a:spcPts val="5399"/>
              </a:lnSpc>
              <a:spcBef>
                <a:spcPct val="0"/>
              </a:spcBef>
            </a:pPr>
            <a:endParaRPr lang="en-US" sz="3999">
              <a:solidFill>
                <a:srgbClr val="000000"/>
              </a:solidFill>
              <a:latin typeface="Poppins"/>
              <a:ea typeface="Poppins"/>
              <a:cs typeface="Poppins"/>
              <a:sym typeface="Poppins"/>
            </a:endParaRPr>
          </a:p>
        </p:txBody>
      </p:sp>
      <p:sp>
        <p:nvSpPr>
          <p:cNvPr id="28" name="Freeform 28"/>
          <p:cNvSpPr/>
          <p:nvPr/>
        </p:nvSpPr>
        <p:spPr>
          <a:xfrm>
            <a:off x="1883528" y="3432942"/>
            <a:ext cx="12579773" cy="1523747"/>
          </a:xfrm>
          <a:custGeom>
            <a:avLst/>
            <a:gdLst/>
            <a:ahLst/>
            <a:cxnLst/>
            <a:rect l="l" t="t" r="r" b="b"/>
            <a:pathLst>
              <a:path w="12579773" h="1523747">
                <a:moveTo>
                  <a:pt x="0" y="0"/>
                </a:moveTo>
                <a:lnTo>
                  <a:pt x="12579773" y="0"/>
                </a:lnTo>
                <a:lnTo>
                  <a:pt x="12579773" y="1523747"/>
                </a:lnTo>
                <a:lnTo>
                  <a:pt x="0" y="1523747"/>
                </a:lnTo>
                <a:lnTo>
                  <a:pt x="0" y="0"/>
                </a:lnTo>
                <a:close/>
              </a:path>
            </a:pathLst>
          </a:custGeom>
          <a:blipFill>
            <a:blip r:embed="rId23"/>
            <a:stretch>
              <a:fillRect/>
            </a:stretch>
          </a:blipFill>
        </p:spPr>
      </p:sp>
      <p:sp>
        <p:nvSpPr>
          <p:cNvPr id="29" name="TextBox 29"/>
          <p:cNvSpPr txBox="1"/>
          <p:nvPr/>
        </p:nvSpPr>
        <p:spPr>
          <a:xfrm>
            <a:off x="837839" y="5311948"/>
            <a:ext cx="12399169" cy="4819650"/>
          </a:xfrm>
          <a:prstGeom prst="rect">
            <a:avLst/>
          </a:prstGeom>
        </p:spPr>
        <p:txBody>
          <a:bodyPr lIns="0" tIns="0" rIns="0" bIns="0" rtlCol="0" anchor="t">
            <a:spAutoFit/>
          </a:bodyPr>
          <a:lstStyle/>
          <a:p>
            <a:pPr algn="l">
              <a:lnSpc>
                <a:spcPts val="4725"/>
              </a:lnSpc>
              <a:spcBef>
                <a:spcPct val="0"/>
              </a:spcBef>
            </a:pPr>
            <a:r>
              <a:rPr lang="en-US" sz="3500">
                <a:solidFill>
                  <a:srgbClr val="000000"/>
                </a:solidFill>
                <a:latin typeface="Poppins"/>
                <a:ea typeface="Poppins"/>
                <a:cs typeface="Poppins"/>
                <a:sym typeface="Poppins"/>
              </a:rPr>
              <a:t> Giải thích:</a:t>
            </a:r>
          </a:p>
          <a:p>
            <a:pPr algn="l">
              <a:lnSpc>
                <a:spcPts val="4725"/>
              </a:lnSpc>
              <a:spcBef>
                <a:spcPct val="0"/>
              </a:spcBef>
            </a:pPr>
            <a:r>
              <a:rPr lang="en-US" sz="3500">
                <a:solidFill>
                  <a:srgbClr val="000000"/>
                </a:solidFill>
                <a:latin typeface="Poppins"/>
                <a:ea typeface="Poppins"/>
                <a:cs typeface="Poppins"/>
                <a:sym typeface="Poppins"/>
              </a:rPr>
              <a:t>sudo: Chạy lệnh với quyền quản trị cao nhất</a:t>
            </a:r>
          </a:p>
          <a:p>
            <a:pPr algn="l">
              <a:lnSpc>
                <a:spcPts val="4725"/>
              </a:lnSpc>
              <a:spcBef>
                <a:spcPct val="0"/>
              </a:spcBef>
            </a:pPr>
            <a:r>
              <a:rPr lang="en-US" sz="3500">
                <a:solidFill>
                  <a:srgbClr val="000000"/>
                </a:solidFill>
                <a:latin typeface="Poppins"/>
                <a:ea typeface="Poppins"/>
                <a:cs typeface="Poppins"/>
                <a:sym typeface="Poppins"/>
              </a:rPr>
              <a:t>hping3: Công cụ gửi gói tin mạng tùy chỉnh</a:t>
            </a:r>
          </a:p>
          <a:p>
            <a:pPr algn="l">
              <a:lnSpc>
                <a:spcPts val="4725"/>
              </a:lnSpc>
              <a:spcBef>
                <a:spcPct val="0"/>
              </a:spcBef>
            </a:pPr>
            <a:r>
              <a:rPr lang="en-US" sz="3500">
                <a:solidFill>
                  <a:srgbClr val="000000"/>
                </a:solidFill>
                <a:latin typeface="Poppins"/>
                <a:ea typeface="Poppins"/>
                <a:cs typeface="Poppins"/>
                <a:sym typeface="Poppins"/>
              </a:rPr>
              <a:t>--udp: Sử dụng giao thức UDP(User Datagram Protocol)</a:t>
            </a:r>
          </a:p>
          <a:p>
            <a:pPr algn="l">
              <a:lnSpc>
                <a:spcPts val="4725"/>
              </a:lnSpc>
              <a:spcBef>
                <a:spcPct val="0"/>
              </a:spcBef>
            </a:pPr>
            <a:r>
              <a:rPr lang="en-US" sz="3500">
                <a:solidFill>
                  <a:srgbClr val="000000"/>
                </a:solidFill>
                <a:latin typeface="Poppins"/>
                <a:ea typeface="Poppins"/>
                <a:cs typeface="Poppins"/>
                <a:sym typeface="Poppins"/>
              </a:rPr>
              <a:t>--flood: Chế độ gửi gói tin liên tục với tốc độ cao</a:t>
            </a:r>
          </a:p>
          <a:p>
            <a:pPr algn="l">
              <a:lnSpc>
                <a:spcPts val="4725"/>
              </a:lnSpc>
              <a:spcBef>
                <a:spcPct val="0"/>
              </a:spcBef>
            </a:pPr>
            <a:r>
              <a:rPr lang="en-US" sz="3500">
                <a:solidFill>
                  <a:srgbClr val="000000"/>
                </a:solidFill>
                <a:latin typeface="Poppins"/>
                <a:ea typeface="Poppins"/>
                <a:cs typeface="Poppins"/>
                <a:sym typeface="Poppins"/>
              </a:rPr>
              <a:t>-p 80: Nhắm tới cổng 80</a:t>
            </a:r>
          </a:p>
          <a:p>
            <a:pPr algn="l">
              <a:lnSpc>
                <a:spcPts val="4725"/>
              </a:lnSpc>
              <a:spcBef>
                <a:spcPct val="0"/>
              </a:spcBef>
            </a:pPr>
            <a:r>
              <a:rPr lang="en-US" sz="3500">
                <a:solidFill>
                  <a:srgbClr val="000000"/>
                </a:solidFill>
                <a:latin typeface="Poppins"/>
                <a:ea typeface="Poppins"/>
                <a:cs typeface="Poppins"/>
                <a:sym typeface="Poppins"/>
              </a:rPr>
              <a:t>192.168.198.132: Địa chỉ IP đích nhận gói tin</a:t>
            </a:r>
          </a:p>
          <a:p>
            <a:pPr algn="l">
              <a:lnSpc>
                <a:spcPts val="4725"/>
              </a:lnSpc>
              <a:spcBef>
                <a:spcPct val="0"/>
              </a:spcBef>
            </a:pPr>
            <a:endParaRPr lang="en-US" sz="3500">
              <a:solidFill>
                <a:srgbClr val="000000"/>
              </a:solidFill>
              <a:latin typeface="Poppins"/>
              <a:ea typeface="Poppins"/>
              <a:cs typeface="Poppins"/>
              <a:sym typeface="Poppins"/>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24354" r="-1468" b="-56033"/>
            </a:stretch>
          </a:blipFill>
        </p:spPr>
      </p:sp>
      <p:grpSp>
        <p:nvGrpSpPr>
          <p:cNvPr id="3" name="Group 3"/>
          <p:cNvGrpSpPr/>
          <p:nvPr/>
        </p:nvGrpSpPr>
        <p:grpSpPr>
          <a:xfrm>
            <a:off x="1219294" y="2903804"/>
            <a:ext cx="15795020" cy="1269294"/>
            <a:chOff x="0" y="0"/>
            <a:chExt cx="5762066" cy="463042"/>
          </a:xfrm>
        </p:grpSpPr>
        <p:sp>
          <p:nvSpPr>
            <p:cNvPr id="4" name="Freeform 4"/>
            <p:cNvSpPr/>
            <p:nvPr/>
          </p:nvSpPr>
          <p:spPr>
            <a:xfrm>
              <a:off x="0" y="0"/>
              <a:ext cx="5762066" cy="463042"/>
            </a:xfrm>
            <a:custGeom>
              <a:avLst/>
              <a:gdLst/>
              <a:ahLst/>
              <a:cxnLst/>
              <a:rect l="l" t="t" r="r" b="b"/>
              <a:pathLst>
                <a:path w="5762066" h="463042">
                  <a:moveTo>
                    <a:pt x="0" y="0"/>
                  </a:moveTo>
                  <a:lnTo>
                    <a:pt x="5762066" y="0"/>
                  </a:lnTo>
                  <a:lnTo>
                    <a:pt x="5762066" y="463042"/>
                  </a:lnTo>
                  <a:lnTo>
                    <a:pt x="0" y="463042"/>
                  </a:lnTo>
                  <a:close/>
                </a:path>
              </a:pathLst>
            </a:custGeom>
            <a:solidFill>
              <a:srgbClr val="FFFFFF"/>
            </a:solidFill>
          </p:spPr>
        </p:sp>
      </p:grpSp>
      <p:sp>
        <p:nvSpPr>
          <p:cNvPr id="5" name="TextBox 5"/>
          <p:cNvSpPr txBox="1"/>
          <p:nvPr/>
        </p:nvSpPr>
        <p:spPr>
          <a:xfrm>
            <a:off x="2833406" y="3152343"/>
            <a:ext cx="12621188" cy="734060"/>
          </a:xfrm>
          <a:prstGeom prst="rect">
            <a:avLst/>
          </a:prstGeom>
        </p:spPr>
        <p:txBody>
          <a:bodyPr lIns="0" tIns="0" rIns="0" bIns="0" rtlCol="0" anchor="t">
            <a:spAutoFit/>
          </a:bodyPr>
          <a:lstStyle/>
          <a:p>
            <a:pPr algn="ctr">
              <a:lnSpc>
                <a:spcPts val="2859"/>
              </a:lnSpc>
            </a:pPr>
            <a:r>
              <a:rPr lang="en-US" sz="2199">
                <a:solidFill>
                  <a:srgbClr val="000000"/>
                </a:solidFill>
                <a:latin typeface="Poppins"/>
                <a:ea typeface="Poppins"/>
                <a:cs typeface="Poppins"/>
                <a:sym typeface="Poppins"/>
              </a:rPr>
              <a:t>Sử dụng các tài nguyên thiết kế này trong Bản thuyết trình Canva của bạn. Thiết kế vui vẻ!</a:t>
            </a:r>
          </a:p>
          <a:p>
            <a:pPr algn="ctr">
              <a:lnSpc>
                <a:spcPts val="2859"/>
              </a:lnSpc>
            </a:pPr>
            <a:r>
              <a:rPr lang="en-US" sz="2199">
                <a:solidFill>
                  <a:srgbClr val="000000"/>
                </a:solidFill>
                <a:latin typeface="Poppins"/>
                <a:ea typeface="Poppins"/>
                <a:cs typeface="Poppins"/>
                <a:sym typeface="Poppins"/>
              </a:rPr>
              <a:t>Hãy xóa trang này trước khi trình bày.</a:t>
            </a:r>
          </a:p>
        </p:txBody>
      </p:sp>
      <p:sp>
        <p:nvSpPr>
          <p:cNvPr id="6" name="Freeform 6"/>
          <p:cNvSpPr/>
          <p:nvPr/>
        </p:nvSpPr>
        <p:spPr>
          <a:xfrm>
            <a:off x="10260550" y="5062322"/>
            <a:ext cx="879662" cy="879662"/>
          </a:xfrm>
          <a:custGeom>
            <a:avLst/>
            <a:gdLst/>
            <a:ahLst/>
            <a:cxnLst/>
            <a:rect l="l" t="t" r="r" b="b"/>
            <a:pathLst>
              <a:path w="879662" h="879662">
                <a:moveTo>
                  <a:pt x="0" y="0"/>
                </a:moveTo>
                <a:lnTo>
                  <a:pt x="879662" y="0"/>
                </a:lnTo>
                <a:lnTo>
                  <a:pt x="879662" y="879662"/>
                </a:lnTo>
                <a:lnTo>
                  <a:pt x="0" y="879662"/>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sp>
        <p:nvSpPr>
          <p:cNvPr id="7" name="Freeform 7"/>
          <p:cNvSpPr/>
          <p:nvPr/>
        </p:nvSpPr>
        <p:spPr>
          <a:xfrm>
            <a:off x="3901306" y="4929829"/>
            <a:ext cx="911556" cy="1144648"/>
          </a:xfrm>
          <a:custGeom>
            <a:avLst/>
            <a:gdLst/>
            <a:ahLst/>
            <a:cxnLst/>
            <a:rect l="l" t="t" r="r" b="b"/>
            <a:pathLst>
              <a:path w="911556" h="1144648">
                <a:moveTo>
                  <a:pt x="0" y="0"/>
                </a:moveTo>
                <a:lnTo>
                  <a:pt x="911556" y="0"/>
                </a:lnTo>
                <a:lnTo>
                  <a:pt x="911556" y="1144648"/>
                </a:lnTo>
                <a:lnTo>
                  <a:pt x="0" y="1144648"/>
                </a:lnTo>
                <a:lnTo>
                  <a:pt x="0" y="0"/>
                </a:lnTo>
                <a:close/>
              </a:path>
            </a:pathLst>
          </a:custGeom>
          <a:blipFill>
            <a:blip r:embed="rId5">
              <a:extLst>
                <a:ext uri="{96DAC541-7B7A-43D3-8B79-37D633B846F1}">
                  <asvg:svgBlip xmlns="" xmlns:asvg="http://schemas.microsoft.com/office/drawing/2016/SVG/main" r:embed="rId6"/>
                </a:ext>
              </a:extLst>
            </a:blip>
            <a:stretch>
              <a:fillRect/>
            </a:stretch>
          </a:blipFill>
        </p:spPr>
      </p:sp>
      <p:sp>
        <p:nvSpPr>
          <p:cNvPr id="8" name="Freeform 8"/>
          <p:cNvSpPr/>
          <p:nvPr/>
        </p:nvSpPr>
        <p:spPr>
          <a:xfrm>
            <a:off x="7166510" y="5131958"/>
            <a:ext cx="1000528" cy="740391"/>
          </a:xfrm>
          <a:custGeom>
            <a:avLst/>
            <a:gdLst/>
            <a:ahLst/>
            <a:cxnLst/>
            <a:rect l="l" t="t" r="r" b="b"/>
            <a:pathLst>
              <a:path w="1000528" h="740391">
                <a:moveTo>
                  <a:pt x="0" y="0"/>
                </a:moveTo>
                <a:lnTo>
                  <a:pt x="1000528" y="0"/>
                </a:lnTo>
                <a:lnTo>
                  <a:pt x="1000528" y="740391"/>
                </a:lnTo>
                <a:lnTo>
                  <a:pt x="0" y="740391"/>
                </a:lnTo>
                <a:lnTo>
                  <a:pt x="0" y="0"/>
                </a:lnTo>
                <a:close/>
              </a:path>
            </a:pathLst>
          </a:custGeom>
          <a:blipFill>
            <a:blip r:embed="rId7">
              <a:extLst>
                <a:ext uri="{96DAC541-7B7A-43D3-8B79-37D633B846F1}">
                  <asvg:svgBlip xmlns="" xmlns:asvg="http://schemas.microsoft.com/office/drawing/2016/SVG/main" r:embed="rId8"/>
                </a:ext>
              </a:extLst>
            </a:blip>
            <a:stretch>
              <a:fillRect/>
            </a:stretch>
          </a:blipFill>
        </p:spPr>
      </p:sp>
      <p:sp>
        <p:nvSpPr>
          <p:cNvPr id="9" name="Freeform 9"/>
          <p:cNvSpPr/>
          <p:nvPr/>
        </p:nvSpPr>
        <p:spPr>
          <a:xfrm>
            <a:off x="5489422" y="5003708"/>
            <a:ext cx="1000528" cy="996890"/>
          </a:xfrm>
          <a:custGeom>
            <a:avLst/>
            <a:gdLst/>
            <a:ahLst/>
            <a:cxnLst/>
            <a:rect l="l" t="t" r="r" b="b"/>
            <a:pathLst>
              <a:path w="1000528" h="996890">
                <a:moveTo>
                  <a:pt x="0" y="0"/>
                </a:moveTo>
                <a:lnTo>
                  <a:pt x="1000528" y="0"/>
                </a:lnTo>
                <a:lnTo>
                  <a:pt x="1000528" y="996890"/>
                </a:lnTo>
                <a:lnTo>
                  <a:pt x="0" y="996890"/>
                </a:lnTo>
                <a:lnTo>
                  <a:pt x="0" y="0"/>
                </a:lnTo>
                <a:close/>
              </a:path>
            </a:pathLst>
          </a:custGeom>
          <a:blipFill>
            <a:blip r:embed="rId9">
              <a:extLst>
                <a:ext uri="{96DAC541-7B7A-43D3-8B79-37D633B846F1}">
                  <asvg:svgBlip xmlns="" xmlns:asvg="http://schemas.microsoft.com/office/drawing/2016/SVG/main" r:embed="rId10"/>
                </a:ext>
              </a:extLst>
            </a:blip>
            <a:stretch>
              <a:fillRect/>
            </a:stretch>
          </a:blipFill>
        </p:spPr>
      </p:sp>
      <p:sp>
        <p:nvSpPr>
          <p:cNvPr id="10" name="Freeform 10"/>
          <p:cNvSpPr/>
          <p:nvPr/>
        </p:nvSpPr>
        <p:spPr>
          <a:xfrm>
            <a:off x="8843599" y="5001889"/>
            <a:ext cx="740391" cy="1000528"/>
          </a:xfrm>
          <a:custGeom>
            <a:avLst/>
            <a:gdLst/>
            <a:ahLst/>
            <a:cxnLst/>
            <a:rect l="l" t="t" r="r" b="b"/>
            <a:pathLst>
              <a:path w="740391" h="1000528">
                <a:moveTo>
                  <a:pt x="0" y="0"/>
                </a:moveTo>
                <a:lnTo>
                  <a:pt x="740390" y="0"/>
                </a:lnTo>
                <a:lnTo>
                  <a:pt x="740390" y="1000528"/>
                </a:lnTo>
                <a:lnTo>
                  <a:pt x="0" y="1000528"/>
                </a:lnTo>
                <a:lnTo>
                  <a:pt x="0" y="0"/>
                </a:lnTo>
                <a:close/>
              </a:path>
            </a:pathLst>
          </a:custGeom>
          <a:blipFill>
            <a:blip r:embed="rId11">
              <a:extLst>
                <a:ext uri="{96DAC541-7B7A-43D3-8B79-37D633B846F1}">
                  <asvg:svgBlip xmlns="" xmlns:asvg="http://schemas.microsoft.com/office/drawing/2016/SVG/main" r:embed="rId12"/>
                </a:ext>
              </a:extLst>
            </a:blip>
            <a:stretch>
              <a:fillRect/>
            </a:stretch>
          </a:blipFill>
        </p:spPr>
      </p:sp>
      <p:sp>
        <p:nvSpPr>
          <p:cNvPr id="11" name="Freeform 11"/>
          <p:cNvSpPr/>
          <p:nvPr/>
        </p:nvSpPr>
        <p:spPr>
          <a:xfrm>
            <a:off x="11816773" y="5075325"/>
            <a:ext cx="1173556" cy="853656"/>
          </a:xfrm>
          <a:custGeom>
            <a:avLst/>
            <a:gdLst/>
            <a:ahLst/>
            <a:cxnLst/>
            <a:rect l="l" t="t" r="r" b="b"/>
            <a:pathLst>
              <a:path w="1173556" h="853656">
                <a:moveTo>
                  <a:pt x="0" y="0"/>
                </a:moveTo>
                <a:lnTo>
                  <a:pt x="1173555" y="0"/>
                </a:lnTo>
                <a:lnTo>
                  <a:pt x="1173555" y="853656"/>
                </a:lnTo>
                <a:lnTo>
                  <a:pt x="0" y="853656"/>
                </a:lnTo>
                <a:lnTo>
                  <a:pt x="0" y="0"/>
                </a:lnTo>
                <a:close/>
              </a:path>
            </a:pathLst>
          </a:custGeom>
          <a:blipFill>
            <a:blip r:embed="rId13">
              <a:extLst>
                <a:ext uri="{96DAC541-7B7A-43D3-8B79-37D633B846F1}">
                  <asvg:svgBlip xmlns="" xmlns:asvg="http://schemas.microsoft.com/office/drawing/2016/SVG/main" r:embed="rId14"/>
                </a:ext>
              </a:extLst>
            </a:blip>
            <a:stretch>
              <a:fillRect/>
            </a:stretch>
          </a:blipFill>
        </p:spPr>
      </p:sp>
      <p:sp>
        <p:nvSpPr>
          <p:cNvPr id="12" name="Freeform 12"/>
          <p:cNvSpPr/>
          <p:nvPr/>
        </p:nvSpPr>
        <p:spPr>
          <a:xfrm>
            <a:off x="13666888" y="4915375"/>
            <a:ext cx="721203" cy="1173556"/>
          </a:xfrm>
          <a:custGeom>
            <a:avLst/>
            <a:gdLst/>
            <a:ahLst/>
            <a:cxnLst/>
            <a:rect l="l" t="t" r="r" b="b"/>
            <a:pathLst>
              <a:path w="721203" h="1173556">
                <a:moveTo>
                  <a:pt x="0" y="0"/>
                </a:moveTo>
                <a:lnTo>
                  <a:pt x="721204" y="0"/>
                </a:lnTo>
                <a:lnTo>
                  <a:pt x="721204" y="1173556"/>
                </a:lnTo>
                <a:lnTo>
                  <a:pt x="0" y="1173556"/>
                </a:lnTo>
                <a:lnTo>
                  <a:pt x="0" y="0"/>
                </a:lnTo>
                <a:close/>
              </a:path>
            </a:pathLst>
          </a:custGeom>
          <a:blipFill>
            <a:blip r:embed="rId15">
              <a:extLst>
                <a:ext uri="{96DAC541-7B7A-43D3-8B79-37D633B846F1}">
                  <asvg:svgBlip xmlns="" xmlns:asvg="http://schemas.microsoft.com/office/drawing/2016/SVG/main" r:embed="rId16"/>
                </a:ext>
              </a:extLst>
            </a:blip>
            <a:stretch>
              <a:fillRect/>
            </a:stretch>
          </a:blipFill>
        </p:spPr>
      </p:sp>
      <p:grpSp>
        <p:nvGrpSpPr>
          <p:cNvPr id="13" name="Group 13"/>
          <p:cNvGrpSpPr/>
          <p:nvPr/>
        </p:nvGrpSpPr>
        <p:grpSpPr>
          <a:xfrm>
            <a:off x="1219294" y="2903804"/>
            <a:ext cx="15795020" cy="1269294"/>
            <a:chOff x="0" y="0"/>
            <a:chExt cx="5762066" cy="463042"/>
          </a:xfrm>
        </p:grpSpPr>
        <p:sp>
          <p:nvSpPr>
            <p:cNvPr id="14" name="Freeform 14"/>
            <p:cNvSpPr/>
            <p:nvPr/>
          </p:nvSpPr>
          <p:spPr>
            <a:xfrm>
              <a:off x="0" y="0"/>
              <a:ext cx="5762066" cy="463042"/>
            </a:xfrm>
            <a:custGeom>
              <a:avLst/>
              <a:gdLst/>
              <a:ahLst/>
              <a:cxnLst/>
              <a:rect l="l" t="t" r="r" b="b"/>
              <a:pathLst>
                <a:path w="5762066" h="463042">
                  <a:moveTo>
                    <a:pt x="0" y="0"/>
                  </a:moveTo>
                  <a:lnTo>
                    <a:pt x="5762066" y="0"/>
                  </a:lnTo>
                  <a:lnTo>
                    <a:pt x="5762066" y="463042"/>
                  </a:lnTo>
                  <a:lnTo>
                    <a:pt x="0" y="463042"/>
                  </a:lnTo>
                  <a:close/>
                </a:path>
              </a:pathLst>
            </a:custGeom>
            <a:solidFill>
              <a:srgbClr val="FFFFFF"/>
            </a:solidFill>
          </p:spPr>
        </p:sp>
      </p:grpSp>
      <p:sp>
        <p:nvSpPr>
          <p:cNvPr id="15" name="TextBox 15"/>
          <p:cNvSpPr txBox="1"/>
          <p:nvPr/>
        </p:nvSpPr>
        <p:spPr>
          <a:xfrm>
            <a:off x="2833406" y="3152343"/>
            <a:ext cx="12621188" cy="734060"/>
          </a:xfrm>
          <a:prstGeom prst="rect">
            <a:avLst/>
          </a:prstGeom>
        </p:spPr>
        <p:txBody>
          <a:bodyPr lIns="0" tIns="0" rIns="0" bIns="0" rtlCol="0" anchor="t">
            <a:spAutoFit/>
          </a:bodyPr>
          <a:lstStyle/>
          <a:p>
            <a:pPr algn="ctr">
              <a:lnSpc>
                <a:spcPts val="2859"/>
              </a:lnSpc>
            </a:pPr>
            <a:r>
              <a:rPr lang="en-US" sz="2199">
                <a:solidFill>
                  <a:srgbClr val="000000"/>
                </a:solidFill>
                <a:latin typeface="Poppins"/>
                <a:ea typeface="Poppins"/>
                <a:cs typeface="Poppins"/>
                <a:sym typeface="Poppins"/>
              </a:rPr>
              <a:t>Sử dụng các tài nguyên thiết kế này trong Bản thuyết trình Canva của bạn. Thiết kế vui vẻ!</a:t>
            </a:r>
          </a:p>
          <a:p>
            <a:pPr algn="ctr">
              <a:lnSpc>
                <a:spcPts val="2859"/>
              </a:lnSpc>
            </a:pPr>
            <a:r>
              <a:rPr lang="en-US" sz="2199">
                <a:solidFill>
                  <a:srgbClr val="000000"/>
                </a:solidFill>
                <a:latin typeface="Poppins"/>
                <a:ea typeface="Poppins"/>
                <a:cs typeface="Poppins"/>
                <a:sym typeface="Poppins"/>
              </a:rPr>
              <a:t>Hãy xóa trang này trước khi trình bày.</a:t>
            </a:r>
          </a:p>
        </p:txBody>
      </p:sp>
      <p:sp>
        <p:nvSpPr>
          <p:cNvPr id="16" name="Freeform 16"/>
          <p:cNvSpPr/>
          <p:nvPr/>
        </p:nvSpPr>
        <p:spPr>
          <a:xfrm>
            <a:off x="13625403" y="5777265"/>
            <a:ext cx="2367586" cy="839417"/>
          </a:xfrm>
          <a:custGeom>
            <a:avLst/>
            <a:gdLst/>
            <a:ahLst/>
            <a:cxnLst/>
            <a:rect l="l" t="t" r="r" b="b"/>
            <a:pathLst>
              <a:path w="2367586" h="839417">
                <a:moveTo>
                  <a:pt x="0" y="0"/>
                </a:moveTo>
                <a:lnTo>
                  <a:pt x="2367586" y="0"/>
                </a:lnTo>
                <a:lnTo>
                  <a:pt x="2367586" y="839417"/>
                </a:lnTo>
                <a:lnTo>
                  <a:pt x="0" y="839417"/>
                </a:lnTo>
                <a:lnTo>
                  <a:pt x="0" y="0"/>
                </a:lnTo>
                <a:close/>
              </a:path>
            </a:pathLst>
          </a:custGeom>
          <a:blipFill>
            <a:blip r:embed="rId17">
              <a:extLst>
                <a:ext uri="{96DAC541-7B7A-43D3-8B79-37D633B846F1}">
                  <asvg:svgBlip xmlns="" xmlns:asvg="http://schemas.microsoft.com/office/drawing/2016/SVG/main" r:embed="rId18"/>
                </a:ext>
              </a:extLst>
            </a:blip>
            <a:stretch>
              <a:fillRect/>
            </a:stretch>
          </a:blipFill>
        </p:spPr>
      </p:sp>
      <p:sp>
        <p:nvSpPr>
          <p:cNvPr id="17" name="Freeform 17"/>
          <p:cNvSpPr/>
          <p:nvPr/>
        </p:nvSpPr>
        <p:spPr>
          <a:xfrm>
            <a:off x="7633736" y="5375265"/>
            <a:ext cx="1637441" cy="1643417"/>
          </a:xfrm>
          <a:custGeom>
            <a:avLst/>
            <a:gdLst/>
            <a:ahLst/>
            <a:cxnLst/>
            <a:rect l="l" t="t" r="r" b="b"/>
            <a:pathLst>
              <a:path w="1637441" h="1643417">
                <a:moveTo>
                  <a:pt x="0" y="0"/>
                </a:moveTo>
                <a:lnTo>
                  <a:pt x="1637441" y="0"/>
                </a:lnTo>
                <a:lnTo>
                  <a:pt x="1637441" y="1643417"/>
                </a:lnTo>
                <a:lnTo>
                  <a:pt x="0" y="1643417"/>
                </a:lnTo>
                <a:lnTo>
                  <a:pt x="0" y="0"/>
                </a:lnTo>
                <a:close/>
              </a:path>
            </a:pathLst>
          </a:custGeom>
          <a:blipFill>
            <a:blip r:embed="rId19">
              <a:extLst>
                <a:ext uri="{96DAC541-7B7A-43D3-8B79-37D633B846F1}">
                  <asvg:svgBlip xmlns="" xmlns:asvg="http://schemas.microsoft.com/office/drawing/2016/SVG/main" r:embed="rId20"/>
                </a:ext>
              </a:extLst>
            </a:blip>
            <a:stretch>
              <a:fillRect/>
            </a:stretch>
          </a:blipFill>
        </p:spPr>
      </p:sp>
      <p:sp>
        <p:nvSpPr>
          <p:cNvPr id="18" name="Freeform 18"/>
          <p:cNvSpPr/>
          <p:nvPr/>
        </p:nvSpPr>
        <p:spPr>
          <a:xfrm>
            <a:off x="2031895" y="5620070"/>
            <a:ext cx="4393894" cy="1062523"/>
          </a:xfrm>
          <a:custGeom>
            <a:avLst/>
            <a:gdLst/>
            <a:ahLst/>
            <a:cxnLst/>
            <a:rect l="l" t="t" r="r" b="b"/>
            <a:pathLst>
              <a:path w="4393894" h="1062523">
                <a:moveTo>
                  <a:pt x="0" y="0"/>
                </a:moveTo>
                <a:lnTo>
                  <a:pt x="4393894" y="0"/>
                </a:lnTo>
                <a:lnTo>
                  <a:pt x="4393894" y="1062524"/>
                </a:lnTo>
                <a:lnTo>
                  <a:pt x="0" y="1062524"/>
                </a:lnTo>
                <a:lnTo>
                  <a:pt x="0" y="0"/>
                </a:lnTo>
                <a:close/>
              </a:path>
            </a:pathLst>
          </a:custGeom>
          <a:blipFill>
            <a:blip r:embed="rId21">
              <a:extLst>
                <a:ext uri="{96DAC541-7B7A-43D3-8B79-37D633B846F1}">
                  <asvg:svgBlip xmlns="" xmlns:asvg="http://schemas.microsoft.com/office/drawing/2016/SVG/main" r:embed="rId22"/>
                </a:ext>
              </a:extLst>
            </a:blip>
            <a:stretch>
              <a:fillRect/>
            </a:stretch>
          </a:blipFill>
        </p:spPr>
      </p:sp>
      <p:sp>
        <p:nvSpPr>
          <p:cNvPr id="19" name="Freeform 19"/>
          <p:cNvSpPr/>
          <p:nvPr/>
        </p:nvSpPr>
        <p:spPr>
          <a:xfrm>
            <a:off x="10791337" y="5395948"/>
            <a:ext cx="1446459" cy="1816330"/>
          </a:xfrm>
          <a:custGeom>
            <a:avLst/>
            <a:gdLst/>
            <a:ahLst/>
            <a:cxnLst/>
            <a:rect l="l" t="t" r="r" b="b"/>
            <a:pathLst>
              <a:path w="1446459" h="1816330">
                <a:moveTo>
                  <a:pt x="0" y="0"/>
                </a:moveTo>
                <a:lnTo>
                  <a:pt x="1446459" y="0"/>
                </a:lnTo>
                <a:lnTo>
                  <a:pt x="1446459" y="1816330"/>
                </a:lnTo>
                <a:lnTo>
                  <a:pt x="0" y="1816330"/>
                </a:lnTo>
                <a:lnTo>
                  <a:pt x="0" y="0"/>
                </a:lnTo>
                <a:close/>
              </a:path>
            </a:pathLst>
          </a:custGeom>
          <a:blipFill>
            <a:blip r:embed="rId23">
              <a:extLst>
                <a:ext uri="{96DAC541-7B7A-43D3-8B79-37D633B846F1}">
                  <asvg:svgBlip xmlns="" xmlns:asvg="http://schemas.microsoft.com/office/drawing/2016/SVG/main" r:embed="rId24"/>
                </a:ext>
              </a:extLst>
            </a:blip>
            <a:stretch>
              <a:fillRect/>
            </a:stretch>
          </a:blipFill>
        </p:spPr>
      </p:sp>
      <p:grpSp>
        <p:nvGrpSpPr>
          <p:cNvPr id="20" name="Group 20"/>
          <p:cNvGrpSpPr/>
          <p:nvPr/>
        </p:nvGrpSpPr>
        <p:grpSpPr>
          <a:xfrm>
            <a:off x="624970" y="1651626"/>
            <a:ext cx="17177649" cy="5560652"/>
            <a:chOff x="0" y="0"/>
            <a:chExt cx="6266453" cy="2028541"/>
          </a:xfrm>
        </p:grpSpPr>
        <p:sp>
          <p:nvSpPr>
            <p:cNvPr id="21" name="Freeform 21"/>
            <p:cNvSpPr/>
            <p:nvPr/>
          </p:nvSpPr>
          <p:spPr>
            <a:xfrm>
              <a:off x="0" y="0"/>
              <a:ext cx="6266453" cy="2028541"/>
            </a:xfrm>
            <a:custGeom>
              <a:avLst/>
              <a:gdLst/>
              <a:ahLst/>
              <a:cxnLst/>
              <a:rect l="l" t="t" r="r" b="b"/>
              <a:pathLst>
                <a:path w="6266453" h="2028541">
                  <a:moveTo>
                    <a:pt x="0" y="0"/>
                  </a:moveTo>
                  <a:lnTo>
                    <a:pt x="6266453" y="0"/>
                  </a:lnTo>
                  <a:lnTo>
                    <a:pt x="6266453" y="2028541"/>
                  </a:lnTo>
                  <a:lnTo>
                    <a:pt x="0" y="2028541"/>
                  </a:lnTo>
                  <a:close/>
                </a:path>
              </a:pathLst>
            </a:custGeom>
            <a:solidFill>
              <a:srgbClr val="FFFFFF"/>
            </a:solidFill>
          </p:spPr>
        </p:sp>
      </p:grpSp>
      <p:grpSp>
        <p:nvGrpSpPr>
          <p:cNvPr id="22" name="Group 22"/>
          <p:cNvGrpSpPr/>
          <p:nvPr/>
        </p:nvGrpSpPr>
        <p:grpSpPr>
          <a:xfrm>
            <a:off x="769437" y="365514"/>
            <a:ext cx="10557431" cy="1023653"/>
            <a:chOff x="0" y="0"/>
            <a:chExt cx="3851379" cy="373432"/>
          </a:xfrm>
        </p:grpSpPr>
        <p:sp>
          <p:nvSpPr>
            <p:cNvPr id="23" name="Freeform 23"/>
            <p:cNvSpPr/>
            <p:nvPr/>
          </p:nvSpPr>
          <p:spPr>
            <a:xfrm>
              <a:off x="0" y="0"/>
              <a:ext cx="3851379" cy="373432"/>
            </a:xfrm>
            <a:custGeom>
              <a:avLst/>
              <a:gdLst/>
              <a:ahLst/>
              <a:cxnLst/>
              <a:rect l="l" t="t" r="r" b="b"/>
              <a:pathLst>
                <a:path w="3851379" h="373432">
                  <a:moveTo>
                    <a:pt x="0" y="0"/>
                  </a:moveTo>
                  <a:lnTo>
                    <a:pt x="3851379" y="0"/>
                  </a:lnTo>
                  <a:lnTo>
                    <a:pt x="3851379" y="373432"/>
                  </a:lnTo>
                  <a:lnTo>
                    <a:pt x="0" y="373432"/>
                  </a:lnTo>
                  <a:close/>
                </a:path>
              </a:pathLst>
            </a:custGeom>
            <a:solidFill>
              <a:srgbClr val="FFFFFF"/>
            </a:solidFill>
          </p:spPr>
        </p:sp>
      </p:grpSp>
      <p:sp>
        <p:nvSpPr>
          <p:cNvPr id="24" name="Freeform 24"/>
          <p:cNvSpPr/>
          <p:nvPr/>
        </p:nvSpPr>
        <p:spPr>
          <a:xfrm flipH="1">
            <a:off x="16442319" y="-47111"/>
            <a:ext cx="5533751" cy="1961966"/>
          </a:xfrm>
          <a:custGeom>
            <a:avLst/>
            <a:gdLst/>
            <a:ahLst/>
            <a:cxnLst/>
            <a:rect l="l" t="t" r="r" b="b"/>
            <a:pathLst>
              <a:path w="5533751" h="1961966">
                <a:moveTo>
                  <a:pt x="5533751" y="0"/>
                </a:moveTo>
                <a:lnTo>
                  <a:pt x="0" y="0"/>
                </a:lnTo>
                <a:lnTo>
                  <a:pt x="0" y="1961966"/>
                </a:lnTo>
                <a:lnTo>
                  <a:pt x="5533751" y="1961966"/>
                </a:lnTo>
                <a:lnTo>
                  <a:pt x="5533751" y="0"/>
                </a:lnTo>
                <a:close/>
              </a:path>
            </a:pathLst>
          </a:custGeom>
          <a:blipFill>
            <a:blip r:embed="rId17">
              <a:extLst>
                <a:ext uri="{96DAC541-7B7A-43D3-8B79-37D633B846F1}">
                  <asvg:svgBlip xmlns="" xmlns:asvg="http://schemas.microsoft.com/office/drawing/2016/SVG/main" r:embed="rId18"/>
                </a:ext>
              </a:extLst>
            </a:blip>
            <a:stretch>
              <a:fillRect/>
            </a:stretch>
          </a:blipFill>
        </p:spPr>
      </p:sp>
      <p:sp>
        <p:nvSpPr>
          <p:cNvPr id="25" name="Freeform 25"/>
          <p:cNvSpPr/>
          <p:nvPr/>
        </p:nvSpPr>
        <p:spPr>
          <a:xfrm>
            <a:off x="14492424" y="8842479"/>
            <a:ext cx="5533751" cy="1961966"/>
          </a:xfrm>
          <a:custGeom>
            <a:avLst/>
            <a:gdLst/>
            <a:ahLst/>
            <a:cxnLst/>
            <a:rect l="l" t="t" r="r" b="b"/>
            <a:pathLst>
              <a:path w="5533751" h="1961966">
                <a:moveTo>
                  <a:pt x="0" y="0"/>
                </a:moveTo>
                <a:lnTo>
                  <a:pt x="5533752" y="0"/>
                </a:lnTo>
                <a:lnTo>
                  <a:pt x="5533752" y="1961967"/>
                </a:lnTo>
                <a:lnTo>
                  <a:pt x="0" y="1961967"/>
                </a:lnTo>
                <a:lnTo>
                  <a:pt x="0" y="0"/>
                </a:lnTo>
                <a:close/>
              </a:path>
            </a:pathLst>
          </a:custGeom>
          <a:blipFill>
            <a:blip r:embed="rId17">
              <a:extLst>
                <a:ext uri="{96DAC541-7B7A-43D3-8B79-37D633B846F1}">
                  <asvg:svgBlip xmlns="" xmlns:asvg="http://schemas.microsoft.com/office/drawing/2016/SVG/main" r:embed="rId18"/>
                </a:ext>
              </a:extLst>
            </a:blip>
            <a:stretch>
              <a:fillRect/>
            </a:stretch>
          </a:blipFill>
        </p:spPr>
      </p:sp>
      <p:sp>
        <p:nvSpPr>
          <p:cNvPr id="26" name="TextBox 26"/>
          <p:cNvSpPr txBox="1"/>
          <p:nvPr/>
        </p:nvSpPr>
        <p:spPr>
          <a:xfrm>
            <a:off x="834627" y="1669702"/>
            <a:ext cx="16179687" cy="5467350"/>
          </a:xfrm>
          <a:prstGeom prst="rect">
            <a:avLst/>
          </a:prstGeom>
        </p:spPr>
        <p:txBody>
          <a:bodyPr lIns="0" tIns="0" rIns="0" bIns="0" rtlCol="0" anchor="t">
            <a:spAutoFit/>
          </a:bodyPr>
          <a:lstStyle/>
          <a:p>
            <a:pPr marL="647700" lvl="1" indent="-323850" algn="just">
              <a:lnSpc>
                <a:spcPts val="3900"/>
              </a:lnSpc>
              <a:buFont typeface="Arial"/>
              <a:buChar char="•"/>
            </a:pPr>
            <a:r>
              <a:rPr lang="en-US" sz="3000">
                <a:solidFill>
                  <a:srgbClr val="000000"/>
                </a:solidFill>
                <a:latin typeface="Poppins"/>
                <a:ea typeface="Poppins"/>
                <a:cs typeface="Poppins"/>
                <a:sym typeface="Poppins"/>
              </a:rPr>
              <a:t>sudo tail -f /var/log/suricata/fast.log</a:t>
            </a:r>
          </a:p>
          <a:p>
            <a:pPr marL="647700" lvl="1" indent="-323850" algn="just">
              <a:lnSpc>
                <a:spcPts val="3900"/>
              </a:lnSpc>
              <a:buFont typeface="Arial"/>
              <a:buChar char="•"/>
            </a:pPr>
            <a:r>
              <a:rPr lang="en-US" sz="3000">
                <a:solidFill>
                  <a:srgbClr val="000000"/>
                </a:solidFill>
                <a:latin typeface="Poppins"/>
                <a:ea typeface="Poppins"/>
                <a:cs typeface="Poppins"/>
                <a:sym typeface="Poppins"/>
              </a:rPr>
              <a:t>Kết quả đạt được:</a:t>
            </a:r>
          </a:p>
          <a:p>
            <a:pPr marL="647700" lvl="1" indent="-323850" algn="just">
              <a:lnSpc>
                <a:spcPts val="3900"/>
              </a:lnSpc>
              <a:buFont typeface="Arial"/>
              <a:buChar char="•"/>
            </a:pPr>
            <a:r>
              <a:rPr lang="en-US" sz="3000">
                <a:solidFill>
                  <a:srgbClr val="000000"/>
                </a:solidFill>
                <a:latin typeface="Poppins"/>
                <a:ea typeface="Poppins"/>
                <a:cs typeface="Poppins"/>
                <a:sym typeface="Poppins"/>
              </a:rPr>
              <a:t>03/28/2025-01:08:07.815772 [**] [1:100002:1] UDP Flood Detected [**] [Classification: (null)] [Priority: 3] {UDP} 192.168.198.131:38510 -&gt; 192.168.198.132:80</a:t>
            </a:r>
          </a:p>
          <a:p>
            <a:pPr marL="647700" lvl="1" indent="-323850" algn="just">
              <a:lnSpc>
                <a:spcPts val="3900"/>
              </a:lnSpc>
              <a:buFont typeface="Arial"/>
              <a:buChar char="•"/>
            </a:pPr>
            <a:r>
              <a:rPr lang="en-US" sz="3000">
                <a:solidFill>
                  <a:srgbClr val="000000"/>
                </a:solidFill>
                <a:latin typeface="Poppins"/>
                <a:ea typeface="Poppins"/>
                <a:cs typeface="Poppins"/>
                <a:sym typeface="Poppins"/>
              </a:rPr>
              <a:t>Giải thích log:</a:t>
            </a:r>
          </a:p>
          <a:p>
            <a:pPr marL="647700" lvl="1" indent="-323850" algn="just">
              <a:lnSpc>
                <a:spcPts val="3900"/>
              </a:lnSpc>
              <a:buFont typeface="Arial"/>
              <a:buChar char="•"/>
            </a:pPr>
            <a:r>
              <a:rPr lang="en-US" sz="3000">
                <a:solidFill>
                  <a:srgbClr val="000000"/>
                </a:solidFill>
                <a:latin typeface="Poppins"/>
                <a:ea typeface="Poppins"/>
                <a:cs typeface="Poppins"/>
                <a:sym typeface="Poppins"/>
              </a:rPr>
              <a:t>03/28/2025-01:08:07.815772: Thời gian phát hiện. </a:t>
            </a:r>
          </a:p>
          <a:p>
            <a:pPr marL="647700" lvl="1" indent="-323850" algn="just">
              <a:lnSpc>
                <a:spcPts val="3900"/>
              </a:lnSpc>
              <a:buFont typeface="Arial"/>
              <a:buChar char="•"/>
            </a:pPr>
            <a:r>
              <a:rPr lang="en-US" sz="3000">
                <a:solidFill>
                  <a:srgbClr val="000000"/>
                </a:solidFill>
                <a:latin typeface="Poppins"/>
                <a:ea typeface="Poppins"/>
                <a:cs typeface="Poppins"/>
                <a:sym typeface="Poppins"/>
              </a:rPr>
              <a:t>[1:1000002:1]: Mã sid:1000002 của luật. </a:t>
            </a:r>
          </a:p>
          <a:p>
            <a:pPr marL="647700" lvl="1" indent="-323850" algn="just">
              <a:lnSpc>
                <a:spcPts val="3900"/>
              </a:lnSpc>
              <a:buFont typeface="Arial"/>
              <a:buChar char="•"/>
            </a:pPr>
            <a:r>
              <a:rPr lang="en-US" sz="3000">
                <a:solidFill>
                  <a:srgbClr val="000000"/>
                </a:solidFill>
                <a:latin typeface="Poppins"/>
                <a:ea typeface="Poppins"/>
                <a:cs typeface="Poppins"/>
                <a:sym typeface="Poppins"/>
              </a:rPr>
              <a:t>UDP Flood Detected: Thông báo từ luật. </a:t>
            </a:r>
          </a:p>
          <a:p>
            <a:pPr marL="647700" lvl="1" indent="-323850" algn="just">
              <a:lnSpc>
                <a:spcPts val="3900"/>
              </a:lnSpc>
              <a:buFont typeface="Arial"/>
              <a:buChar char="•"/>
            </a:pPr>
            <a:r>
              <a:rPr lang="en-US" sz="3000">
                <a:solidFill>
                  <a:srgbClr val="000000"/>
                </a:solidFill>
                <a:latin typeface="Poppins"/>
                <a:ea typeface="Poppins"/>
                <a:cs typeface="Poppins"/>
                <a:sym typeface="Poppins"/>
              </a:rPr>
              <a:t>{UDP}: Giao thức được phát hiện. </a:t>
            </a:r>
          </a:p>
          <a:p>
            <a:pPr marL="647700" lvl="1" indent="-323850" algn="just">
              <a:lnSpc>
                <a:spcPts val="3900"/>
              </a:lnSpc>
              <a:buFont typeface="Arial"/>
              <a:buChar char="•"/>
            </a:pPr>
            <a:r>
              <a:rPr lang="en-US" sz="3000">
                <a:solidFill>
                  <a:srgbClr val="000000"/>
                </a:solidFill>
                <a:latin typeface="Poppins"/>
                <a:ea typeface="Poppins"/>
                <a:cs typeface="Poppins"/>
                <a:sym typeface="Poppins"/>
              </a:rPr>
              <a:t>192.168.198.131-&gt; 192.168.198.132: Địa chỉ nguồn và đích cùng cổng ngẫu nhiên.</a:t>
            </a:r>
          </a:p>
          <a:p>
            <a:pPr algn="just">
              <a:lnSpc>
                <a:spcPts val="3900"/>
              </a:lnSpc>
            </a:pPr>
            <a:endParaRPr lang="en-US" sz="3000">
              <a:solidFill>
                <a:srgbClr val="000000"/>
              </a:solidFill>
              <a:latin typeface="Poppins"/>
              <a:ea typeface="Poppins"/>
              <a:cs typeface="Poppins"/>
              <a:sym typeface="Poppins"/>
            </a:endParaRPr>
          </a:p>
        </p:txBody>
      </p:sp>
      <p:sp>
        <p:nvSpPr>
          <p:cNvPr id="27" name="TextBox 27"/>
          <p:cNvSpPr txBox="1"/>
          <p:nvPr/>
        </p:nvSpPr>
        <p:spPr>
          <a:xfrm>
            <a:off x="661509" y="482053"/>
            <a:ext cx="10521791" cy="695325"/>
          </a:xfrm>
          <a:prstGeom prst="rect">
            <a:avLst/>
          </a:prstGeom>
        </p:spPr>
        <p:txBody>
          <a:bodyPr lIns="0" tIns="0" rIns="0" bIns="0" rtlCol="0" anchor="t">
            <a:spAutoFit/>
          </a:bodyPr>
          <a:lstStyle/>
          <a:p>
            <a:pPr algn="ctr">
              <a:lnSpc>
                <a:spcPts val="5399"/>
              </a:lnSpc>
            </a:pPr>
            <a:r>
              <a:rPr lang="en-US" sz="3999">
                <a:solidFill>
                  <a:srgbClr val="000000"/>
                </a:solidFill>
                <a:latin typeface="Poppins"/>
                <a:ea typeface="Poppins"/>
                <a:cs typeface="Poppins"/>
                <a:sym typeface="Poppins"/>
              </a:rPr>
              <a:t>Bước 2: Kiểm tra log trên máy mục tiêu:</a:t>
            </a:r>
          </a:p>
        </p:txBody>
      </p:sp>
      <p:sp>
        <p:nvSpPr>
          <p:cNvPr id="28" name="Freeform 28"/>
          <p:cNvSpPr/>
          <p:nvPr/>
        </p:nvSpPr>
        <p:spPr>
          <a:xfrm>
            <a:off x="16793505" y="3742304"/>
            <a:ext cx="441616" cy="633141"/>
          </a:xfrm>
          <a:custGeom>
            <a:avLst/>
            <a:gdLst/>
            <a:ahLst/>
            <a:cxnLst/>
            <a:rect l="l" t="t" r="r" b="b"/>
            <a:pathLst>
              <a:path w="441616" h="633141">
                <a:moveTo>
                  <a:pt x="0" y="0"/>
                </a:moveTo>
                <a:lnTo>
                  <a:pt x="441616" y="0"/>
                </a:lnTo>
                <a:lnTo>
                  <a:pt x="441616" y="633141"/>
                </a:lnTo>
                <a:lnTo>
                  <a:pt x="0" y="633141"/>
                </a:lnTo>
                <a:lnTo>
                  <a:pt x="0" y="0"/>
                </a:lnTo>
                <a:close/>
              </a:path>
            </a:pathLst>
          </a:custGeom>
          <a:blipFill>
            <a:blip r:embed="rId25">
              <a:extLst>
                <a:ext uri="{96DAC541-7B7A-43D3-8B79-37D633B846F1}">
                  <asvg:svgBlip xmlns="" xmlns:asvg="http://schemas.microsoft.com/office/drawing/2016/SVG/main" r:embed="rId26"/>
                </a:ext>
              </a:extLst>
            </a:blip>
            <a:stretch>
              <a:fillRect/>
            </a:stretch>
          </a:blipFill>
        </p:spPr>
      </p:sp>
      <p:sp>
        <p:nvSpPr>
          <p:cNvPr id="29" name="Freeform 29"/>
          <p:cNvSpPr/>
          <p:nvPr/>
        </p:nvSpPr>
        <p:spPr>
          <a:xfrm>
            <a:off x="327822" y="1281714"/>
            <a:ext cx="441616" cy="633141"/>
          </a:xfrm>
          <a:custGeom>
            <a:avLst/>
            <a:gdLst/>
            <a:ahLst/>
            <a:cxnLst/>
            <a:rect l="l" t="t" r="r" b="b"/>
            <a:pathLst>
              <a:path w="441616" h="633141">
                <a:moveTo>
                  <a:pt x="0" y="0"/>
                </a:moveTo>
                <a:lnTo>
                  <a:pt x="441615" y="0"/>
                </a:lnTo>
                <a:lnTo>
                  <a:pt x="441615" y="633141"/>
                </a:lnTo>
                <a:lnTo>
                  <a:pt x="0" y="633141"/>
                </a:lnTo>
                <a:lnTo>
                  <a:pt x="0" y="0"/>
                </a:lnTo>
                <a:close/>
              </a:path>
            </a:pathLst>
          </a:custGeom>
          <a:blipFill>
            <a:blip r:embed="rId25">
              <a:extLst>
                <a:ext uri="{96DAC541-7B7A-43D3-8B79-37D633B846F1}">
                  <asvg:svgBlip xmlns="" xmlns:asvg="http://schemas.microsoft.com/office/drawing/2016/SVG/main" r:embed="rId26"/>
                </a:ext>
              </a:extLst>
            </a:blip>
            <a:stretch>
              <a:fillRect/>
            </a:stretch>
          </a:blipFill>
        </p:spPr>
      </p:sp>
      <p:sp>
        <p:nvSpPr>
          <p:cNvPr id="30" name="Freeform 30"/>
          <p:cNvSpPr/>
          <p:nvPr/>
        </p:nvSpPr>
        <p:spPr>
          <a:xfrm>
            <a:off x="2285796" y="6682594"/>
            <a:ext cx="13168798" cy="3198898"/>
          </a:xfrm>
          <a:custGeom>
            <a:avLst/>
            <a:gdLst/>
            <a:ahLst/>
            <a:cxnLst/>
            <a:rect l="l" t="t" r="r" b="b"/>
            <a:pathLst>
              <a:path w="13168798" h="3198898">
                <a:moveTo>
                  <a:pt x="0" y="0"/>
                </a:moveTo>
                <a:lnTo>
                  <a:pt x="13168798" y="0"/>
                </a:lnTo>
                <a:lnTo>
                  <a:pt x="13168798" y="3198898"/>
                </a:lnTo>
                <a:lnTo>
                  <a:pt x="0" y="3198898"/>
                </a:lnTo>
                <a:lnTo>
                  <a:pt x="0" y="0"/>
                </a:lnTo>
                <a:close/>
              </a:path>
            </a:pathLst>
          </a:custGeom>
          <a:blipFill>
            <a:blip r:embed="rId27"/>
            <a:stretch>
              <a:fillRect/>
            </a:stretch>
          </a:blipFill>
        </p:spPr>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24354" r="-1468" b="-56033"/>
            </a:stretch>
          </a:blipFill>
        </p:spPr>
      </p:sp>
      <p:grpSp>
        <p:nvGrpSpPr>
          <p:cNvPr id="3" name="Group 3"/>
          <p:cNvGrpSpPr/>
          <p:nvPr/>
        </p:nvGrpSpPr>
        <p:grpSpPr>
          <a:xfrm>
            <a:off x="1047694" y="1539665"/>
            <a:ext cx="4207080" cy="750381"/>
            <a:chOff x="0" y="0"/>
            <a:chExt cx="1534754" cy="273741"/>
          </a:xfrm>
        </p:grpSpPr>
        <p:sp>
          <p:nvSpPr>
            <p:cNvPr id="4" name="Freeform 4"/>
            <p:cNvSpPr/>
            <p:nvPr/>
          </p:nvSpPr>
          <p:spPr>
            <a:xfrm>
              <a:off x="0" y="0"/>
              <a:ext cx="1534754" cy="273741"/>
            </a:xfrm>
            <a:custGeom>
              <a:avLst/>
              <a:gdLst/>
              <a:ahLst/>
              <a:cxnLst/>
              <a:rect l="l" t="t" r="r" b="b"/>
              <a:pathLst>
                <a:path w="1534754" h="273741">
                  <a:moveTo>
                    <a:pt x="0" y="0"/>
                  </a:moveTo>
                  <a:lnTo>
                    <a:pt x="1534754" y="0"/>
                  </a:lnTo>
                  <a:lnTo>
                    <a:pt x="1534754" y="273741"/>
                  </a:lnTo>
                  <a:lnTo>
                    <a:pt x="0" y="273741"/>
                  </a:lnTo>
                  <a:close/>
                </a:path>
              </a:pathLst>
            </a:custGeom>
            <a:solidFill>
              <a:srgbClr val="FFFFFF"/>
            </a:solidFill>
          </p:spPr>
        </p:sp>
      </p:grpSp>
      <p:grpSp>
        <p:nvGrpSpPr>
          <p:cNvPr id="5" name="Group 5"/>
          <p:cNvGrpSpPr/>
          <p:nvPr/>
        </p:nvGrpSpPr>
        <p:grpSpPr>
          <a:xfrm>
            <a:off x="414515" y="2386294"/>
            <a:ext cx="17177649" cy="2745664"/>
            <a:chOff x="0" y="0"/>
            <a:chExt cx="6266453" cy="1001626"/>
          </a:xfrm>
        </p:grpSpPr>
        <p:sp>
          <p:nvSpPr>
            <p:cNvPr id="6" name="Freeform 6"/>
            <p:cNvSpPr/>
            <p:nvPr/>
          </p:nvSpPr>
          <p:spPr>
            <a:xfrm>
              <a:off x="0" y="0"/>
              <a:ext cx="6266453" cy="1001626"/>
            </a:xfrm>
            <a:custGeom>
              <a:avLst/>
              <a:gdLst/>
              <a:ahLst/>
              <a:cxnLst/>
              <a:rect l="l" t="t" r="r" b="b"/>
              <a:pathLst>
                <a:path w="6266453" h="1001626">
                  <a:moveTo>
                    <a:pt x="0" y="0"/>
                  </a:moveTo>
                  <a:lnTo>
                    <a:pt x="6266453" y="0"/>
                  </a:lnTo>
                  <a:lnTo>
                    <a:pt x="6266453" y="1001626"/>
                  </a:lnTo>
                  <a:lnTo>
                    <a:pt x="0" y="1001626"/>
                  </a:lnTo>
                  <a:close/>
                </a:path>
              </a:pathLst>
            </a:custGeom>
            <a:solidFill>
              <a:srgbClr val="FFFFFF"/>
            </a:solidFill>
          </p:spPr>
        </p:sp>
      </p:grpSp>
      <p:grpSp>
        <p:nvGrpSpPr>
          <p:cNvPr id="7" name="Group 7"/>
          <p:cNvGrpSpPr/>
          <p:nvPr/>
        </p:nvGrpSpPr>
        <p:grpSpPr>
          <a:xfrm>
            <a:off x="769437" y="478577"/>
            <a:ext cx="8347366" cy="910590"/>
            <a:chOff x="0" y="0"/>
            <a:chExt cx="3045142" cy="332186"/>
          </a:xfrm>
        </p:grpSpPr>
        <p:sp>
          <p:nvSpPr>
            <p:cNvPr id="8" name="Freeform 8"/>
            <p:cNvSpPr/>
            <p:nvPr/>
          </p:nvSpPr>
          <p:spPr>
            <a:xfrm>
              <a:off x="0" y="0"/>
              <a:ext cx="3045142" cy="332186"/>
            </a:xfrm>
            <a:custGeom>
              <a:avLst/>
              <a:gdLst/>
              <a:ahLst/>
              <a:cxnLst/>
              <a:rect l="l" t="t" r="r" b="b"/>
              <a:pathLst>
                <a:path w="3045142" h="332186">
                  <a:moveTo>
                    <a:pt x="0" y="0"/>
                  </a:moveTo>
                  <a:lnTo>
                    <a:pt x="3045142" y="0"/>
                  </a:lnTo>
                  <a:lnTo>
                    <a:pt x="3045142" y="332186"/>
                  </a:lnTo>
                  <a:lnTo>
                    <a:pt x="0" y="332186"/>
                  </a:lnTo>
                  <a:close/>
                </a:path>
              </a:pathLst>
            </a:custGeom>
            <a:solidFill>
              <a:srgbClr val="FFFFFF"/>
            </a:solidFill>
          </p:spPr>
        </p:sp>
      </p:grpSp>
      <p:sp>
        <p:nvSpPr>
          <p:cNvPr id="9" name="Freeform 9"/>
          <p:cNvSpPr/>
          <p:nvPr/>
        </p:nvSpPr>
        <p:spPr>
          <a:xfrm flipH="1">
            <a:off x="16442319" y="-47111"/>
            <a:ext cx="5533751" cy="1961966"/>
          </a:xfrm>
          <a:custGeom>
            <a:avLst/>
            <a:gdLst/>
            <a:ahLst/>
            <a:cxnLst/>
            <a:rect l="l" t="t" r="r" b="b"/>
            <a:pathLst>
              <a:path w="5533751" h="1961966">
                <a:moveTo>
                  <a:pt x="5533751" y="0"/>
                </a:moveTo>
                <a:lnTo>
                  <a:pt x="0" y="0"/>
                </a:lnTo>
                <a:lnTo>
                  <a:pt x="0" y="1961966"/>
                </a:lnTo>
                <a:lnTo>
                  <a:pt x="5533751" y="1961966"/>
                </a:lnTo>
                <a:lnTo>
                  <a:pt x="5533751" y="0"/>
                </a:lnTo>
                <a:close/>
              </a:path>
            </a:pathLst>
          </a:custGeom>
          <a:blipFill>
            <a:blip r:embed="rId3">
              <a:extLst>
                <a:ext uri="{96DAC541-7B7A-43D3-8B79-37D633B846F1}">
                  <asvg:svgBlip xmlns="" xmlns:asvg="http://schemas.microsoft.com/office/drawing/2016/SVG/main" r:embed="rId4"/>
                </a:ext>
              </a:extLst>
            </a:blip>
            <a:stretch>
              <a:fillRect/>
            </a:stretch>
          </a:blipFill>
        </p:spPr>
      </p:sp>
      <p:sp>
        <p:nvSpPr>
          <p:cNvPr id="10" name="Freeform 10"/>
          <p:cNvSpPr/>
          <p:nvPr/>
        </p:nvSpPr>
        <p:spPr>
          <a:xfrm>
            <a:off x="14492424" y="8842479"/>
            <a:ext cx="5533751" cy="1961966"/>
          </a:xfrm>
          <a:custGeom>
            <a:avLst/>
            <a:gdLst/>
            <a:ahLst/>
            <a:cxnLst/>
            <a:rect l="l" t="t" r="r" b="b"/>
            <a:pathLst>
              <a:path w="5533751" h="1961966">
                <a:moveTo>
                  <a:pt x="0" y="0"/>
                </a:moveTo>
                <a:lnTo>
                  <a:pt x="5533752" y="0"/>
                </a:lnTo>
                <a:lnTo>
                  <a:pt x="5533752" y="1961967"/>
                </a:lnTo>
                <a:lnTo>
                  <a:pt x="0" y="1961967"/>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sp>
        <p:nvSpPr>
          <p:cNvPr id="11" name="TextBox 11"/>
          <p:cNvSpPr txBox="1"/>
          <p:nvPr/>
        </p:nvSpPr>
        <p:spPr>
          <a:xfrm>
            <a:off x="753755" y="2537696"/>
            <a:ext cx="16179687" cy="2112010"/>
          </a:xfrm>
          <a:prstGeom prst="rect">
            <a:avLst/>
          </a:prstGeom>
        </p:spPr>
        <p:txBody>
          <a:bodyPr lIns="0" tIns="0" rIns="0" bIns="0" rtlCol="0" anchor="t">
            <a:spAutoFit/>
          </a:bodyPr>
          <a:lstStyle/>
          <a:p>
            <a:pPr algn="just">
              <a:lnSpc>
                <a:spcPts val="4159"/>
              </a:lnSpc>
            </a:pPr>
            <a:r>
              <a:rPr lang="en-US" sz="3199">
                <a:solidFill>
                  <a:srgbClr val="000000"/>
                </a:solidFill>
                <a:latin typeface="Poppins"/>
                <a:ea typeface="Poppins"/>
                <a:cs typeface="Poppins"/>
                <a:sym typeface="Poppins"/>
              </a:rPr>
              <a:t> Mô phỏng một cuộc tấn công SSH Brute Force nhằm dò tìm mật khẩu đăng nhập vào máy mục tiêu. Suricata sẽ được sử dụng để phát hiện và ghi lại log về hành vi tấn công này dựa trên ngưỡng số lần đăng nhập thất bại trong một khoảng thời gian ngắn.</a:t>
            </a:r>
          </a:p>
        </p:txBody>
      </p:sp>
      <p:sp>
        <p:nvSpPr>
          <p:cNvPr id="12" name="TextBox 12"/>
          <p:cNvSpPr txBox="1"/>
          <p:nvPr/>
        </p:nvSpPr>
        <p:spPr>
          <a:xfrm>
            <a:off x="414515" y="538584"/>
            <a:ext cx="8282177" cy="695325"/>
          </a:xfrm>
          <a:prstGeom prst="rect">
            <a:avLst/>
          </a:prstGeom>
        </p:spPr>
        <p:txBody>
          <a:bodyPr lIns="0" tIns="0" rIns="0" bIns="0" rtlCol="0" anchor="t">
            <a:spAutoFit/>
          </a:bodyPr>
          <a:lstStyle/>
          <a:p>
            <a:pPr algn="ctr">
              <a:lnSpc>
                <a:spcPts val="5399"/>
              </a:lnSpc>
            </a:pPr>
            <a:r>
              <a:rPr lang="en-US" sz="3999" b="1">
                <a:solidFill>
                  <a:srgbClr val="000000"/>
                </a:solidFill>
                <a:latin typeface="Poppins Bold"/>
                <a:ea typeface="Poppins Bold"/>
                <a:cs typeface="Poppins Bold"/>
                <a:sym typeface="Poppins Bold"/>
              </a:rPr>
              <a:t>3. Tấn công SSH Brute Force</a:t>
            </a:r>
          </a:p>
        </p:txBody>
      </p:sp>
      <p:sp>
        <p:nvSpPr>
          <p:cNvPr id="13" name="Freeform 13"/>
          <p:cNvSpPr/>
          <p:nvPr/>
        </p:nvSpPr>
        <p:spPr>
          <a:xfrm>
            <a:off x="16793505" y="3742304"/>
            <a:ext cx="441616" cy="633141"/>
          </a:xfrm>
          <a:custGeom>
            <a:avLst/>
            <a:gdLst/>
            <a:ahLst/>
            <a:cxnLst/>
            <a:rect l="l" t="t" r="r" b="b"/>
            <a:pathLst>
              <a:path w="441616" h="633141">
                <a:moveTo>
                  <a:pt x="0" y="0"/>
                </a:moveTo>
                <a:lnTo>
                  <a:pt x="441616" y="0"/>
                </a:lnTo>
                <a:lnTo>
                  <a:pt x="441616" y="633141"/>
                </a:lnTo>
                <a:lnTo>
                  <a:pt x="0" y="633141"/>
                </a:lnTo>
                <a:lnTo>
                  <a:pt x="0" y="0"/>
                </a:lnTo>
                <a:close/>
              </a:path>
            </a:pathLst>
          </a:custGeom>
          <a:blipFill>
            <a:blip r:embed="rId5">
              <a:extLst>
                <a:ext uri="{96DAC541-7B7A-43D3-8B79-37D633B846F1}">
                  <asvg:svgBlip xmlns="" xmlns:asvg="http://schemas.microsoft.com/office/drawing/2016/SVG/main" r:embed="rId6"/>
                </a:ext>
              </a:extLst>
            </a:blip>
            <a:stretch>
              <a:fillRect/>
            </a:stretch>
          </a:blipFill>
        </p:spPr>
      </p:sp>
      <p:sp>
        <p:nvSpPr>
          <p:cNvPr id="14" name="Freeform 14"/>
          <p:cNvSpPr/>
          <p:nvPr/>
        </p:nvSpPr>
        <p:spPr>
          <a:xfrm>
            <a:off x="327822" y="1281714"/>
            <a:ext cx="441616" cy="633141"/>
          </a:xfrm>
          <a:custGeom>
            <a:avLst/>
            <a:gdLst/>
            <a:ahLst/>
            <a:cxnLst/>
            <a:rect l="l" t="t" r="r" b="b"/>
            <a:pathLst>
              <a:path w="441616" h="633141">
                <a:moveTo>
                  <a:pt x="0" y="0"/>
                </a:moveTo>
                <a:lnTo>
                  <a:pt x="441615" y="0"/>
                </a:lnTo>
                <a:lnTo>
                  <a:pt x="441615" y="633141"/>
                </a:lnTo>
                <a:lnTo>
                  <a:pt x="0" y="633141"/>
                </a:lnTo>
                <a:lnTo>
                  <a:pt x="0" y="0"/>
                </a:lnTo>
                <a:close/>
              </a:path>
            </a:pathLst>
          </a:custGeom>
          <a:blipFill>
            <a:blip r:embed="rId5">
              <a:extLst>
                <a:ext uri="{96DAC541-7B7A-43D3-8B79-37D633B846F1}">
                  <asvg:svgBlip xmlns="" xmlns:asvg="http://schemas.microsoft.com/office/drawing/2016/SVG/main" r:embed="rId6"/>
                </a:ext>
              </a:extLst>
            </a:blip>
            <a:stretch>
              <a:fillRect/>
            </a:stretch>
          </a:blipFill>
        </p:spPr>
      </p:sp>
      <p:sp>
        <p:nvSpPr>
          <p:cNvPr id="15" name="TextBox 15"/>
          <p:cNvSpPr txBox="1"/>
          <p:nvPr/>
        </p:nvSpPr>
        <p:spPr>
          <a:xfrm>
            <a:off x="548629" y="1498930"/>
            <a:ext cx="4941992" cy="717550"/>
          </a:xfrm>
          <a:prstGeom prst="rect">
            <a:avLst/>
          </a:prstGeom>
        </p:spPr>
        <p:txBody>
          <a:bodyPr lIns="0" tIns="0" rIns="0" bIns="0" rtlCol="0" anchor="t">
            <a:spAutoFit/>
          </a:bodyPr>
          <a:lstStyle/>
          <a:p>
            <a:pPr algn="ctr">
              <a:lnSpc>
                <a:spcPts val="5599"/>
              </a:lnSpc>
            </a:pPr>
            <a:r>
              <a:rPr lang="en-US" sz="3999" b="1">
                <a:solidFill>
                  <a:srgbClr val="000000"/>
                </a:solidFill>
                <a:latin typeface="Poppins Bold"/>
                <a:ea typeface="Poppins Bold"/>
                <a:cs typeface="Poppins Bold"/>
                <a:sym typeface="Poppins Bold"/>
              </a:rPr>
              <a:t>3.1 Mục tiêu:</a:t>
            </a:r>
          </a:p>
        </p:txBody>
      </p:sp>
      <p:sp>
        <p:nvSpPr>
          <p:cNvPr id="16" name="TextBox 16"/>
          <p:cNvSpPr txBox="1"/>
          <p:nvPr/>
        </p:nvSpPr>
        <p:spPr>
          <a:xfrm>
            <a:off x="1234718" y="5265308"/>
            <a:ext cx="3030022" cy="625475"/>
          </a:xfrm>
          <a:prstGeom prst="rect">
            <a:avLst/>
          </a:prstGeom>
        </p:spPr>
        <p:txBody>
          <a:bodyPr lIns="0" tIns="0" rIns="0" bIns="0" rtlCol="0" anchor="t">
            <a:spAutoFit/>
          </a:bodyPr>
          <a:lstStyle/>
          <a:p>
            <a:pPr algn="just">
              <a:lnSpc>
                <a:spcPts val="4899"/>
              </a:lnSpc>
              <a:spcBef>
                <a:spcPct val="0"/>
              </a:spcBef>
            </a:pPr>
            <a:r>
              <a:rPr lang="en-US" sz="3499">
                <a:solidFill>
                  <a:srgbClr val="000000"/>
                </a:solidFill>
                <a:latin typeface="Poppins"/>
                <a:ea typeface="Poppins"/>
                <a:cs typeface="Poppins"/>
                <a:sym typeface="Poppins"/>
              </a:rPr>
              <a:t>Luật sử dụng: </a:t>
            </a:r>
          </a:p>
        </p:txBody>
      </p:sp>
      <p:sp>
        <p:nvSpPr>
          <p:cNvPr id="17" name="Freeform 17"/>
          <p:cNvSpPr/>
          <p:nvPr/>
        </p:nvSpPr>
        <p:spPr>
          <a:xfrm>
            <a:off x="1724794" y="6271783"/>
            <a:ext cx="13943795" cy="1777834"/>
          </a:xfrm>
          <a:custGeom>
            <a:avLst/>
            <a:gdLst/>
            <a:ahLst/>
            <a:cxnLst/>
            <a:rect l="l" t="t" r="r" b="b"/>
            <a:pathLst>
              <a:path w="13943795" h="1777834">
                <a:moveTo>
                  <a:pt x="0" y="0"/>
                </a:moveTo>
                <a:lnTo>
                  <a:pt x="13943795" y="0"/>
                </a:lnTo>
                <a:lnTo>
                  <a:pt x="13943795" y="1777834"/>
                </a:lnTo>
                <a:lnTo>
                  <a:pt x="0" y="1777834"/>
                </a:lnTo>
                <a:lnTo>
                  <a:pt x="0" y="0"/>
                </a:lnTo>
                <a:close/>
              </a:path>
            </a:pathLst>
          </a:custGeom>
          <a:blipFill>
            <a:blip r:embed="rId7"/>
            <a:stretch>
              <a:fillRect/>
            </a:stretch>
          </a:blipFill>
        </p:spPr>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24354" r="-1468" b="-56033"/>
            </a:stretch>
          </a:blipFill>
        </p:spPr>
      </p:sp>
      <p:grpSp>
        <p:nvGrpSpPr>
          <p:cNvPr id="3" name="Group 3"/>
          <p:cNvGrpSpPr/>
          <p:nvPr/>
        </p:nvGrpSpPr>
        <p:grpSpPr>
          <a:xfrm>
            <a:off x="1219294" y="2903804"/>
            <a:ext cx="15795020" cy="1269294"/>
            <a:chOff x="0" y="0"/>
            <a:chExt cx="5762066" cy="463042"/>
          </a:xfrm>
        </p:grpSpPr>
        <p:sp>
          <p:nvSpPr>
            <p:cNvPr id="4" name="Freeform 4"/>
            <p:cNvSpPr/>
            <p:nvPr/>
          </p:nvSpPr>
          <p:spPr>
            <a:xfrm>
              <a:off x="0" y="0"/>
              <a:ext cx="5762066" cy="463042"/>
            </a:xfrm>
            <a:custGeom>
              <a:avLst/>
              <a:gdLst/>
              <a:ahLst/>
              <a:cxnLst/>
              <a:rect l="l" t="t" r="r" b="b"/>
              <a:pathLst>
                <a:path w="5762066" h="463042">
                  <a:moveTo>
                    <a:pt x="0" y="0"/>
                  </a:moveTo>
                  <a:lnTo>
                    <a:pt x="5762066" y="0"/>
                  </a:lnTo>
                  <a:lnTo>
                    <a:pt x="5762066" y="463042"/>
                  </a:lnTo>
                  <a:lnTo>
                    <a:pt x="0" y="463042"/>
                  </a:lnTo>
                  <a:close/>
                </a:path>
              </a:pathLst>
            </a:custGeom>
            <a:solidFill>
              <a:srgbClr val="FFFFFF"/>
            </a:solidFill>
          </p:spPr>
        </p:sp>
      </p:grpSp>
      <p:grpSp>
        <p:nvGrpSpPr>
          <p:cNvPr id="5" name="Group 5"/>
          <p:cNvGrpSpPr/>
          <p:nvPr/>
        </p:nvGrpSpPr>
        <p:grpSpPr>
          <a:xfrm>
            <a:off x="1219294" y="4537842"/>
            <a:ext cx="15795020" cy="5141985"/>
            <a:chOff x="0" y="0"/>
            <a:chExt cx="5762066" cy="1875810"/>
          </a:xfrm>
        </p:grpSpPr>
        <p:sp>
          <p:nvSpPr>
            <p:cNvPr id="6" name="Freeform 6"/>
            <p:cNvSpPr/>
            <p:nvPr/>
          </p:nvSpPr>
          <p:spPr>
            <a:xfrm>
              <a:off x="0" y="0"/>
              <a:ext cx="5762066" cy="1875810"/>
            </a:xfrm>
            <a:custGeom>
              <a:avLst/>
              <a:gdLst/>
              <a:ahLst/>
              <a:cxnLst/>
              <a:rect l="l" t="t" r="r" b="b"/>
              <a:pathLst>
                <a:path w="5762066" h="1875810">
                  <a:moveTo>
                    <a:pt x="0" y="0"/>
                  </a:moveTo>
                  <a:lnTo>
                    <a:pt x="5762066" y="0"/>
                  </a:lnTo>
                  <a:lnTo>
                    <a:pt x="5762066" y="1875810"/>
                  </a:lnTo>
                  <a:lnTo>
                    <a:pt x="0" y="1875810"/>
                  </a:lnTo>
                  <a:close/>
                </a:path>
              </a:pathLst>
            </a:custGeom>
            <a:solidFill>
              <a:srgbClr val="FFFFFF"/>
            </a:solidFill>
          </p:spPr>
        </p:sp>
      </p:grpSp>
      <p:sp>
        <p:nvSpPr>
          <p:cNvPr id="7" name="TextBox 7"/>
          <p:cNvSpPr txBox="1"/>
          <p:nvPr/>
        </p:nvSpPr>
        <p:spPr>
          <a:xfrm>
            <a:off x="2833406" y="3152343"/>
            <a:ext cx="12621188" cy="734060"/>
          </a:xfrm>
          <a:prstGeom prst="rect">
            <a:avLst/>
          </a:prstGeom>
        </p:spPr>
        <p:txBody>
          <a:bodyPr lIns="0" tIns="0" rIns="0" bIns="0" rtlCol="0" anchor="t">
            <a:spAutoFit/>
          </a:bodyPr>
          <a:lstStyle/>
          <a:p>
            <a:pPr algn="ctr">
              <a:lnSpc>
                <a:spcPts val="2859"/>
              </a:lnSpc>
            </a:pPr>
            <a:r>
              <a:rPr lang="en-US" sz="2199">
                <a:solidFill>
                  <a:srgbClr val="000000"/>
                </a:solidFill>
                <a:latin typeface="Poppins"/>
                <a:ea typeface="Poppins"/>
                <a:cs typeface="Poppins"/>
                <a:sym typeface="Poppins"/>
              </a:rPr>
              <a:t>Sử dụng các tài nguyên thiết kế này trong Bản thuyết trình Canva của bạn. Thiết kế vui vẻ!</a:t>
            </a:r>
          </a:p>
          <a:p>
            <a:pPr algn="ctr">
              <a:lnSpc>
                <a:spcPts val="2859"/>
              </a:lnSpc>
            </a:pPr>
            <a:r>
              <a:rPr lang="en-US" sz="2199">
                <a:solidFill>
                  <a:srgbClr val="000000"/>
                </a:solidFill>
                <a:latin typeface="Poppins"/>
                <a:ea typeface="Poppins"/>
                <a:cs typeface="Poppins"/>
                <a:sym typeface="Poppins"/>
              </a:rPr>
              <a:t>Hãy xóa trang này trước khi trình bày.</a:t>
            </a:r>
          </a:p>
        </p:txBody>
      </p:sp>
      <p:sp>
        <p:nvSpPr>
          <p:cNvPr id="8" name="Freeform 8"/>
          <p:cNvSpPr/>
          <p:nvPr/>
        </p:nvSpPr>
        <p:spPr>
          <a:xfrm>
            <a:off x="10260550" y="5062322"/>
            <a:ext cx="879662" cy="879662"/>
          </a:xfrm>
          <a:custGeom>
            <a:avLst/>
            <a:gdLst/>
            <a:ahLst/>
            <a:cxnLst/>
            <a:rect l="l" t="t" r="r" b="b"/>
            <a:pathLst>
              <a:path w="879662" h="879662">
                <a:moveTo>
                  <a:pt x="0" y="0"/>
                </a:moveTo>
                <a:lnTo>
                  <a:pt x="879662" y="0"/>
                </a:lnTo>
                <a:lnTo>
                  <a:pt x="879662" y="879662"/>
                </a:lnTo>
                <a:lnTo>
                  <a:pt x="0" y="879662"/>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sp>
        <p:nvSpPr>
          <p:cNvPr id="9" name="Freeform 9"/>
          <p:cNvSpPr/>
          <p:nvPr/>
        </p:nvSpPr>
        <p:spPr>
          <a:xfrm>
            <a:off x="10641331" y="6463044"/>
            <a:ext cx="541969" cy="1173556"/>
          </a:xfrm>
          <a:custGeom>
            <a:avLst/>
            <a:gdLst/>
            <a:ahLst/>
            <a:cxnLst/>
            <a:rect l="l" t="t" r="r" b="b"/>
            <a:pathLst>
              <a:path w="541969" h="1173556">
                <a:moveTo>
                  <a:pt x="0" y="0"/>
                </a:moveTo>
                <a:lnTo>
                  <a:pt x="541970" y="0"/>
                </a:lnTo>
                <a:lnTo>
                  <a:pt x="541970" y="1173556"/>
                </a:lnTo>
                <a:lnTo>
                  <a:pt x="0" y="1173556"/>
                </a:lnTo>
                <a:lnTo>
                  <a:pt x="0" y="0"/>
                </a:lnTo>
                <a:close/>
              </a:path>
            </a:pathLst>
          </a:custGeom>
          <a:blipFill>
            <a:blip r:embed="rId5">
              <a:extLst>
                <a:ext uri="{96DAC541-7B7A-43D3-8B79-37D633B846F1}">
                  <asvg:svgBlip xmlns="" xmlns:asvg="http://schemas.microsoft.com/office/drawing/2016/SVG/main" r:embed="rId6"/>
                </a:ext>
              </a:extLst>
            </a:blip>
            <a:stretch>
              <a:fillRect/>
            </a:stretch>
          </a:blipFill>
        </p:spPr>
      </p:sp>
      <p:sp>
        <p:nvSpPr>
          <p:cNvPr id="10" name="Freeform 10"/>
          <p:cNvSpPr/>
          <p:nvPr/>
        </p:nvSpPr>
        <p:spPr>
          <a:xfrm>
            <a:off x="5578652" y="8141539"/>
            <a:ext cx="1173556" cy="1147951"/>
          </a:xfrm>
          <a:custGeom>
            <a:avLst/>
            <a:gdLst/>
            <a:ahLst/>
            <a:cxnLst/>
            <a:rect l="l" t="t" r="r" b="b"/>
            <a:pathLst>
              <a:path w="1173556" h="1147951">
                <a:moveTo>
                  <a:pt x="0" y="0"/>
                </a:moveTo>
                <a:lnTo>
                  <a:pt x="1173556" y="0"/>
                </a:lnTo>
                <a:lnTo>
                  <a:pt x="1173556" y="1147951"/>
                </a:lnTo>
                <a:lnTo>
                  <a:pt x="0" y="1147951"/>
                </a:lnTo>
                <a:lnTo>
                  <a:pt x="0" y="0"/>
                </a:lnTo>
                <a:close/>
              </a:path>
            </a:pathLst>
          </a:custGeom>
          <a:blipFill>
            <a:blip r:embed="rId7">
              <a:extLst>
                <a:ext uri="{96DAC541-7B7A-43D3-8B79-37D633B846F1}">
                  <asvg:svgBlip xmlns="" xmlns:asvg="http://schemas.microsoft.com/office/drawing/2016/SVG/main" r:embed="rId8"/>
                </a:ext>
              </a:extLst>
            </a:blip>
            <a:stretch>
              <a:fillRect/>
            </a:stretch>
          </a:blipFill>
        </p:spPr>
      </p:sp>
      <p:sp>
        <p:nvSpPr>
          <p:cNvPr id="11" name="Freeform 11"/>
          <p:cNvSpPr/>
          <p:nvPr/>
        </p:nvSpPr>
        <p:spPr>
          <a:xfrm>
            <a:off x="3770306" y="8128737"/>
            <a:ext cx="1173556" cy="1173556"/>
          </a:xfrm>
          <a:custGeom>
            <a:avLst/>
            <a:gdLst/>
            <a:ahLst/>
            <a:cxnLst/>
            <a:rect l="l" t="t" r="r" b="b"/>
            <a:pathLst>
              <a:path w="1173556" h="1173556">
                <a:moveTo>
                  <a:pt x="0" y="0"/>
                </a:moveTo>
                <a:lnTo>
                  <a:pt x="1173555" y="0"/>
                </a:lnTo>
                <a:lnTo>
                  <a:pt x="1173555" y="1173556"/>
                </a:lnTo>
                <a:lnTo>
                  <a:pt x="0" y="1173556"/>
                </a:lnTo>
                <a:lnTo>
                  <a:pt x="0" y="0"/>
                </a:lnTo>
                <a:close/>
              </a:path>
            </a:pathLst>
          </a:custGeom>
          <a:blipFill>
            <a:blip r:embed="rId9">
              <a:extLst>
                <a:ext uri="{96DAC541-7B7A-43D3-8B79-37D633B846F1}">
                  <asvg:svgBlip xmlns="" xmlns:asvg="http://schemas.microsoft.com/office/drawing/2016/SVG/main" r:embed="rId10"/>
                </a:ext>
              </a:extLst>
            </a:blip>
            <a:stretch>
              <a:fillRect/>
            </a:stretch>
          </a:blipFill>
        </p:spPr>
      </p:sp>
      <p:sp>
        <p:nvSpPr>
          <p:cNvPr id="12" name="Freeform 12"/>
          <p:cNvSpPr/>
          <p:nvPr/>
        </p:nvSpPr>
        <p:spPr>
          <a:xfrm>
            <a:off x="8945203" y="6615957"/>
            <a:ext cx="1000528" cy="867731"/>
          </a:xfrm>
          <a:custGeom>
            <a:avLst/>
            <a:gdLst/>
            <a:ahLst/>
            <a:cxnLst/>
            <a:rect l="l" t="t" r="r" b="b"/>
            <a:pathLst>
              <a:path w="1000528" h="867731">
                <a:moveTo>
                  <a:pt x="0" y="0"/>
                </a:moveTo>
                <a:lnTo>
                  <a:pt x="1000529" y="0"/>
                </a:lnTo>
                <a:lnTo>
                  <a:pt x="1000529" y="867731"/>
                </a:lnTo>
                <a:lnTo>
                  <a:pt x="0" y="867731"/>
                </a:lnTo>
                <a:lnTo>
                  <a:pt x="0" y="0"/>
                </a:lnTo>
                <a:close/>
              </a:path>
            </a:pathLst>
          </a:custGeom>
          <a:blipFill>
            <a:blip r:embed="rId11">
              <a:extLst>
                <a:ext uri="{96DAC541-7B7A-43D3-8B79-37D633B846F1}">
                  <asvg:svgBlip xmlns="" xmlns:asvg="http://schemas.microsoft.com/office/drawing/2016/SVG/main" r:embed="rId12"/>
                </a:ext>
              </a:extLst>
            </a:blip>
            <a:stretch>
              <a:fillRect/>
            </a:stretch>
          </a:blipFill>
        </p:spPr>
      </p:sp>
      <p:sp>
        <p:nvSpPr>
          <p:cNvPr id="13" name="Freeform 13"/>
          <p:cNvSpPr/>
          <p:nvPr/>
        </p:nvSpPr>
        <p:spPr>
          <a:xfrm>
            <a:off x="7249075" y="6564111"/>
            <a:ext cx="1000528" cy="971422"/>
          </a:xfrm>
          <a:custGeom>
            <a:avLst/>
            <a:gdLst/>
            <a:ahLst/>
            <a:cxnLst/>
            <a:rect l="l" t="t" r="r" b="b"/>
            <a:pathLst>
              <a:path w="1000528" h="971422">
                <a:moveTo>
                  <a:pt x="0" y="0"/>
                </a:moveTo>
                <a:lnTo>
                  <a:pt x="1000529" y="0"/>
                </a:lnTo>
                <a:lnTo>
                  <a:pt x="1000529" y="971422"/>
                </a:lnTo>
                <a:lnTo>
                  <a:pt x="0" y="971422"/>
                </a:lnTo>
                <a:lnTo>
                  <a:pt x="0" y="0"/>
                </a:lnTo>
                <a:close/>
              </a:path>
            </a:pathLst>
          </a:custGeom>
          <a:blipFill>
            <a:blip r:embed="rId13">
              <a:extLst>
                <a:ext uri="{96DAC541-7B7A-43D3-8B79-37D633B846F1}">
                  <asvg:svgBlip xmlns="" xmlns:asvg="http://schemas.microsoft.com/office/drawing/2016/SVG/main" r:embed="rId14"/>
                </a:ext>
              </a:extLst>
            </a:blip>
            <a:stretch>
              <a:fillRect/>
            </a:stretch>
          </a:blipFill>
        </p:spPr>
      </p:sp>
      <p:sp>
        <p:nvSpPr>
          <p:cNvPr id="14" name="Freeform 14"/>
          <p:cNvSpPr/>
          <p:nvPr/>
        </p:nvSpPr>
        <p:spPr>
          <a:xfrm>
            <a:off x="5552948" y="6616866"/>
            <a:ext cx="1000528" cy="865912"/>
          </a:xfrm>
          <a:custGeom>
            <a:avLst/>
            <a:gdLst/>
            <a:ahLst/>
            <a:cxnLst/>
            <a:rect l="l" t="t" r="r" b="b"/>
            <a:pathLst>
              <a:path w="1000528" h="865912">
                <a:moveTo>
                  <a:pt x="0" y="0"/>
                </a:moveTo>
                <a:lnTo>
                  <a:pt x="1000528" y="0"/>
                </a:lnTo>
                <a:lnTo>
                  <a:pt x="1000528" y="865912"/>
                </a:lnTo>
                <a:lnTo>
                  <a:pt x="0" y="865912"/>
                </a:lnTo>
                <a:lnTo>
                  <a:pt x="0" y="0"/>
                </a:lnTo>
                <a:close/>
              </a:path>
            </a:pathLst>
          </a:custGeom>
          <a:blipFill>
            <a:blip r:embed="rId15">
              <a:extLst>
                <a:ext uri="{96DAC541-7B7A-43D3-8B79-37D633B846F1}">
                  <asvg:svgBlip xmlns="" xmlns:asvg="http://schemas.microsoft.com/office/drawing/2016/SVG/main" r:embed="rId16"/>
                </a:ext>
              </a:extLst>
            </a:blip>
            <a:stretch>
              <a:fillRect/>
            </a:stretch>
          </a:blipFill>
        </p:spPr>
      </p:sp>
      <p:sp>
        <p:nvSpPr>
          <p:cNvPr id="15" name="Freeform 15"/>
          <p:cNvSpPr/>
          <p:nvPr/>
        </p:nvSpPr>
        <p:spPr>
          <a:xfrm>
            <a:off x="3856820" y="6705095"/>
            <a:ext cx="1000528" cy="689455"/>
          </a:xfrm>
          <a:custGeom>
            <a:avLst/>
            <a:gdLst/>
            <a:ahLst/>
            <a:cxnLst/>
            <a:rect l="l" t="t" r="r" b="b"/>
            <a:pathLst>
              <a:path w="1000528" h="689455">
                <a:moveTo>
                  <a:pt x="0" y="0"/>
                </a:moveTo>
                <a:lnTo>
                  <a:pt x="1000528" y="0"/>
                </a:lnTo>
                <a:lnTo>
                  <a:pt x="1000528" y="689455"/>
                </a:lnTo>
                <a:lnTo>
                  <a:pt x="0" y="689455"/>
                </a:lnTo>
                <a:lnTo>
                  <a:pt x="0" y="0"/>
                </a:lnTo>
                <a:close/>
              </a:path>
            </a:pathLst>
          </a:custGeom>
          <a:blipFill>
            <a:blip r:embed="rId17">
              <a:extLst>
                <a:ext uri="{96DAC541-7B7A-43D3-8B79-37D633B846F1}">
                  <asvg:svgBlip xmlns="" xmlns:asvg="http://schemas.microsoft.com/office/drawing/2016/SVG/main" r:embed="rId18"/>
                </a:ext>
              </a:extLst>
            </a:blip>
            <a:stretch>
              <a:fillRect/>
            </a:stretch>
          </a:blipFill>
        </p:spPr>
      </p:sp>
      <p:sp>
        <p:nvSpPr>
          <p:cNvPr id="16" name="Freeform 16"/>
          <p:cNvSpPr/>
          <p:nvPr/>
        </p:nvSpPr>
        <p:spPr>
          <a:xfrm>
            <a:off x="3901306" y="4929829"/>
            <a:ext cx="911556" cy="1144648"/>
          </a:xfrm>
          <a:custGeom>
            <a:avLst/>
            <a:gdLst/>
            <a:ahLst/>
            <a:cxnLst/>
            <a:rect l="l" t="t" r="r" b="b"/>
            <a:pathLst>
              <a:path w="911556" h="1144648">
                <a:moveTo>
                  <a:pt x="0" y="0"/>
                </a:moveTo>
                <a:lnTo>
                  <a:pt x="911556" y="0"/>
                </a:lnTo>
                <a:lnTo>
                  <a:pt x="911556" y="1144648"/>
                </a:lnTo>
                <a:lnTo>
                  <a:pt x="0" y="1144648"/>
                </a:lnTo>
                <a:lnTo>
                  <a:pt x="0" y="0"/>
                </a:lnTo>
                <a:close/>
              </a:path>
            </a:pathLst>
          </a:custGeom>
          <a:blipFill>
            <a:blip r:embed="rId19">
              <a:extLst>
                <a:ext uri="{96DAC541-7B7A-43D3-8B79-37D633B846F1}">
                  <asvg:svgBlip xmlns="" xmlns:asvg="http://schemas.microsoft.com/office/drawing/2016/SVG/main" r:embed="rId20"/>
                </a:ext>
              </a:extLst>
            </a:blip>
            <a:stretch>
              <a:fillRect/>
            </a:stretch>
          </a:blipFill>
        </p:spPr>
      </p:sp>
      <p:sp>
        <p:nvSpPr>
          <p:cNvPr id="17" name="Freeform 17"/>
          <p:cNvSpPr/>
          <p:nvPr/>
        </p:nvSpPr>
        <p:spPr>
          <a:xfrm>
            <a:off x="7166510" y="5131958"/>
            <a:ext cx="1000528" cy="740391"/>
          </a:xfrm>
          <a:custGeom>
            <a:avLst/>
            <a:gdLst/>
            <a:ahLst/>
            <a:cxnLst/>
            <a:rect l="l" t="t" r="r" b="b"/>
            <a:pathLst>
              <a:path w="1000528" h="740391">
                <a:moveTo>
                  <a:pt x="0" y="0"/>
                </a:moveTo>
                <a:lnTo>
                  <a:pt x="1000528" y="0"/>
                </a:lnTo>
                <a:lnTo>
                  <a:pt x="1000528" y="740391"/>
                </a:lnTo>
                <a:lnTo>
                  <a:pt x="0" y="740391"/>
                </a:lnTo>
                <a:lnTo>
                  <a:pt x="0" y="0"/>
                </a:lnTo>
                <a:close/>
              </a:path>
            </a:pathLst>
          </a:custGeom>
          <a:blipFill>
            <a:blip r:embed="rId21">
              <a:extLst>
                <a:ext uri="{96DAC541-7B7A-43D3-8B79-37D633B846F1}">
                  <asvg:svgBlip xmlns="" xmlns:asvg="http://schemas.microsoft.com/office/drawing/2016/SVG/main" r:embed="rId22"/>
                </a:ext>
              </a:extLst>
            </a:blip>
            <a:stretch>
              <a:fillRect/>
            </a:stretch>
          </a:blipFill>
        </p:spPr>
      </p:sp>
      <p:sp>
        <p:nvSpPr>
          <p:cNvPr id="18" name="Freeform 18"/>
          <p:cNvSpPr/>
          <p:nvPr/>
        </p:nvSpPr>
        <p:spPr>
          <a:xfrm>
            <a:off x="5489422" y="5003708"/>
            <a:ext cx="1000528" cy="996890"/>
          </a:xfrm>
          <a:custGeom>
            <a:avLst/>
            <a:gdLst/>
            <a:ahLst/>
            <a:cxnLst/>
            <a:rect l="l" t="t" r="r" b="b"/>
            <a:pathLst>
              <a:path w="1000528" h="996890">
                <a:moveTo>
                  <a:pt x="0" y="0"/>
                </a:moveTo>
                <a:lnTo>
                  <a:pt x="1000528" y="0"/>
                </a:lnTo>
                <a:lnTo>
                  <a:pt x="1000528" y="996890"/>
                </a:lnTo>
                <a:lnTo>
                  <a:pt x="0" y="996890"/>
                </a:lnTo>
                <a:lnTo>
                  <a:pt x="0" y="0"/>
                </a:lnTo>
                <a:close/>
              </a:path>
            </a:pathLst>
          </a:custGeom>
          <a:blipFill>
            <a:blip r:embed="rId23">
              <a:extLst>
                <a:ext uri="{96DAC541-7B7A-43D3-8B79-37D633B846F1}">
                  <asvg:svgBlip xmlns="" xmlns:asvg="http://schemas.microsoft.com/office/drawing/2016/SVG/main" r:embed="rId24"/>
                </a:ext>
              </a:extLst>
            </a:blip>
            <a:stretch>
              <a:fillRect/>
            </a:stretch>
          </a:blipFill>
        </p:spPr>
      </p:sp>
      <p:sp>
        <p:nvSpPr>
          <p:cNvPr id="19" name="Freeform 19"/>
          <p:cNvSpPr/>
          <p:nvPr/>
        </p:nvSpPr>
        <p:spPr>
          <a:xfrm>
            <a:off x="8843599" y="5001889"/>
            <a:ext cx="740391" cy="1000528"/>
          </a:xfrm>
          <a:custGeom>
            <a:avLst/>
            <a:gdLst/>
            <a:ahLst/>
            <a:cxnLst/>
            <a:rect l="l" t="t" r="r" b="b"/>
            <a:pathLst>
              <a:path w="740391" h="1000528">
                <a:moveTo>
                  <a:pt x="0" y="0"/>
                </a:moveTo>
                <a:lnTo>
                  <a:pt x="740390" y="0"/>
                </a:lnTo>
                <a:lnTo>
                  <a:pt x="740390" y="1000528"/>
                </a:lnTo>
                <a:lnTo>
                  <a:pt x="0" y="1000528"/>
                </a:lnTo>
                <a:lnTo>
                  <a:pt x="0" y="0"/>
                </a:lnTo>
                <a:close/>
              </a:path>
            </a:pathLst>
          </a:custGeom>
          <a:blipFill>
            <a:blip r:embed="rId25">
              <a:extLst>
                <a:ext uri="{96DAC541-7B7A-43D3-8B79-37D633B846F1}">
                  <asvg:svgBlip xmlns="" xmlns:asvg="http://schemas.microsoft.com/office/drawing/2016/SVG/main" r:embed="rId26"/>
                </a:ext>
              </a:extLst>
            </a:blip>
            <a:stretch>
              <a:fillRect/>
            </a:stretch>
          </a:blipFill>
        </p:spPr>
      </p:sp>
      <p:sp>
        <p:nvSpPr>
          <p:cNvPr id="20" name="Freeform 20"/>
          <p:cNvSpPr/>
          <p:nvPr/>
        </p:nvSpPr>
        <p:spPr>
          <a:xfrm>
            <a:off x="7386999" y="8215251"/>
            <a:ext cx="674902" cy="1000528"/>
          </a:xfrm>
          <a:custGeom>
            <a:avLst/>
            <a:gdLst/>
            <a:ahLst/>
            <a:cxnLst/>
            <a:rect l="l" t="t" r="r" b="b"/>
            <a:pathLst>
              <a:path w="674902" h="1000528">
                <a:moveTo>
                  <a:pt x="0" y="0"/>
                </a:moveTo>
                <a:lnTo>
                  <a:pt x="674901" y="0"/>
                </a:lnTo>
                <a:lnTo>
                  <a:pt x="674901" y="1000528"/>
                </a:lnTo>
                <a:lnTo>
                  <a:pt x="0" y="1000528"/>
                </a:lnTo>
                <a:lnTo>
                  <a:pt x="0" y="0"/>
                </a:lnTo>
                <a:close/>
              </a:path>
            </a:pathLst>
          </a:custGeom>
          <a:blipFill>
            <a:blip r:embed="rId27">
              <a:extLst>
                <a:ext uri="{96DAC541-7B7A-43D3-8B79-37D633B846F1}">
                  <asvg:svgBlip xmlns="" xmlns:asvg="http://schemas.microsoft.com/office/drawing/2016/SVG/main" r:embed="rId28"/>
                </a:ext>
              </a:extLst>
            </a:blip>
            <a:stretch>
              <a:fillRect/>
            </a:stretch>
          </a:blipFill>
        </p:spPr>
      </p:sp>
      <p:sp>
        <p:nvSpPr>
          <p:cNvPr id="21" name="Freeform 21"/>
          <p:cNvSpPr/>
          <p:nvPr/>
        </p:nvSpPr>
        <p:spPr>
          <a:xfrm>
            <a:off x="8696691" y="8215251"/>
            <a:ext cx="940496" cy="1000528"/>
          </a:xfrm>
          <a:custGeom>
            <a:avLst/>
            <a:gdLst/>
            <a:ahLst/>
            <a:cxnLst/>
            <a:rect l="l" t="t" r="r" b="b"/>
            <a:pathLst>
              <a:path w="940496" h="1000528">
                <a:moveTo>
                  <a:pt x="0" y="0"/>
                </a:moveTo>
                <a:lnTo>
                  <a:pt x="940497" y="0"/>
                </a:lnTo>
                <a:lnTo>
                  <a:pt x="940497" y="1000528"/>
                </a:lnTo>
                <a:lnTo>
                  <a:pt x="0" y="1000528"/>
                </a:lnTo>
                <a:lnTo>
                  <a:pt x="0" y="0"/>
                </a:lnTo>
                <a:close/>
              </a:path>
            </a:pathLst>
          </a:custGeom>
          <a:blipFill>
            <a:blip r:embed="rId29">
              <a:extLst>
                <a:ext uri="{96DAC541-7B7A-43D3-8B79-37D633B846F1}">
                  <asvg:svgBlip xmlns="" xmlns:asvg="http://schemas.microsoft.com/office/drawing/2016/SVG/main" r:embed="rId30"/>
                </a:ext>
              </a:extLst>
            </a:blip>
            <a:stretch>
              <a:fillRect/>
            </a:stretch>
          </a:blipFill>
        </p:spPr>
      </p:sp>
      <p:sp>
        <p:nvSpPr>
          <p:cNvPr id="22" name="Freeform 22"/>
          <p:cNvSpPr/>
          <p:nvPr/>
        </p:nvSpPr>
        <p:spPr>
          <a:xfrm>
            <a:off x="10271979" y="8188070"/>
            <a:ext cx="1054890" cy="1054890"/>
          </a:xfrm>
          <a:custGeom>
            <a:avLst/>
            <a:gdLst/>
            <a:ahLst/>
            <a:cxnLst/>
            <a:rect l="l" t="t" r="r" b="b"/>
            <a:pathLst>
              <a:path w="1054890" h="1054890">
                <a:moveTo>
                  <a:pt x="0" y="0"/>
                </a:moveTo>
                <a:lnTo>
                  <a:pt x="1054889" y="0"/>
                </a:lnTo>
                <a:lnTo>
                  <a:pt x="1054889" y="1054890"/>
                </a:lnTo>
                <a:lnTo>
                  <a:pt x="0" y="1054890"/>
                </a:lnTo>
                <a:lnTo>
                  <a:pt x="0" y="0"/>
                </a:lnTo>
                <a:close/>
              </a:path>
            </a:pathLst>
          </a:custGeom>
          <a:blipFill>
            <a:blip r:embed="rId31">
              <a:extLst>
                <a:ext uri="{96DAC541-7B7A-43D3-8B79-37D633B846F1}">
                  <asvg:svgBlip xmlns="" xmlns:asvg="http://schemas.microsoft.com/office/drawing/2016/SVG/main" r:embed="rId32"/>
                </a:ext>
              </a:extLst>
            </a:blip>
            <a:stretch>
              <a:fillRect/>
            </a:stretch>
          </a:blipFill>
        </p:spPr>
      </p:sp>
      <p:sp>
        <p:nvSpPr>
          <p:cNvPr id="23" name="Freeform 23"/>
          <p:cNvSpPr/>
          <p:nvPr/>
        </p:nvSpPr>
        <p:spPr>
          <a:xfrm>
            <a:off x="11816773" y="5075325"/>
            <a:ext cx="1173556" cy="853656"/>
          </a:xfrm>
          <a:custGeom>
            <a:avLst/>
            <a:gdLst/>
            <a:ahLst/>
            <a:cxnLst/>
            <a:rect l="l" t="t" r="r" b="b"/>
            <a:pathLst>
              <a:path w="1173556" h="853656">
                <a:moveTo>
                  <a:pt x="0" y="0"/>
                </a:moveTo>
                <a:lnTo>
                  <a:pt x="1173555" y="0"/>
                </a:lnTo>
                <a:lnTo>
                  <a:pt x="1173555" y="853656"/>
                </a:lnTo>
                <a:lnTo>
                  <a:pt x="0" y="853656"/>
                </a:lnTo>
                <a:lnTo>
                  <a:pt x="0" y="0"/>
                </a:lnTo>
                <a:close/>
              </a:path>
            </a:pathLst>
          </a:custGeom>
          <a:blipFill>
            <a:blip r:embed="rId33">
              <a:extLst>
                <a:ext uri="{96DAC541-7B7A-43D3-8B79-37D633B846F1}">
                  <asvg:svgBlip xmlns="" xmlns:asvg="http://schemas.microsoft.com/office/drawing/2016/SVG/main" r:embed="rId34"/>
                </a:ext>
              </a:extLst>
            </a:blip>
            <a:stretch>
              <a:fillRect/>
            </a:stretch>
          </a:blipFill>
        </p:spPr>
      </p:sp>
      <p:sp>
        <p:nvSpPr>
          <p:cNvPr id="24" name="Freeform 24"/>
          <p:cNvSpPr/>
          <p:nvPr/>
        </p:nvSpPr>
        <p:spPr>
          <a:xfrm>
            <a:off x="13666888" y="4915375"/>
            <a:ext cx="721203" cy="1173556"/>
          </a:xfrm>
          <a:custGeom>
            <a:avLst/>
            <a:gdLst/>
            <a:ahLst/>
            <a:cxnLst/>
            <a:rect l="l" t="t" r="r" b="b"/>
            <a:pathLst>
              <a:path w="721203" h="1173556">
                <a:moveTo>
                  <a:pt x="0" y="0"/>
                </a:moveTo>
                <a:lnTo>
                  <a:pt x="721204" y="0"/>
                </a:lnTo>
                <a:lnTo>
                  <a:pt x="721204" y="1173556"/>
                </a:lnTo>
                <a:lnTo>
                  <a:pt x="0" y="1173556"/>
                </a:lnTo>
                <a:lnTo>
                  <a:pt x="0" y="0"/>
                </a:lnTo>
                <a:close/>
              </a:path>
            </a:pathLst>
          </a:custGeom>
          <a:blipFill>
            <a:blip r:embed="rId35">
              <a:extLst>
                <a:ext uri="{96DAC541-7B7A-43D3-8B79-37D633B846F1}">
                  <asvg:svgBlip xmlns="" xmlns:asvg="http://schemas.microsoft.com/office/drawing/2016/SVG/main" r:embed="rId36"/>
                </a:ext>
              </a:extLst>
            </a:blip>
            <a:stretch>
              <a:fillRect/>
            </a:stretch>
          </a:blipFill>
        </p:spPr>
      </p:sp>
      <p:sp>
        <p:nvSpPr>
          <p:cNvPr id="25" name="Freeform 25"/>
          <p:cNvSpPr/>
          <p:nvPr/>
        </p:nvSpPr>
        <p:spPr>
          <a:xfrm>
            <a:off x="11878901" y="6698456"/>
            <a:ext cx="787175" cy="702733"/>
          </a:xfrm>
          <a:custGeom>
            <a:avLst/>
            <a:gdLst/>
            <a:ahLst/>
            <a:cxnLst/>
            <a:rect l="l" t="t" r="r" b="b"/>
            <a:pathLst>
              <a:path w="787175" h="702733">
                <a:moveTo>
                  <a:pt x="0" y="0"/>
                </a:moveTo>
                <a:lnTo>
                  <a:pt x="787175" y="0"/>
                </a:lnTo>
                <a:lnTo>
                  <a:pt x="787175" y="702732"/>
                </a:lnTo>
                <a:lnTo>
                  <a:pt x="0" y="702732"/>
                </a:lnTo>
                <a:lnTo>
                  <a:pt x="0" y="0"/>
                </a:lnTo>
                <a:close/>
              </a:path>
            </a:pathLst>
          </a:custGeom>
          <a:blipFill>
            <a:blip r:embed="rId37">
              <a:extLst>
                <a:ext uri="{96DAC541-7B7A-43D3-8B79-37D633B846F1}">
                  <asvg:svgBlip xmlns="" xmlns:asvg="http://schemas.microsoft.com/office/drawing/2016/SVG/main" r:embed="rId38"/>
                </a:ext>
              </a:extLst>
            </a:blip>
            <a:stretch>
              <a:fillRect/>
            </a:stretch>
          </a:blipFill>
        </p:spPr>
      </p:sp>
      <p:sp>
        <p:nvSpPr>
          <p:cNvPr id="26" name="Freeform 26"/>
          <p:cNvSpPr/>
          <p:nvPr/>
        </p:nvSpPr>
        <p:spPr>
          <a:xfrm>
            <a:off x="13361675" y="6573122"/>
            <a:ext cx="1101617" cy="953399"/>
          </a:xfrm>
          <a:custGeom>
            <a:avLst/>
            <a:gdLst/>
            <a:ahLst/>
            <a:cxnLst/>
            <a:rect l="l" t="t" r="r" b="b"/>
            <a:pathLst>
              <a:path w="1101617" h="953399">
                <a:moveTo>
                  <a:pt x="0" y="0"/>
                </a:moveTo>
                <a:lnTo>
                  <a:pt x="1101617" y="0"/>
                </a:lnTo>
                <a:lnTo>
                  <a:pt x="1101617" y="953400"/>
                </a:lnTo>
                <a:lnTo>
                  <a:pt x="0" y="953400"/>
                </a:lnTo>
                <a:lnTo>
                  <a:pt x="0" y="0"/>
                </a:lnTo>
                <a:close/>
              </a:path>
            </a:pathLst>
          </a:custGeom>
          <a:blipFill>
            <a:blip r:embed="rId39">
              <a:extLst>
                <a:ext uri="{96DAC541-7B7A-43D3-8B79-37D633B846F1}">
                  <asvg:svgBlip xmlns="" xmlns:asvg="http://schemas.microsoft.com/office/drawing/2016/SVG/main" r:embed="rId40"/>
                </a:ext>
              </a:extLst>
            </a:blip>
            <a:stretch>
              <a:fillRect/>
            </a:stretch>
          </a:blipFill>
        </p:spPr>
      </p:sp>
      <p:sp>
        <p:nvSpPr>
          <p:cNvPr id="27" name="Freeform 27"/>
          <p:cNvSpPr/>
          <p:nvPr/>
        </p:nvSpPr>
        <p:spPr>
          <a:xfrm>
            <a:off x="11961659" y="8577384"/>
            <a:ext cx="980283" cy="276262"/>
          </a:xfrm>
          <a:custGeom>
            <a:avLst/>
            <a:gdLst/>
            <a:ahLst/>
            <a:cxnLst/>
            <a:rect l="l" t="t" r="r" b="b"/>
            <a:pathLst>
              <a:path w="980283" h="276262">
                <a:moveTo>
                  <a:pt x="0" y="0"/>
                </a:moveTo>
                <a:lnTo>
                  <a:pt x="980283" y="0"/>
                </a:lnTo>
                <a:lnTo>
                  <a:pt x="980283" y="276262"/>
                </a:lnTo>
                <a:lnTo>
                  <a:pt x="0" y="276262"/>
                </a:lnTo>
                <a:lnTo>
                  <a:pt x="0" y="0"/>
                </a:lnTo>
                <a:close/>
              </a:path>
            </a:pathLst>
          </a:custGeom>
          <a:blipFill>
            <a:blip r:embed="rId41">
              <a:extLst>
                <a:ext uri="{96DAC541-7B7A-43D3-8B79-37D633B846F1}">
                  <asvg:svgBlip xmlns="" xmlns:asvg="http://schemas.microsoft.com/office/drawing/2016/SVG/main" r:embed="rId42"/>
                </a:ext>
              </a:extLst>
            </a:blip>
            <a:stretch>
              <a:fillRect/>
            </a:stretch>
          </a:blipFill>
        </p:spPr>
      </p:sp>
      <p:sp>
        <p:nvSpPr>
          <p:cNvPr id="28" name="Freeform 28"/>
          <p:cNvSpPr/>
          <p:nvPr/>
        </p:nvSpPr>
        <p:spPr>
          <a:xfrm>
            <a:off x="13576733" y="8158880"/>
            <a:ext cx="886568" cy="1113270"/>
          </a:xfrm>
          <a:custGeom>
            <a:avLst/>
            <a:gdLst/>
            <a:ahLst/>
            <a:cxnLst/>
            <a:rect l="l" t="t" r="r" b="b"/>
            <a:pathLst>
              <a:path w="886568" h="1113270">
                <a:moveTo>
                  <a:pt x="0" y="0"/>
                </a:moveTo>
                <a:lnTo>
                  <a:pt x="886568" y="0"/>
                </a:lnTo>
                <a:lnTo>
                  <a:pt x="886568" y="1113270"/>
                </a:lnTo>
                <a:lnTo>
                  <a:pt x="0" y="1113270"/>
                </a:lnTo>
                <a:lnTo>
                  <a:pt x="0" y="0"/>
                </a:lnTo>
                <a:close/>
              </a:path>
            </a:pathLst>
          </a:custGeom>
          <a:blipFill>
            <a:blip r:embed="rId43">
              <a:extLst>
                <a:ext uri="{96DAC541-7B7A-43D3-8B79-37D633B846F1}">
                  <asvg:svgBlip xmlns="" xmlns:asvg="http://schemas.microsoft.com/office/drawing/2016/SVG/main" r:embed="rId44"/>
                </a:ext>
              </a:extLst>
            </a:blip>
            <a:stretch>
              <a:fillRect/>
            </a:stretch>
          </a:blipFill>
        </p:spPr>
      </p:sp>
      <p:grpSp>
        <p:nvGrpSpPr>
          <p:cNvPr id="29" name="Group 29"/>
          <p:cNvGrpSpPr/>
          <p:nvPr/>
        </p:nvGrpSpPr>
        <p:grpSpPr>
          <a:xfrm>
            <a:off x="1219294" y="2903804"/>
            <a:ext cx="15795020" cy="1269294"/>
            <a:chOff x="0" y="0"/>
            <a:chExt cx="5762066" cy="463042"/>
          </a:xfrm>
        </p:grpSpPr>
        <p:sp>
          <p:nvSpPr>
            <p:cNvPr id="30" name="Freeform 30"/>
            <p:cNvSpPr/>
            <p:nvPr/>
          </p:nvSpPr>
          <p:spPr>
            <a:xfrm>
              <a:off x="0" y="0"/>
              <a:ext cx="5762066" cy="463042"/>
            </a:xfrm>
            <a:custGeom>
              <a:avLst/>
              <a:gdLst/>
              <a:ahLst/>
              <a:cxnLst/>
              <a:rect l="l" t="t" r="r" b="b"/>
              <a:pathLst>
                <a:path w="5762066" h="463042">
                  <a:moveTo>
                    <a:pt x="0" y="0"/>
                  </a:moveTo>
                  <a:lnTo>
                    <a:pt x="5762066" y="0"/>
                  </a:lnTo>
                  <a:lnTo>
                    <a:pt x="5762066" y="463042"/>
                  </a:lnTo>
                  <a:lnTo>
                    <a:pt x="0" y="463042"/>
                  </a:lnTo>
                  <a:close/>
                </a:path>
              </a:pathLst>
            </a:custGeom>
            <a:solidFill>
              <a:srgbClr val="FFFFFF"/>
            </a:solidFill>
          </p:spPr>
        </p:sp>
      </p:grpSp>
      <p:grpSp>
        <p:nvGrpSpPr>
          <p:cNvPr id="31" name="Group 31"/>
          <p:cNvGrpSpPr/>
          <p:nvPr/>
        </p:nvGrpSpPr>
        <p:grpSpPr>
          <a:xfrm>
            <a:off x="1219294" y="4537842"/>
            <a:ext cx="15795020" cy="4548214"/>
            <a:chOff x="0" y="0"/>
            <a:chExt cx="5762066" cy="1659201"/>
          </a:xfrm>
        </p:grpSpPr>
        <p:sp>
          <p:nvSpPr>
            <p:cNvPr id="32" name="Freeform 32"/>
            <p:cNvSpPr/>
            <p:nvPr/>
          </p:nvSpPr>
          <p:spPr>
            <a:xfrm>
              <a:off x="0" y="0"/>
              <a:ext cx="5762066" cy="1659201"/>
            </a:xfrm>
            <a:custGeom>
              <a:avLst/>
              <a:gdLst/>
              <a:ahLst/>
              <a:cxnLst/>
              <a:rect l="l" t="t" r="r" b="b"/>
              <a:pathLst>
                <a:path w="5762066" h="1659201">
                  <a:moveTo>
                    <a:pt x="0" y="0"/>
                  </a:moveTo>
                  <a:lnTo>
                    <a:pt x="5762066" y="0"/>
                  </a:lnTo>
                  <a:lnTo>
                    <a:pt x="5762066" y="1659201"/>
                  </a:lnTo>
                  <a:lnTo>
                    <a:pt x="0" y="1659201"/>
                  </a:lnTo>
                  <a:close/>
                </a:path>
              </a:pathLst>
            </a:custGeom>
            <a:solidFill>
              <a:srgbClr val="FFFFFF"/>
            </a:solidFill>
          </p:spPr>
        </p:sp>
      </p:grpSp>
      <p:sp>
        <p:nvSpPr>
          <p:cNvPr id="33" name="TextBox 33"/>
          <p:cNvSpPr txBox="1"/>
          <p:nvPr/>
        </p:nvSpPr>
        <p:spPr>
          <a:xfrm>
            <a:off x="2833406" y="3152343"/>
            <a:ext cx="12621188" cy="734060"/>
          </a:xfrm>
          <a:prstGeom prst="rect">
            <a:avLst/>
          </a:prstGeom>
        </p:spPr>
        <p:txBody>
          <a:bodyPr lIns="0" tIns="0" rIns="0" bIns="0" rtlCol="0" anchor="t">
            <a:spAutoFit/>
          </a:bodyPr>
          <a:lstStyle/>
          <a:p>
            <a:pPr algn="ctr">
              <a:lnSpc>
                <a:spcPts val="2859"/>
              </a:lnSpc>
            </a:pPr>
            <a:r>
              <a:rPr lang="en-US" sz="2199">
                <a:solidFill>
                  <a:srgbClr val="000000"/>
                </a:solidFill>
                <a:latin typeface="Poppins"/>
                <a:ea typeface="Poppins"/>
                <a:cs typeface="Poppins"/>
                <a:sym typeface="Poppins"/>
              </a:rPr>
              <a:t>Sử dụng các tài nguyên thiết kế này trong Bản thuyết trình Canva của bạn. Thiết kế vui vẻ!</a:t>
            </a:r>
          </a:p>
          <a:p>
            <a:pPr algn="ctr">
              <a:lnSpc>
                <a:spcPts val="2859"/>
              </a:lnSpc>
            </a:pPr>
            <a:r>
              <a:rPr lang="en-US" sz="2199">
                <a:solidFill>
                  <a:srgbClr val="000000"/>
                </a:solidFill>
                <a:latin typeface="Poppins"/>
                <a:ea typeface="Poppins"/>
                <a:cs typeface="Poppins"/>
                <a:sym typeface="Poppins"/>
              </a:rPr>
              <a:t>Hãy xóa trang này trước khi trình bày.</a:t>
            </a:r>
          </a:p>
        </p:txBody>
      </p:sp>
      <p:grpSp>
        <p:nvGrpSpPr>
          <p:cNvPr id="34" name="Group 34"/>
          <p:cNvGrpSpPr>
            <a:grpSpLocks noChangeAspect="1"/>
          </p:cNvGrpSpPr>
          <p:nvPr/>
        </p:nvGrpSpPr>
        <p:grpSpPr>
          <a:xfrm>
            <a:off x="9404956" y="8064673"/>
            <a:ext cx="529685" cy="529685"/>
            <a:chOff x="0" y="0"/>
            <a:chExt cx="6355080" cy="6355080"/>
          </a:xfrm>
        </p:grpSpPr>
        <p:sp>
          <p:nvSpPr>
            <p:cNvPr id="35" name="Freeform 35"/>
            <p:cNvSpPr/>
            <p:nvPr/>
          </p:nvSpPr>
          <p:spPr>
            <a:xfrm>
              <a:off x="0" y="0"/>
              <a:ext cx="6355080" cy="6355080"/>
            </a:xfrm>
            <a:custGeom>
              <a:avLst/>
              <a:gdLst/>
              <a:ahLst/>
              <a:cxnLst/>
              <a:rect l="l" t="t" r="r" b="b"/>
              <a:pathLst>
                <a:path w="6355080" h="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003EA8"/>
            </a:solidFill>
          </p:spPr>
        </p:sp>
      </p:grpSp>
      <p:grpSp>
        <p:nvGrpSpPr>
          <p:cNvPr id="36" name="Group 36"/>
          <p:cNvGrpSpPr/>
          <p:nvPr/>
        </p:nvGrpSpPr>
        <p:grpSpPr>
          <a:xfrm>
            <a:off x="7922772" y="8064673"/>
            <a:ext cx="529685" cy="529685"/>
            <a:chOff x="0" y="0"/>
            <a:chExt cx="6350000" cy="6350000"/>
          </a:xfrm>
        </p:grpSpPr>
        <p:sp>
          <p:nvSpPr>
            <p:cNvPr id="37" name="Freeform 37"/>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3EA8"/>
            </a:solidFill>
          </p:spPr>
        </p:sp>
      </p:grpSp>
      <p:sp>
        <p:nvSpPr>
          <p:cNvPr id="38" name="Freeform 38"/>
          <p:cNvSpPr/>
          <p:nvPr/>
        </p:nvSpPr>
        <p:spPr>
          <a:xfrm>
            <a:off x="12463910" y="7958580"/>
            <a:ext cx="517455" cy="741871"/>
          </a:xfrm>
          <a:custGeom>
            <a:avLst/>
            <a:gdLst/>
            <a:ahLst/>
            <a:cxnLst/>
            <a:rect l="l" t="t" r="r" b="b"/>
            <a:pathLst>
              <a:path w="517455" h="741871">
                <a:moveTo>
                  <a:pt x="0" y="0"/>
                </a:moveTo>
                <a:lnTo>
                  <a:pt x="517454" y="0"/>
                </a:lnTo>
                <a:lnTo>
                  <a:pt x="517454" y="741871"/>
                </a:lnTo>
                <a:lnTo>
                  <a:pt x="0" y="741871"/>
                </a:lnTo>
                <a:lnTo>
                  <a:pt x="0" y="0"/>
                </a:lnTo>
                <a:close/>
              </a:path>
            </a:pathLst>
          </a:custGeom>
          <a:blipFill>
            <a:blip r:embed="rId45">
              <a:extLst>
                <a:ext uri="{96DAC541-7B7A-43D3-8B79-37D633B846F1}">
                  <asvg:svgBlip xmlns="" xmlns:asvg="http://schemas.microsoft.com/office/drawing/2016/SVG/main" r:embed="rId46"/>
                </a:ext>
              </a:extLst>
            </a:blip>
            <a:stretch>
              <a:fillRect/>
            </a:stretch>
          </a:blipFill>
        </p:spPr>
      </p:sp>
      <p:sp>
        <p:nvSpPr>
          <p:cNvPr id="39" name="Freeform 39"/>
          <p:cNvSpPr/>
          <p:nvPr/>
        </p:nvSpPr>
        <p:spPr>
          <a:xfrm>
            <a:off x="13625403" y="5777265"/>
            <a:ext cx="2367586" cy="839417"/>
          </a:xfrm>
          <a:custGeom>
            <a:avLst/>
            <a:gdLst/>
            <a:ahLst/>
            <a:cxnLst/>
            <a:rect l="l" t="t" r="r" b="b"/>
            <a:pathLst>
              <a:path w="2367586" h="839417">
                <a:moveTo>
                  <a:pt x="0" y="0"/>
                </a:moveTo>
                <a:lnTo>
                  <a:pt x="2367586" y="0"/>
                </a:lnTo>
                <a:lnTo>
                  <a:pt x="2367586" y="839417"/>
                </a:lnTo>
                <a:lnTo>
                  <a:pt x="0" y="839417"/>
                </a:lnTo>
                <a:lnTo>
                  <a:pt x="0" y="0"/>
                </a:lnTo>
                <a:close/>
              </a:path>
            </a:pathLst>
          </a:custGeom>
          <a:blipFill>
            <a:blip r:embed="rId47">
              <a:extLst>
                <a:ext uri="{96DAC541-7B7A-43D3-8B79-37D633B846F1}">
                  <asvg:svgBlip xmlns="" xmlns:asvg="http://schemas.microsoft.com/office/drawing/2016/SVG/main" r:embed="rId48"/>
                </a:ext>
              </a:extLst>
            </a:blip>
            <a:stretch>
              <a:fillRect/>
            </a:stretch>
          </a:blipFill>
        </p:spPr>
      </p:sp>
      <p:sp>
        <p:nvSpPr>
          <p:cNvPr id="40" name="Freeform 40"/>
          <p:cNvSpPr/>
          <p:nvPr/>
        </p:nvSpPr>
        <p:spPr>
          <a:xfrm>
            <a:off x="7633736" y="5375265"/>
            <a:ext cx="1637441" cy="1643417"/>
          </a:xfrm>
          <a:custGeom>
            <a:avLst/>
            <a:gdLst/>
            <a:ahLst/>
            <a:cxnLst/>
            <a:rect l="l" t="t" r="r" b="b"/>
            <a:pathLst>
              <a:path w="1637441" h="1643417">
                <a:moveTo>
                  <a:pt x="0" y="0"/>
                </a:moveTo>
                <a:lnTo>
                  <a:pt x="1637441" y="0"/>
                </a:lnTo>
                <a:lnTo>
                  <a:pt x="1637441" y="1643417"/>
                </a:lnTo>
                <a:lnTo>
                  <a:pt x="0" y="1643417"/>
                </a:lnTo>
                <a:lnTo>
                  <a:pt x="0" y="0"/>
                </a:lnTo>
                <a:close/>
              </a:path>
            </a:pathLst>
          </a:custGeom>
          <a:blipFill>
            <a:blip r:embed="rId49">
              <a:extLst>
                <a:ext uri="{96DAC541-7B7A-43D3-8B79-37D633B846F1}">
                  <asvg:svgBlip xmlns="" xmlns:asvg="http://schemas.microsoft.com/office/drawing/2016/SVG/main" r:embed="rId50"/>
                </a:ext>
              </a:extLst>
            </a:blip>
            <a:stretch>
              <a:fillRect/>
            </a:stretch>
          </a:blipFill>
        </p:spPr>
      </p:sp>
      <p:sp>
        <p:nvSpPr>
          <p:cNvPr id="41" name="Freeform 41"/>
          <p:cNvSpPr/>
          <p:nvPr/>
        </p:nvSpPr>
        <p:spPr>
          <a:xfrm>
            <a:off x="2031895" y="7212278"/>
            <a:ext cx="4393894" cy="1382079"/>
          </a:xfrm>
          <a:custGeom>
            <a:avLst/>
            <a:gdLst/>
            <a:ahLst/>
            <a:cxnLst/>
            <a:rect l="l" t="t" r="r" b="b"/>
            <a:pathLst>
              <a:path w="4393894" h="1382079">
                <a:moveTo>
                  <a:pt x="0" y="0"/>
                </a:moveTo>
                <a:lnTo>
                  <a:pt x="4393894" y="0"/>
                </a:lnTo>
                <a:lnTo>
                  <a:pt x="4393894" y="1382079"/>
                </a:lnTo>
                <a:lnTo>
                  <a:pt x="0" y="1382079"/>
                </a:lnTo>
                <a:lnTo>
                  <a:pt x="0" y="0"/>
                </a:lnTo>
                <a:close/>
              </a:path>
            </a:pathLst>
          </a:custGeom>
          <a:blipFill>
            <a:blip r:embed="rId51">
              <a:extLst>
                <a:ext uri="{96DAC541-7B7A-43D3-8B79-37D633B846F1}">
                  <asvg:svgBlip xmlns="" xmlns:asvg="http://schemas.microsoft.com/office/drawing/2016/SVG/main" r:embed="rId52"/>
                </a:ext>
              </a:extLst>
            </a:blip>
            <a:stretch>
              <a:fillRect/>
            </a:stretch>
          </a:blipFill>
        </p:spPr>
      </p:sp>
      <p:sp>
        <p:nvSpPr>
          <p:cNvPr id="42" name="Freeform 42"/>
          <p:cNvSpPr/>
          <p:nvPr/>
        </p:nvSpPr>
        <p:spPr>
          <a:xfrm>
            <a:off x="2031895" y="5620070"/>
            <a:ext cx="4393894" cy="1062523"/>
          </a:xfrm>
          <a:custGeom>
            <a:avLst/>
            <a:gdLst/>
            <a:ahLst/>
            <a:cxnLst/>
            <a:rect l="l" t="t" r="r" b="b"/>
            <a:pathLst>
              <a:path w="4393894" h="1062523">
                <a:moveTo>
                  <a:pt x="0" y="0"/>
                </a:moveTo>
                <a:lnTo>
                  <a:pt x="4393894" y="0"/>
                </a:lnTo>
                <a:lnTo>
                  <a:pt x="4393894" y="1062524"/>
                </a:lnTo>
                <a:lnTo>
                  <a:pt x="0" y="1062524"/>
                </a:lnTo>
                <a:lnTo>
                  <a:pt x="0" y="0"/>
                </a:lnTo>
                <a:close/>
              </a:path>
            </a:pathLst>
          </a:custGeom>
          <a:blipFill>
            <a:blip r:embed="rId53">
              <a:extLst>
                <a:ext uri="{96DAC541-7B7A-43D3-8B79-37D633B846F1}">
                  <asvg:svgBlip xmlns="" xmlns:asvg="http://schemas.microsoft.com/office/drawing/2016/SVG/main" r:embed="rId54"/>
                </a:ext>
              </a:extLst>
            </a:blip>
            <a:stretch>
              <a:fillRect/>
            </a:stretch>
          </a:blipFill>
        </p:spPr>
      </p:sp>
      <p:sp>
        <p:nvSpPr>
          <p:cNvPr id="43" name="Freeform 43"/>
          <p:cNvSpPr/>
          <p:nvPr/>
        </p:nvSpPr>
        <p:spPr>
          <a:xfrm>
            <a:off x="10791337" y="5395948"/>
            <a:ext cx="1446459" cy="1816330"/>
          </a:xfrm>
          <a:custGeom>
            <a:avLst/>
            <a:gdLst/>
            <a:ahLst/>
            <a:cxnLst/>
            <a:rect l="l" t="t" r="r" b="b"/>
            <a:pathLst>
              <a:path w="1446459" h="1816330">
                <a:moveTo>
                  <a:pt x="0" y="0"/>
                </a:moveTo>
                <a:lnTo>
                  <a:pt x="1446459" y="0"/>
                </a:lnTo>
                <a:lnTo>
                  <a:pt x="1446459" y="1816330"/>
                </a:lnTo>
                <a:lnTo>
                  <a:pt x="0" y="1816330"/>
                </a:lnTo>
                <a:lnTo>
                  <a:pt x="0" y="0"/>
                </a:lnTo>
                <a:close/>
              </a:path>
            </a:pathLst>
          </a:custGeom>
          <a:blipFill>
            <a:blip r:embed="rId55">
              <a:extLst>
                <a:ext uri="{96DAC541-7B7A-43D3-8B79-37D633B846F1}">
                  <asvg:svgBlip xmlns="" xmlns:asvg="http://schemas.microsoft.com/office/drawing/2016/SVG/main" r:embed="rId56"/>
                </a:ext>
              </a:extLst>
            </a:blip>
            <a:stretch>
              <a:fillRect/>
            </a:stretch>
          </a:blipFill>
        </p:spPr>
      </p:sp>
      <p:sp>
        <p:nvSpPr>
          <p:cNvPr id="44" name="Freeform 44"/>
          <p:cNvSpPr/>
          <p:nvPr/>
        </p:nvSpPr>
        <p:spPr>
          <a:xfrm>
            <a:off x="10791337" y="7821878"/>
            <a:ext cx="815322" cy="904503"/>
          </a:xfrm>
          <a:custGeom>
            <a:avLst/>
            <a:gdLst/>
            <a:ahLst/>
            <a:cxnLst/>
            <a:rect l="l" t="t" r="r" b="b"/>
            <a:pathLst>
              <a:path w="815322" h="904503">
                <a:moveTo>
                  <a:pt x="0" y="0"/>
                </a:moveTo>
                <a:lnTo>
                  <a:pt x="815323" y="0"/>
                </a:lnTo>
                <a:lnTo>
                  <a:pt x="815323" y="904503"/>
                </a:lnTo>
                <a:lnTo>
                  <a:pt x="0" y="904503"/>
                </a:lnTo>
                <a:lnTo>
                  <a:pt x="0" y="0"/>
                </a:lnTo>
                <a:close/>
              </a:path>
            </a:pathLst>
          </a:custGeom>
          <a:blipFill>
            <a:blip r:embed="rId57">
              <a:extLst>
                <a:ext uri="{96DAC541-7B7A-43D3-8B79-37D633B846F1}">
                  <asvg:svgBlip xmlns="" xmlns:asvg="http://schemas.microsoft.com/office/drawing/2016/SVG/main" r:embed="rId58"/>
                </a:ext>
              </a:extLst>
            </a:blip>
            <a:stretch>
              <a:fillRect r="-135582"/>
            </a:stretch>
          </a:blipFill>
        </p:spPr>
      </p:sp>
      <p:sp>
        <p:nvSpPr>
          <p:cNvPr id="45" name="Freeform 45"/>
          <p:cNvSpPr/>
          <p:nvPr/>
        </p:nvSpPr>
        <p:spPr>
          <a:xfrm>
            <a:off x="13625403" y="7903318"/>
            <a:ext cx="2455232" cy="611576"/>
          </a:xfrm>
          <a:custGeom>
            <a:avLst/>
            <a:gdLst/>
            <a:ahLst/>
            <a:cxnLst/>
            <a:rect l="l" t="t" r="r" b="b"/>
            <a:pathLst>
              <a:path w="2455232" h="611576">
                <a:moveTo>
                  <a:pt x="0" y="0"/>
                </a:moveTo>
                <a:lnTo>
                  <a:pt x="2455232" y="0"/>
                </a:lnTo>
                <a:lnTo>
                  <a:pt x="2455232" y="611576"/>
                </a:lnTo>
                <a:lnTo>
                  <a:pt x="0" y="611576"/>
                </a:lnTo>
                <a:lnTo>
                  <a:pt x="0" y="0"/>
                </a:lnTo>
                <a:close/>
              </a:path>
            </a:pathLst>
          </a:custGeom>
          <a:blipFill>
            <a:blip r:embed="rId59">
              <a:extLst>
                <a:ext uri="{96DAC541-7B7A-43D3-8B79-37D633B846F1}">
                  <asvg:svgBlip xmlns="" xmlns:asvg="http://schemas.microsoft.com/office/drawing/2016/SVG/main" r:embed="rId60"/>
                </a:ext>
              </a:extLst>
            </a:blip>
            <a:stretch>
              <a:fillRect/>
            </a:stretch>
          </a:blipFill>
        </p:spPr>
      </p:sp>
      <p:grpSp>
        <p:nvGrpSpPr>
          <p:cNvPr id="46" name="Group 46"/>
          <p:cNvGrpSpPr/>
          <p:nvPr/>
        </p:nvGrpSpPr>
        <p:grpSpPr>
          <a:xfrm>
            <a:off x="527979" y="243303"/>
            <a:ext cx="17177649" cy="9058990"/>
            <a:chOff x="0" y="0"/>
            <a:chExt cx="6266453" cy="3304744"/>
          </a:xfrm>
        </p:grpSpPr>
        <p:sp>
          <p:nvSpPr>
            <p:cNvPr id="47" name="Freeform 47"/>
            <p:cNvSpPr/>
            <p:nvPr/>
          </p:nvSpPr>
          <p:spPr>
            <a:xfrm>
              <a:off x="0" y="0"/>
              <a:ext cx="6266453" cy="3304744"/>
            </a:xfrm>
            <a:custGeom>
              <a:avLst/>
              <a:gdLst/>
              <a:ahLst/>
              <a:cxnLst/>
              <a:rect l="l" t="t" r="r" b="b"/>
              <a:pathLst>
                <a:path w="6266453" h="3304744">
                  <a:moveTo>
                    <a:pt x="0" y="0"/>
                  </a:moveTo>
                  <a:lnTo>
                    <a:pt x="6266453" y="0"/>
                  </a:lnTo>
                  <a:lnTo>
                    <a:pt x="6266453" y="3304744"/>
                  </a:lnTo>
                  <a:lnTo>
                    <a:pt x="0" y="3304744"/>
                  </a:lnTo>
                  <a:close/>
                </a:path>
              </a:pathLst>
            </a:custGeom>
            <a:solidFill>
              <a:srgbClr val="FFFFFF"/>
            </a:solidFill>
          </p:spPr>
        </p:sp>
      </p:grpSp>
      <p:sp>
        <p:nvSpPr>
          <p:cNvPr id="48" name="Freeform 48"/>
          <p:cNvSpPr/>
          <p:nvPr/>
        </p:nvSpPr>
        <p:spPr>
          <a:xfrm flipH="1">
            <a:off x="16442319" y="-47111"/>
            <a:ext cx="5533751" cy="1961966"/>
          </a:xfrm>
          <a:custGeom>
            <a:avLst/>
            <a:gdLst/>
            <a:ahLst/>
            <a:cxnLst/>
            <a:rect l="l" t="t" r="r" b="b"/>
            <a:pathLst>
              <a:path w="5533751" h="1961966">
                <a:moveTo>
                  <a:pt x="5533751" y="0"/>
                </a:moveTo>
                <a:lnTo>
                  <a:pt x="0" y="0"/>
                </a:lnTo>
                <a:lnTo>
                  <a:pt x="0" y="1961966"/>
                </a:lnTo>
                <a:lnTo>
                  <a:pt x="5533751" y="1961966"/>
                </a:lnTo>
                <a:lnTo>
                  <a:pt x="5533751" y="0"/>
                </a:lnTo>
                <a:close/>
              </a:path>
            </a:pathLst>
          </a:custGeom>
          <a:blipFill>
            <a:blip r:embed="rId47">
              <a:extLst>
                <a:ext uri="{96DAC541-7B7A-43D3-8B79-37D633B846F1}">
                  <asvg:svgBlip xmlns="" xmlns:asvg="http://schemas.microsoft.com/office/drawing/2016/SVG/main" r:embed="rId48"/>
                </a:ext>
              </a:extLst>
            </a:blip>
            <a:stretch>
              <a:fillRect/>
            </a:stretch>
          </a:blipFill>
        </p:spPr>
      </p:sp>
      <p:sp>
        <p:nvSpPr>
          <p:cNvPr id="49" name="Freeform 49"/>
          <p:cNvSpPr/>
          <p:nvPr/>
        </p:nvSpPr>
        <p:spPr>
          <a:xfrm>
            <a:off x="14492424" y="8842479"/>
            <a:ext cx="5533751" cy="1961966"/>
          </a:xfrm>
          <a:custGeom>
            <a:avLst/>
            <a:gdLst/>
            <a:ahLst/>
            <a:cxnLst/>
            <a:rect l="l" t="t" r="r" b="b"/>
            <a:pathLst>
              <a:path w="5533751" h="1961966">
                <a:moveTo>
                  <a:pt x="0" y="0"/>
                </a:moveTo>
                <a:lnTo>
                  <a:pt x="5533752" y="0"/>
                </a:lnTo>
                <a:lnTo>
                  <a:pt x="5533752" y="1961967"/>
                </a:lnTo>
                <a:lnTo>
                  <a:pt x="0" y="1961967"/>
                </a:lnTo>
                <a:lnTo>
                  <a:pt x="0" y="0"/>
                </a:lnTo>
                <a:close/>
              </a:path>
            </a:pathLst>
          </a:custGeom>
          <a:blipFill>
            <a:blip r:embed="rId47">
              <a:extLst>
                <a:ext uri="{96DAC541-7B7A-43D3-8B79-37D633B846F1}">
                  <asvg:svgBlip xmlns="" xmlns:asvg="http://schemas.microsoft.com/office/drawing/2016/SVG/main" r:embed="rId48"/>
                </a:ext>
              </a:extLst>
            </a:blip>
            <a:stretch>
              <a:fillRect/>
            </a:stretch>
          </a:blipFill>
        </p:spPr>
      </p:sp>
      <p:sp>
        <p:nvSpPr>
          <p:cNvPr id="50" name="TextBox 50"/>
          <p:cNvSpPr txBox="1"/>
          <p:nvPr/>
        </p:nvSpPr>
        <p:spPr>
          <a:xfrm>
            <a:off x="855360" y="687545"/>
            <a:ext cx="16179687" cy="8398510"/>
          </a:xfrm>
          <a:prstGeom prst="rect">
            <a:avLst/>
          </a:prstGeom>
        </p:spPr>
        <p:txBody>
          <a:bodyPr lIns="0" tIns="0" rIns="0" bIns="0" rtlCol="0" anchor="t">
            <a:spAutoFit/>
          </a:bodyPr>
          <a:lstStyle/>
          <a:p>
            <a:pPr marL="690879" lvl="1" indent="-345439" algn="just">
              <a:lnSpc>
                <a:spcPts val="4159"/>
              </a:lnSpc>
              <a:buFont typeface="Arial"/>
              <a:buChar char="•"/>
            </a:pPr>
            <a:r>
              <a:rPr lang="en-US" sz="3199">
                <a:solidFill>
                  <a:srgbClr val="000000"/>
                </a:solidFill>
                <a:latin typeface="Poppins"/>
                <a:ea typeface="Poppins"/>
                <a:cs typeface="Poppins"/>
                <a:sym typeface="Poppins"/>
              </a:rPr>
              <a:t>alert tcp any any -&gt; any 22 (msg:"SSH Brute Force Attack Detected"; flow:to_server,established; content:"SSH-"; depth:4; detection_filter:track by_src, count 5, seconds 10; sid:1000008;)</a:t>
            </a:r>
          </a:p>
          <a:p>
            <a:pPr marL="690879" lvl="1" indent="-345439" algn="just">
              <a:lnSpc>
                <a:spcPts val="4159"/>
              </a:lnSpc>
              <a:buFont typeface="Arial"/>
              <a:buChar char="•"/>
            </a:pPr>
            <a:endParaRPr lang="en-US" sz="3199">
              <a:solidFill>
                <a:srgbClr val="000000"/>
              </a:solidFill>
              <a:latin typeface="Poppins"/>
              <a:ea typeface="Poppins"/>
              <a:cs typeface="Poppins"/>
              <a:sym typeface="Poppins"/>
            </a:endParaRPr>
          </a:p>
          <a:p>
            <a:pPr marL="690879" lvl="1" indent="-345439" algn="just">
              <a:lnSpc>
                <a:spcPts val="4159"/>
              </a:lnSpc>
              <a:buFont typeface="Arial"/>
              <a:buChar char="•"/>
            </a:pPr>
            <a:r>
              <a:rPr lang="en-US" sz="3199">
                <a:solidFill>
                  <a:srgbClr val="000000"/>
                </a:solidFill>
                <a:latin typeface="Poppins"/>
                <a:ea typeface="Poppins"/>
                <a:cs typeface="Poppins"/>
                <a:sym typeface="Poppins"/>
              </a:rPr>
              <a:t>Phân tích luật: </a:t>
            </a:r>
          </a:p>
          <a:p>
            <a:pPr marL="690879" lvl="1" indent="-345439" algn="just">
              <a:lnSpc>
                <a:spcPts val="4159"/>
              </a:lnSpc>
              <a:buFont typeface="Arial"/>
              <a:buChar char="•"/>
            </a:pPr>
            <a:r>
              <a:rPr lang="en-US" sz="3199">
                <a:solidFill>
                  <a:srgbClr val="000000"/>
                </a:solidFill>
                <a:latin typeface="Poppins"/>
                <a:ea typeface="Poppins"/>
                <a:cs typeface="Poppins"/>
                <a:sym typeface="Poppins"/>
              </a:rPr>
              <a:t>alert tcp: Áp dụng cho giao thức TCP.</a:t>
            </a:r>
          </a:p>
          <a:p>
            <a:pPr marL="690879" lvl="1" indent="-345439" algn="just">
              <a:lnSpc>
                <a:spcPts val="4159"/>
              </a:lnSpc>
              <a:buFont typeface="Arial"/>
              <a:buChar char="•"/>
            </a:pPr>
            <a:r>
              <a:rPr lang="en-US" sz="3199">
                <a:solidFill>
                  <a:srgbClr val="000000"/>
                </a:solidFill>
                <a:latin typeface="Poppins"/>
                <a:ea typeface="Poppins"/>
                <a:cs typeface="Poppins"/>
                <a:sym typeface="Poppins"/>
              </a:rPr>
              <a:t>any any -&gt; any 22: Phát hiện lưu lượng đi cổng 22 (SSH) từ bất kỳ nguồn nào.</a:t>
            </a:r>
          </a:p>
          <a:p>
            <a:pPr marL="690879" lvl="1" indent="-345439" algn="just">
              <a:lnSpc>
                <a:spcPts val="4159"/>
              </a:lnSpc>
              <a:buFont typeface="Arial"/>
              <a:buChar char="•"/>
            </a:pPr>
            <a:r>
              <a:rPr lang="en-US" sz="3199">
                <a:solidFill>
                  <a:srgbClr val="000000"/>
                </a:solidFill>
                <a:latin typeface="Poppins"/>
                <a:ea typeface="Poppins"/>
                <a:cs typeface="Poppins"/>
                <a:sym typeface="Poppins"/>
              </a:rPr>
              <a:t>msg: “SSH Brute Force Attack Detected”: Hiển thị cảnh báo khi phát hiện tấn công.</a:t>
            </a:r>
          </a:p>
          <a:p>
            <a:pPr marL="690879" lvl="1" indent="-345439" algn="just">
              <a:lnSpc>
                <a:spcPts val="4159"/>
              </a:lnSpc>
              <a:buFont typeface="Arial"/>
              <a:buChar char="•"/>
            </a:pPr>
            <a:r>
              <a:rPr lang="en-US" sz="3199">
                <a:solidFill>
                  <a:srgbClr val="000000"/>
                </a:solidFill>
                <a:latin typeface="Poppins"/>
                <a:ea typeface="Poppins"/>
                <a:cs typeface="Poppins"/>
                <a:sym typeface="Poppins"/>
              </a:rPr>
              <a:t>flow:to_server,established: Chỉ phát hiện khi có kết nối hợp lệ đến server.</a:t>
            </a:r>
          </a:p>
          <a:p>
            <a:pPr marL="690879" lvl="1" indent="-345439" algn="just">
              <a:lnSpc>
                <a:spcPts val="4159"/>
              </a:lnSpc>
              <a:buFont typeface="Arial"/>
              <a:buChar char="•"/>
            </a:pPr>
            <a:r>
              <a:rPr lang="en-US" sz="3199">
                <a:solidFill>
                  <a:srgbClr val="000000"/>
                </a:solidFill>
                <a:latin typeface="Poppins"/>
                <a:ea typeface="Poppins"/>
                <a:cs typeface="Poppins"/>
                <a:sym typeface="Poppins"/>
              </a:rPr>
              <a:t>content:"SSH-"; depth:4: Kiểm tra nội dung gói tin có chứa chuỗi "SSH-" trong 4 byte đầu tiên (đặc trưng của giao thức SSH).</a:t>
            </a:r>
          </a:p>
          <a:p>
            <a:pPr marL="690879" lvl="1" indent="-345439" algn="just">
              <a:lnSpc>
                <a:spcPts val="4159"/>
              </a:lnSpc>
              <a:buFont typeface="Arial"/>
              <a:buChar char="•"/>
            </a:pPr>
            <a:r>
              <a:rPr lang="en-US" sz="3199">
                <a:solidFill>
                  <a:srgbClr val="000000"/>
                </a:solidFill>
                <a:latin typeface="Poppins"/>
                <a:ea typeface="Poppins"/>
                <a:cs typeface="Poppins"/>
                <a:sym typeface="Poppins"/>
              </a:rPr>
              <a:t>detection_filter:track by_src, count 5, seconds 10: Phát hiện nếu có 5 lần thử kết nối SSH trong vòng 10 giây từ cùng một địa chỉ nguồn.</a:t>
            </a:r>
          </a:p>
          <a:p>
            <a:pPr marL="690879" lvl="1" indent="-345439" algn="just">
              <a:lnSpc>
                <a:spcPts val="4159"/>
              </a:lnSpc>
              <a:buFont typeface="Arial"/>
              <a:buChar char="•"/>
            </a:pPr>
            <a:r>
              <a:rPr lang="en-US" sz="3199">
                <a:solidFill>
                  <a:srgbClr val="000000"/>
                </a:solidFill>
                <a:latin typeface="Poppins"/>
                <a:ea typeface="Poppins"/>
                <a:cs typeface="Poppins"/>
                <a:sym typeface="Poppins"/>
              </a:rPr>
              <a:t>sid:1000008: Mã số của quy tắc.</a:t>
            </a:r>
          </a:p>
          <a:p>
            <a:pPr algn="just">
              <a:lnSpc>
                <a:spcPts val="4159"/>
              </a:lnSpc>
            </a:pPr>
            <a:endParaRPr lang="en-US" sz="3199">
              <a:solidFill>
                <a:srgbClr val="000000"/>
              </a:solidFill>
              <a:latin typeface="Poppins"/>
              <a:ea typeface="Poppins"/>
              <a:cs typeface="Poppins"/>
              <a:sym typeface="Poppins"/>
            </a:endParaRPr>
          </a:p>
        </p:txBody>
      </p:sp>
      <p:sp>
        <p:nvSpPr>
          <p:cNvPr id="51" name="Freeform 51"/>
          <p:cNvSpPr/>
          <p:nvPr/>
        </p:nvSpPr>
        <p:spPr>
          <a:xfrm>
            <a:off x="16793505" y="3742304"/>
            <a:ext cx="441616" cy="633141"/>
          </a:xfrm>
          <a:custGeom>
            <a:avLst/>
            <a:gdLst/>
            <a:ahLst/>
            <a:cxnLst/>
            <a:rect l="l" t="t" r="r" b="b"/>
            <a:pathLst>
              <a:path w="441616" h="633141">
                <a:moveTo>
                  <a:pt x="0" y="0"/>
                </a:moveTo>
                <a:lnTo>
                  <a:pt x="441616" y="0"/>
                </a:lnTo>
                <a:lnTo>
                  <a:pt x="441616" y="633141"/>
                </a:lnTo>
                <a:lnTo>
                  <a:pt x="0" y="633141"/>
                </a:lnTo>
                <a:lnTo>
                  <a:pt x="0" y="0"/>
                </a:lnTo>
                <a:close/>
              </a:path>
            </a:pathLst>
          </a:custGeom>
          <a:blipFill>
            <a:blip r:embed="rId45">
              <a:extLst>
                <a:ext uri="{96DAC541-7B7A-43D3-8B79-37D633B846F1}">
                  <asvg:svgBlip xmlns="" xmlns:asvg="http://schemas.microsoft.com/office/drawing/2016/SVG/main" r:embed="rId46"/>
                </a:ext>
              </a:extLst>
            </a:blip>
            <a:stretch>
              <a:fillRect/>
            </a:stretch>
          </a:blipFill>
        </p:spPr>
      </p:sp>
      <p:sp>
        <p:nvSpPr>
          <p:cNvPr id="52" name="Freeform 52"/>
          <p:cNvSpPr/>
          <p:nvPr/>
        </p:nvSpPr>
        <p:spPr>
          <a:xfrm>
            <a:off x="327822" y="1281714"/>
            <a:ext cx="441616" cy="633141"/>
          </a:xfrm>
          <a:custGeom>
            <a:avLst/>
            <a:gdLst/>
            <a:ahLst/>
            <a:cxnLst/>
            <a:rect l="l" t="t" r="r" b="b"/>
            <a:pathLst>
              <a:path w="441616" h="633141">
                <a:moveTo>
                  <a:pt x="0" y="0"/>
                </a:moveTo>
                <a:lnTo>
                  <a:pt x="441615" y="0"/>
                </a:lnTo>
                <a:lnTo>
                  <a:pt x="441615" y="633141"/>
                </a:lnTo>
                <a:lnTo>
                  <a:pt x="0" y="633141"/>
                </a:lnTo>
                <a:lnTo>
                  <a:pt x="0" y="0"/>
                </a:lnTo>
                <a:close/>
              </a:path>
            </a:pathLst>
          </a:custGeom>
          <a:blipFill>
            <a:blip r:embed="rId45">
              <a:extLst>
                <a:ext uri="{96DAC541-7B7A-43D3-8B79-37D633B846F1}">
                  <asvg:svgBlip xmlns="" xmlns:asvg="http://schemas.microsoft.com/office/drawing/2016/SVG/main" r:embed="rId46"/>
                </a:ext>
              </a:extLst>
            </a:blip>
            <a:stretch>
              <a:fillRect/>
            </a:stretch>
          </a:blipFill>
        </p:spPr>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24354" r="-1468" b="-56033"/>
            </a:stretch>
          </a:blipFill>
        </p:spPr>
      </p:sp>
      <p:sp>
        <p:nvSpPr>
          <p:cNvPr id="3" name="Freeform 3"/>
          <p:cNvSpPr/>
          <p:nvPr/>
        </p:nvSpPr>
        <p:spPr>
          <a:xfrm>
            <a:off x="-2618892" y="332518"/>
            <a:ext cx="3927179" cy="1392364"/>
          </a:xfrm>
          <a:custGeom>
            <a:avLst/>
            <a:gdLst/>
            <a:ahLst/>
            <a:cxnLst/>
            <a:rect l="l" t="t" r="r" b="b"/>
            <a:pathLst>
              <a:path w="3927179" h="1392364">
                <a:moveTo>
                  <a:pt x="0" y="0"/>
                </a:moveTo>
                <a:lnTo>
                  <a:pt x="3927179" y="0"/>
                </a:lnTo>
                <a:lnTo>
                  <a:pt x="3927179" y="1392364"/>
                </a:lnTo>
                <a:lnTo>
                  <a:pt x="0" y="1392364"/>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sp>
        <p:nvSpPr>
          <p:cNvPr id="4" name="Freeform 4"/>
          <p:cNvSpPr/>
          <p:nvPr/>
        </p:nvSpPr>
        <p:spPr>
          <a:xfrm>
            <a:off x="14714106" y="696182"/>
            <a:ext cx="7147788" cy="1728465"/>
          </a:xfrm>
          <a:custGeom>
            <a:avLst/>
            <a:gdLst/>
            <a:ahLst/>
            <a:cxnLst/>
            <a:rect l="l" t="t" r="r" b="b"/>
            <a:pathLst>
              <a:path w="7147788" h="1728465">
                <a:moveTo>
                  <a:pt x="0" y="0"/>
                </a:moveTo>
                <a:lnTo>
                  <a:pt x="7147788" y="0"/>
                </a:lnTo>
                <a:lnTo>
                  <a:pt x="7147788" y="1728465"/>
                </a:lnTo>
                <a:lnTo>
                  <a:pt x="0" y="1728465"/>
                </a:lnTo>
                <a:lnTo>
                  <a:pt x="0" y="0"/>
                </a:lnTo>
                <a:close/>
              </a:path>
            </a:pathLst>
          </a:custGeom>
          <a:blipFill>
            <a:blip r:embed="rId5">
              <a:extLst>
                <a:ext uri="{96DAC541-7B7A-43D3-8B79-37D633B846F1}">
                  <asvg:svgBlip xmlns="" xmlns:asvg="http://schemas.microsoft.com/office/drawing/2016/SVG/main" r:embed="rId6"/>
                </a:ext>
              </a:extLst>
            </a:blip>
            <a:stretch>
              <a:fillRect/>
            </a:stretch>
          </a:blipFill>
        </p:spPr>
      </p:sp>
      <p:sp>
        <p:nvSpPr>
          <p:cNvPr id="5" name="TextBox 5"/>
          <p:cNvSpPr txBox="1"/>
          <p:nvPr/>
        </p:nvSpPr>
        <p:spPr>
          <a:xfrm>
            <a:off x="1934866" y="1522314"/>
            <a:ext cx="12022214" cy="1066800"/>
          </a:xfrm>
          <a:prstGeom prst="rect">
            <a:avLst/>
          </a:prstGeom>
        </p:spPr>
        <p:txBody>
          <a:bodyPr lIns="0" tIns="0" rIns="0" bIns="0" rtlCol="0" anchor="t">
            <a:spAutoFit/>
          </a:bodyPr>
          <a:lstStyle/>
          <a:p>
            <a:pPr algn="l">
              <a:lnSpc>
                <a:spcPts val="4079"/>
              </a:lnSpc>
              <a:spcBef>
                <a:spcPct val="0"/>
              </a:spcBef>
            </a:pPr>
            <a:r>
              <a:rPr lang="en-US" sz="3399">
                <a:solidFill>
                  <a:srgbClr val="000000"/>
                </a:solidFill>
                <a:latin typeface="Poppins"/>
                <a:ea typeface="Poppins"/>
                <a:cs typeface="Poppins"/>
                <a:sym typeface="Poppins"/>
              </a:rPr>
              <a:t>IDS/IPS đóng vai trò quan trọng trong việc bảo vệ hệ thống mạng khỏi các mối đe dọa an ninh như :</a:t>
            </a:r>
          </a:p>
        </p:txBody>
      </p:sp>
      <p:sp>
        <p:nvSpPr>
          <p:cNvPr id="6" name="TextBox 6"/>
          <p:cNvSpPr txBox="1"/>
          <p:nvPr/>
        </p:nvSpPr>
        <p:spPr>
          <a:xfrm>
            <a:off x="1213735" y="514088"/>
            <a:ext cx="10188715" cy="552450"/>
          </a:xfrm>
          <a:prstGeom prst="rect">
            <a:avLst/>
          </a:prstGeom>
        </p:spPr>
        <p:txBody>
          <a:bodyPr lIns="0" tIns="0" rIns="0" bIns="0" rtlCol="0" anchor="t">
            <a:spAutoFit/>
          </a:bodyPr>
          <a:lstStyle/>
          <a:p>
            <a:pPr algn="ctr">
              <a:lnSpc>
                <a:spcPts val="4199"/>
              </a:lnSpc>
              <a:spcBef>
                <a:spcPct val="0"/>
              </a:spcBef>
            </a:pPr>
            <a:r>
              <a:rPr lang="en-US" sz="3499" b="1">
                <a:solidFill>
                  <a:srgbClr val="000000"/>
                </a:solidFill>
                <a:latin typeface="Poppins Bold"/>
                <a:ea typeface="Poppins Bold"/>
                <a:cs typeface="Poppins Bold"/>
                <a:sym typeface="Poppins Bold"/>
              </a:rPr>
              <a:t>1.2.2. Vai trò của IDS/IPS trong bảo mật mạng</a:t>
            </a:r>
          </a:p>
        </p:txBody>
      </p:sp>
      <p:sp>
        <p:nvSpPr>
          <p:cNvPr id="7" name="TextBox 7"/>
          <p:cNvSpPr txBox="1"/>
          <p:nvPr/>
        </p:nvSpPr>
        <p:spPr>
          <a:xfrm>
            <a:off x="1934866" y="2931514"/>
            <a:ext cx="13552900" cy="914400"/>
          </a:xfrm>
          <a:prstGeom prst="rect">
            <a:avLst/>
          </a:prstGeom>
        </p:spPr>
        <p:txBody>
          <a:bodyPr lIns="0" tIns="0" rIns="0" bIns="0" rtlCol="0" anchor="t">
            <a:spAutoFit/>
          </a:bodyPr>
          <a:lstStyle/>
          <a:p>
            <a:pPr algn="l">
              <a:lnSpc>
                <a:spcPts val="3599"/>
              </a:lnSpc>
              <a:spcBef>
                <a:spcPct val="0"/>
              </a:spcBef>
            </a:pPr>
            <a:r>
              <a:rPr lang="en-US" sz="2999">
                <a:solidFill>
                  <a:srgbClr val="000000"/>
                </a:solidFill>
                <a:latin typeface="Poppins"/>
                <a:ea typeface="Poppins"/>
                <a:cs typeface="Poppins"/>
                <a:sym typeface="Poppins"/>
              </a:rPr>
              <a:t>1.</a:t>
            </a:r>
            <a:r>
              <a:rPr lang="en-US" sz="2999" b="1">
                <a:solidFill>
                  <a:srgbClr val="000000"/>
                </a:solidFill>
                <a:latin typeface="Poppins Bold"/>
                <a:ea typeface="Poppins Bold"/>
                <a:cs typeface="Poppins Bold"/>
                <a:sym typeface="Poppins Bold"/>
              </a:rPr>
              <a:t>Phát hiện tấn công mạng</a:t>
            </a:r>
            <a:r>
              <a:rPr lang="en-US" sz="2999">
                <a:solidFill>
                  <a:srgbClr val="000000"/>
                </a:solidFill>
                <a:latin typeface="Poppins"/>
                <a:ea typeface="Poppins"/>
                <a:cs typeface="Poppins"/>
                <a:sym typeface="Poppins"/>
              </a:rPr>
              <a:t>: Xác định các hành vi đáng ngờ, chẳng hạn như quét cổng, tấn công từ chối dịch vụ (DDoS), khai thác lỗ hổng, v.v.</a:t>
            </a:r>
          </a:p>
        </p:txBody>
      </p:sp>
      <p:sp>
        <p:nvSpPr>
          <p:cNvPr id="8" name="TextBox 8"/>
          <p:cNvSpPr txBox="1"/>
          <p:nvPr/>
        </p:nvSpPr>
        <p:spPr>
          <a:xfrm>
            <a:off x="1934866" y="4322164"/>
            <a:ext cx="10796605" cy="914400"/>
          </a:xfrm>
          <a:prstGeom prst="rect">
            <a:avLst/>
          </a:prstGeom>
        </p:spPr>
        <p:txBody>
          <a:bodyPr lIns="0" tIns="0" rIns="0" bIns="0" rtlCol="0" anchor="t">
            <a:spAutoFit/>
          </a:bodyPr>
          <a:lstStyle/>
          <a:p>
            <a:pPr algn="l">
              <a:lnSpc>
                <a:spcPts val="3599"/>
              </a:lnSpc>
              <a:spcBef>
                <a:spcPct val="0"/>
              </a:spcBef>
            </a:pPr>
            <a:r>
              <a:rPr lang="en-US" sz="2999">
                <a:solidFill>
                  <a:srgbClr val="000000"/>
                </a:solidFill>
                <a:latin typeface="Poppins"/>
                <a:ea typeface="Poppins"/>
                <a:cs typeface="Poppins"/>
                <a:sym typeface="Poppins"/>
              </a:rPr>
              <a:t>2.</a:t>
            </a:r>
            <a:r>
              <a:rPr lang="en-US" sz="2999" b="1">
                <a:solidFill>
                  <a:srgbClr val="000000"/>
                </a:solidFill>
                <a:latin typeface="Poppins Bold"/>
                <a:ea typeface="Poppins Bold"/>
                <a:cs typeface="Poppins Bold"/>
                <a:sym typeface="Poppins Bold"/>
              </a:rPr>
              <a:t>Giảm thiểu rủi ro bảo mật</a:t>
            </a:r>
            <a:r>
              <a:rPr lang="en-US" sz="2999">
                <a:solidFill>
                  <a:srgbClr val="000000"/>
                </a:solidFill>
                <a:latin typeface="Poppins"/>
                <a:ea typeface="Poppins"/>
                <a:cs typeface="Poppins"/>
                <a:sym typeface="Poppins"/>
              </a:rPr>
              <a:t>: Giúp tổ chức kịp thời phát hiện và phản ứng với các sự cố bảo mật.</a:t>
            </a:r>
          </a:p>
        </p:txBody>
      </p:sp>
      <p:sp>
        <p:nvSpPr>
          <p:cNvPr id="9" name="TextBox 9"/>
          <p:cNvSpPr txBox="1"/>
          <p:nvPr/>
        </p:nvSpPr>
        <p:spPr>
          <a:xfrm>
            <a:off x="1934866" y="5712814"/>
            <a:ext cx="11071913" cy="914400"/>
          </a:xfrm>
          <a:prstGeom prst="rect">
            <a:avLst/>
          </a:prstGeom>
        </p:spPr>
        <p:txBody>
          <a:bodyPr lIns="0" tIns="0" rIns="0" bIns="0" rtlCol="0" anchor="t">
            <a:spAutoFit/>
          </a:bodyPr>
          <a:lstStyle/>
          <a:p>
            <a:pPr algn="l">
              <a:lnSpc>
                <a:spcPts val="3599"/>
              </a:lnSpc>
              <a:spcBef>
                <a:spcPct val="0"/>
              </a:spcBef>
            </a:pPr>
            <a:r>
              <a:rPr lang="en-US" sz="2999">
                <a:solidFill>
                  <a:srgbClr val="000000"/>
                </a:solidFill>
                <a:latin typeface="Poppins"/>
                <a:ea typeface="Poppins"/>
                <a:cs typeface="Poppins"/>
                <a:sym typeface="Poppins"/>
              </a:rPr>
              <a:t>3.</a:t>
            </a:r>
            <a:r>
              <a:rPr lang="en-US" sz="2999" b="1">
                <a:solidFill>
                  <a:srgbClr val="000000"/>
                </a:solidFill>
                <a:latin typeface="Poppins Bold"/>
                <a:ea typeface="Poppins Bold"/>
                <a:cs typeface="Poppins Bold"/>
                <a:sym typeface="Poppins Bold"/>
              </a:rPr>
              <a:t>Hỗ trợ tuân thủ bảo mật</a:t>
            </a:r>
            <a:r>
              <a:rPr lang="en-US" sz="2999">
                <a:solidFill>
                  <a:srgbClr val="000000"/>
                </a:solidFill>
                <a:latin typeface="Poppins"/>
                <a:ea typeface="Poppins"/>
                <a:cs typeface="Poppins"/>
                <a:sym typeface="Poppins"/>
              </a:rPr>
              <a:t>: Nhiều tổ chức phải triển khai IDS/IPS để tuân thủ các quy định như PCI-DSS, HIPAA.</a:t>
            </a:r>
          </a:p>
        </p:txBody>
      </p:sp>
      <p:sp>
        <p:nvSpPr>
          <p:cNvPr id="10" name="TextBox 10"/>
          <p:cNvSpPr txBox="1"/>
          <p:nvPr/>
        </p:nvSpPr>
        <p:spPr>
          <a:xfrm>
            <a:off x="1934866" y="6999380"/>
            <a:ext cx="13673925" cy="942975"/>
          </a:xfrm>
          <a:prstGeom prst="rect">
            <a:avLst/>
          </a:prstGeom>
        </p:spPr>
        <p:txBody>
          <a:bodyPr lIns="0" tIns="0" rIns="0" bIns="0" rtlCol="0" anchor="t">
            <a:spAutoFit/>
          </a:bodyPr>
          <a:lstStyle/>
          <a:p>
            <a:pPr algn="l">
              <a:lnSpc>
                <a:spcPts val="3600"/>
              </a:lnSpc>
              <a:spcBef>
                <a:spcPct val="0"/>
              </a:spcBef>
            </a:pPr>
            <a:r>
              <a:rPr lang="en-US" sz="3000">
                <a:solidFill>
                  <a:srgbClr val="000000"/>
                </a:solidFill>
                <a:latin typeface="Poppins"/>
                <a:ea typeface="Poppins"/>
                <a:cs typeface="Poppins"/>
                <a:sym typeface="Poppins"/>
              </a:rPr>
              <a:t>4.</a:t>
            </a:r>
            <a:r>
              <a:rPr lang="en-US" sz="3000" b="1">
                <a:solidFill>
                  <a:srgbClr val="000000"/>
                </a:solidFill>
                <a:latin typeface="Poppins Bold"/>
                <a:ea typeface="Poppins Bold"/>
                <a:cs typeface="Poppins Bold"/>
                <a:sym typeface="Poppins Bold"/>
              </a:rPr>
              <a:t>Bảo vệ dữ liệu quan trọng</a:t>
            </a:r>
            <a:r>
              <a:rPr lang="en-US" sz="3000">
                <a:solidFill>
                  <a:srgbClr val="000000"/>
                </a:solidFill>
                <a:latin typeface="Poppins"/>
                <a:ea typeface="Poppins"/>
                <a:cs typeface="Poppins"/>
                <a:sym typeface="Poppins"/>
              </a:rPr>
              <a:t>: Ngăn chặn các cuộc tấn công nhằm vào dữ liệu nhạy cảm, tránh rò rỉ hoặc mất mát thông tin</a:t>
            </a:r>
          </a:p>
        </p:txBody>
      </p:sp>
      <p:sp>
        <p:nvSpPr>
          <p:cNvPr id="11" name="TextBox 11"/>
          <p:cNvSpPr txBox="1"/>
          <p:nvPr/>
        </p:nvSpPr>
        <p:spPr>
          <a:xfrm>
            <a:off x="1934866" y="8315325"/>
            <a:ext cx="13673925" cy="942975"/>
          </a:xfrm>
          <a:prstGeom prst="rect">
            <a:avLst/>
          </a:prstGeom>
        </p:spPr>
        <p:txBody>
          <a:bodyPr lIns="0" tIns="0" rIns="0" bIns="0" rtlCol="0" anchor="t">
            <a:spAutoFit/>
          </a:bodyPr>
          <a:lstStyle/>
          <a:p>
            <a:pPr algn="l">
              <a:lnSpc>
                <a:spcPts val="3600"/>
              </a:lnSpc>
              <a:spcBef>
                <a:spcPct val="0"/>
              </a:spcBef>
            </a:pPr>
            <a:r>
              <a:rPr lang="en-US" sz="3000" b="1">
                <a:solidFill>
                  <a:srgbClr val="000000"/>
                </a:solidFill>
                <a:latin typeface="Poppins Bold"/>
                <a:ea typeface="Poppins Bold"/>
                <a:cs typeface="Poppins Bold"/>
                <a:sym typeface="Poppins Bold"/>
              </a:rPr>
              <a:t>5.Giám sát và phân tích lưu lượng mạng</a:t>
            </a:r>
            <a:r>
              <a:rPr lang="en-US" sz="3000">
                <a:solidFill>
                  <a:srgbClr val="000000"/>
                </a:solidFill>
                <a:latin typeface="Poppins"/>
                <a:ea typeface="Poppins"/>
                <a:cs typeface="Poppins"/>
                <a:sym typeface="Poppins"/>
              </a:rPr>
              <a:t>: Giúp quản trị viên mạng theo dõi hoạt động bất thường và điều tra các sự cố bảo mật.</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24354" r="-1468" b="-56033"/>
            </a:stretch>
          </a:blipFill>
        </p:spPr>
      </p:sp>
      <p:grpSp>
        <p:nvGrpSpPr>
          <p:cNvPr id="3" name="Group 3"/>
          <p:cNvGrpSpPr/>
          <p:nvPr/>
        </p:nvGrpSpPr>
        <p:grpSpPr>
          <a:xfrm>
            <a:off x="548629" y="5021298"/>
            <a:ext cx="10328134" cy="1269294"/>
            <a:chOff x="0" y="0"/>
            <a:chExt cx="3767731" cy="463042"/>
          </a:xfrm>
        </p:grpSpPr>
        <p:sp>
          <p:nvSpPr>
            <p:cNvPr id="4" name="Freeform 4"/>
            <p:cNvSpPr/>
            <p:nvPr/>
          </p:nvSpPr>
          <p:spPr>
            <a:xfrm>
              <a:off x="0" y="0"/>
              <a:ext cx="3767731" cy="463042"/>
            </a:xfrm>
            <a:custGeom>
              <a:avLst/>
              <a:gdLst/>
              <a:ahLst/>
              <a:cxnLst/>
              <a:rect l="l" t="t" r="r" b="b"/>
              <a:pathLst>
                <a:path w="3767731" h="463042">
                  <a:moveTo>
                    <a:pt x="0" y="0"/>
                  </a:moveTo>
                  <a:lnTo>
                    <a:pt x="3767731" y="0"/>
                  </a:lnTo>
                  <a:lnTo>
                    <a:pt x="3767731" y="463042"/>
                  </a:lnTo>
                  <a:lnTo>
                    <a:pt x="0" y="463042"/>
                  </a:lnTo>
                  <a:close/>
                </a:path>
              </a:pathLst>
            </a:custGeom>
            <a:solidFill>
              <a:srgbClr val="FFFFFF"/>
            </a:solidFill>
          </p:spPr>
        </p:sp>
      </p:grpSp>
      <p:grpSp>
        <p:nvGrpSpPr>
          <p:cNvPr id="5" name="Group 5"/>
          <p:cNvGrpSpPr/>
          <p:nvPr/>
        </p:nvGrpSpPr>
        <p:grpSpPr>
          <a:xfrm>
            <a:off x="356094" y="1575434"/>
            <a:ext cx="9904456" cy="2419483"/>
            <a:chOff x="0" y="0"/>
            <a:chExt cx="3613172" cy="882634"/>
          </a:xfrm>
        </p:grpSpPr>
        <p:sp>
          <p:nvSpPr>
            <p:cNvPr id="6" name="Freeform 6"/>
            <p:cNvSpPr/>
            <p:nvPr/>
          </p:nvSpPr>
          <p:spPr>
            <a:xfrm>
              <a:off x="0" y="0"/>
              <a:ext cx="3613172" cy="882634"/>
            </a:xfrm>
            <a:custGeom>
              <a:avLst/>
              <a:gdLst/>
              <a:ahLst/>
              <a:cxnLst/>
              <a:rect l="l" t="t" r="r" b="b"/>
              <a:pathLst>
                <a:path w="3613172" h="882634">
                  <a:moveTo>
                    <a:pt x="0" y="0"/>
                  </a:moveTo>
                  <a:lnTo>
                    <a:pt x="3613172" y="0"/>
                  </a:lnTo>
                  <a:lnTo>
                    <a:pt x="3613172" y="882634"/>
                  </a:lnTo>
                  <a:lnTo>
                    <a:pt x="0" y="882634"/>
                  </a:lnTo>
                  <a:close/>
                </a:path>
              </a:pathLst>
            </a:custGeom>
            <a:solidFill>
              <a:srgbClr val="FFFFFF"/>
            </a:solidFill>
          </p:spPr>
        </p:sp>
      </p:grpSp>
      <p:grpSp>
        <p:nvGrpSpPr>
          <p:cNvPr id="7" name="Group 7"/>
          <p:cNvGrpSpPr/>
          <p:nvPr/>
        </p:nvGrpSpPr>
        <p:grpSpPr>
          <a:xfrm>
            <a:off x="769437" y="478577"/>
            <a:ext cx="5982771" cy="910590"/>
            <a:chOff x="0" y="0"/>
            <a:chExt cx="2182531" cy="332186"/>
          </a:xfrm>
        </p:grpSpPr>
        <p:sp>
          <p:nvSpPr>
            <p:cNvPr id="8" name="Freeform 8"/>
            <p:cNvSpPr/>
            <p:nvPr/>
          </p:nvSpPr>
          <p:spPr>
            <a:xfrm>
              <a:off x="0" y="0"/>
              <a:ext cx="2182531" cy="332186"/>
            </a:xfrm>
            <a:custGeom>
              <a:avLst/>
              <a:gdLst/>
              <a:ahLst/>
              <a:cxnLst/>
              <a:rect l="l" t="t" r="r" b="b"/>
              <a:pathLst>
                <a:path w="2182531" h="332186">
                  <a:moveTo>
                    <a:pt x="0" y="0"/>
                  </a:moveTo>
                  <a:lnTo>
                    <a:pt x="2182531" y="0"/>
                  </a:lnTo>
                  <a:lnTo>
                    <a:pt x="2182531" y="332186"/>
                  </a:lnTo>
                  <a:lnTo>
                    <a:pt x="0" y="332186"/>
                  </a:lnTo>
                  <a:close/>
                </a:path>
              </a:pathLst>
            </a:custGeom>
            <a:solidFill>
              <a:srgbClr val="FFFFFF"/>
            </a:solidFill>
          </p:spPr>
        </p:sp>
      </p:grpSp>
      <p:sp>
        <p:nvSpPr>
          <p:cNvPr id="9" name="Freeform 9"/>
          <p:cNvSpPr/>
          <p:nvPr/>
        </p:nvSpPr>
        <p:spPr>
          <a:xfrm flipH="1">
            <a:off x="16442319" y="-47111"/>
            <a:ext cx="5533751" cy="1961966"/>
          </a:xfrm>
          <a:custGeom>
            <a:avLst/>
            <a:gdLst/>
            <a:ahLst/>
            <a:cxnLst/>
            <a:rect l="l" t="t" r="r" b="b"/>
            <a:pathLst>
              <a:path w="5533751" h="1961966">
                <a:moveTo>
                  <a:pt x="5533751" y="0"/>
                </a:moveTo>
                <a:lnTo>
                  <a:pt x="0" y="0"/>
                </a:lnTo>
                <a:lnTo>
                  <a:pt x="0" y="1961966"/>
                </a:lnTo>
                <a:lnTo>
                  <a:pt x="5533751" y="1961966"/>
                </a:lnTo>
                <a:lnTo>
                  <a:pt x="5533751" y="0"/>
                </a:lnTo>
                <a:close/>
              </a:path>
            </a:pathLst>
          </a:custGeom>
          <a:blipFill>
            <a:blip r:embed="rId3">
              <a:extLst>
                <a:ext uri="{96DAC541-7B7A-43D3-8B79-37D633B846F1}">
                  <asvg:svgBlip xmlns="" xmlns:asvg="http://schemas.microsoft.com/office/drawing/2016/SVG/main" r:embed="rId4"/>
                </a:ext>
              </a:extLst>
            </a:blip>
            <a:stretch>
              <a:fillRect/>
            </a:stretch>
          </a:blipFill>
        </p:spPr>
      </p:sp>
      <p:sp>
        <p:nvSpPr>
          <p:cNvPr id="10" name="Freeform 10"/>
          <p:cNvSpPr/>
          <p:nvPr/>
        </p:nvSpPr>
        <p:spPr>
          <a:xfrm>
            <a:off x="14492424" y="8842479"/>
            <a:ext cx="5533751" cy="1961966"/>
          </a:xfrm>
          <a:custGeom>
            <a:avLst/>
            <a:gdLst/>
            <a:ahLst/>
            <a:cxnLst/>
            <a:rect l="l" t="t" r="r" b="b"/>
            <a:pathLst>
              <a:path w="5533751" h="1961966">
                <a:moveTo>
                  <a:pt x="0" y="0"/>
                </a:moveTo>
                <a:lnTo>
                  <a:pt x="5533752" y="0"/>
                </a:lnTo>
                <a:lnTo>
                  <a:pt x="5533752" y="1961967"/>
                </a:lnTo>
                <a:lnTo>
                  <a:pt x="0" y="1961967"/>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sp>
        <p:nvSpPr>
          <p:cNvPr id="11" name="TextBox 11"/>
          <p:cNvSpPr txBox="1"/>
          <p:nvPr/>
        </p:nvSpPr>
        <p:spPr>
          <a:xfrm>
            <a:off x="356094" y="1797182"/>
            <a:ext cx="9667386" cy="2112010"/>
          </a:xfrm>
          <a:prstGeom prst="rect">
            <a:avLst/>
          </a:prstGeom>
        </p:spPr>
        <p:txBody>
          <a:bodyPr lIns="0" tIns="0" rIns="0" bIns="0" rtlCol="0" anchor="t">
            <a:spAutoFit/>
          </a:bodyPr>
          <a:lstStyle/>
          <a:p>
            <a:pPr marL="690879" lvl="1" indent="-345439" algn="just">
              <a:lnSpc>
                <a:spcPts val="4159"/>
              </a:lnSpc>
              <a:buFont typeface="Arial"/>
              <a:buChar char="•"/>
            </a:pPr>
            <a:r>
              <a:rPr lang="en-US" sz="3199">
                <a:solidFill>
                  <a:srgbClr val="000000"/>
                </a:solidFill>
                <a:latin typeface="Poppins"/>
                <a:ea typeface="Poppins"/>
                <a:cs typeface="Poppins"/>
                <a:sym typeface="Poppins"/>
              </a:rPr>
              <a:t>Bước 1: Chuẩn bị danh sách tên người dùng </a:t>
            </a:r>
          </a:p>
          <a:p>
            <a:pPr marL="690879" lvl="1" indent="-345439" algn="just">
              <a:lnSpc>
                <a:spcPts val="4159"/>
              </a:lnSpc>
              <a:buFont typeface="Arial"/>
              <a:buChar char="•"/>
            </a:pPr>
            <a:r>
              <a:rPr lang="en-US" sz="3199">
                <a:solidFill>
                  <a:srgbClr val="000000"/>
                </a:solidFill>
                <a:latin typeface="Poppins"/>
                <a:ea typeface="Poppins"/>
                <a:cs typeface="Poppins"/>
                <a:sym typeface="Poppins"/>
              </a:rPr>
              <a:t>Trên máy tấn công:</a:t>
            </a:r>
          </a:p>
          <a:p>
            <a:pPr marL="690879" lvl="1" indent="-345439" algn="just">
              <a:lnSpc>
                <a:spcPts val="4159"/>
              </a:lnSpc>
              <a:buFont typeface="Arial"/>
              <a:buChar char="•"/>
            </a:pPr>
            <a:r>
              <a:rPr lang="en-US" sz="3199">
                <a:solidFill>
                  <a:srgbClr val="000000"/>
                </a:solidFill>
                <a:latin typeface="Poppins"/>
                <a:ea typeface="Poppins"/>
                <a:cs typeface="Poppins"/>
                <a:sym typeface="Poppins"/>
              </a:rPr>
              <a:t>Tạo file chứa danh sách username:</a:t>
            </a:r>
          </a:p>
          <a:p>
            <a:pPr algn="just">
              <a:lnSpc>
                <a:spcPts val="4159"/>
              </a:lnSpc>
            </a:pPr>
            <a:endParaRPr lang="en-US" sz="3199">
              <a:solidFill>
                <a:srgbClr val="000000"/>
              </a:solidFill>
              <a:latin typeface="Poppins"/>
              <a:ea typeface="Poppins"/>
              <a:cs typeface="Poppins"/>
              <a:sym typeface="Poppins"/>
            </a:endParaRPr>
          </a:p>
        </p:txBody>
      </p:sp>
      <p:sp>
        <p:nvSpPr>
          <p:cNvPr id="12" name="TextBox 12"/>
          <p:cNvSpPr txBox="1"/>
          <p:nvPr/>
        </p:nvSpPr>
        <p:spPr>
          <a:xfrm>
            <a:off x="908552" y="586389"/>
            <a:ext cx="5723508" cy="695325"/>
          </a:xfrm>
          <a:prstGeom prst="rect">
            <a:avLst/>
          </a:prstGeom>
        </p:spPr>
        <p:txBody>
          <a:bodyPr lIns="0" tIns="0" rIns="0" bIns="0" rtlCol="0" anchor="t">
            <a:spAutoFit/>
          </a:bodyPr>
          <a:lstStyle/>
          <a:p>
            <a:pPr algn="ctr">
              <a:lnSpc>
                <a:spcPts val="5399"/>
              </a:lnSpc>
            </a:pPr>
            <a:r>
              <a:rPr lang="en-US" sz="3999" b="1">
                <a:solidFill>
                  <a:srgbClr val="000000"/>
                </a:solidFill>
                <a:latin typeface="Poppins Bold"/>
                <a:ea typeface="Poppins Bold"/>
                <a:cs typeface="Poppins Bold"/>
                <a:sym typeface="Poppins Bold"/>
              </a:rPr>
              <a:t>3.2 Mô tả cách demo</a:t>
            </a:r>
          </a:p>
        </p:txBody>
      </p:sp>
      <p:sp>
        <p:nvSpPr>
          <p:cNvPr id="13" name="Freeform 13"/>
          <p:cNvSpPr/>
          <p:nvPr/>
        </p:nvSpPr>
        <p:spPr>
          <a:xfrm>
            <a:off x="16793505" y="3742304"/>
            <a:ext cx="441616" cy="633141"/>
          </a:xfrm>
          <a:custGeom>
            <a:avLst/>
            <a:gdLst/>
            <a:ahLst/>
            <a:cxnLst/>
            <a:rect l="l" t="t" r="r" b="b"/>
            <a:pathLst>
              <a:path w="441616" h="633141">
                <a:moveTo>
                  <a:pt x="0" y="0"/>
                </a:moveTo>
                <a:lnTo>
                  <a:pt x="441616" y="0"/>
                </a:lnTo>
                <a:lnTo>
                  <a:pt x="441616" y="633141"/>
                </a:lnTo>
                <a:lnTo>
                  <a:pt x="0" y="633141"/>
                </a:lnTo>
                <a:lnTo>
                  <a:pt x="0" y="0"/>
                </a:lnTo>
                <a:close/>
              </a:path>
            </a:pathLst>
          </a:custGeom>
          <a:blipFill>
            <a:blip r:embed="rId5">
              <a:extLst>
                <a:ext uri="{96DAC541-7B7A-43D3-8B79-37D633B846F1}">
                  <asvg:svgBlip xmlns="" xmlns:asvg="http://schemas.microsoft.com/office/drawing/2016/SVG/main" r:embed="rId6"/>
                </a:ext>
              </a:extLst>
            </a:blip>
            <a:stretch>
              <a:fillRect/>
            </a:stretch>
          </a:blipFill>
        </p:spPr>
      </p:sp>
      <p:sp>
        <p:nvSpPr>
          <p:cNvPr id="14" name="Freeform 14"/>
          <p:cNvSpPr/>
          <p:nvPr/>
        </p:nvSpPr>
        <p:spPr>
          <a:xfrm>
            <a:off x="327822" y="1281714"/>
            <a:ext cx="441616" cy="633141"/>
          </a:xfrm>
          <a:custGeom>
            <a:avLst/>
            <a:gdLst/>
            <a:ahLst/>
            <a:cxnLst/>
            <a:rect l="l" t="t" r="r" b="b"/>
            <a:pathLst>
              <a:path w="441616" h="633141">
                <a:moveTo>
                  <a:pt x="0" y="0"/>
                </a:moveTo>
                <a:lnTo>
                  <a:pt x="441615" y="0"/>
                </a:lnTo>
                <a:lnTo>
                  <a:pt x="441615" y="633141"/>
                </a:lnTo>
                <a:lnTo>
                  <a:pt x="0" y="633141"/>
                </a:lnTo>
                <a:lnTo>
                  <a:pt x="0" y="0"/>
                </a:lnTo>
                <a:close/>
              </a:path>
            </a:pathLst>
          </a:custGeom>
          <a:blipFill>
            <a:blip r:embed="rId5">
              <a:extLst>
                <a:ext uri="{96DAC541-7B7A-43D3-8B79-37D633B846F1}">
                  <asvg:svgBlip xmlns="" xmlns:asvg="http://schemas.microsoft.com/office/drawing/2016/SVG/main" r:embed="rId6"/>
                </a:ext>
              </a:extLst>
            </a:blip>
            <a:stretch>
              <a:fillRect/>
            </a:stretch>
          </a:blipFill>
        </p:spPr>
      </p:sp>
      <p:sp>
        <p:nvSpPr>
          <p:cNvPr id="15" name="Freeform 15"/>
          <p:cNvSpPr/>
          <p:nvPr/>
        </p:nvSpPr>
        <p:spPr>
          <a:xfrm>
            <a:off x="3482085" y="3786988"/>
            <a:ext cx="11010340" cy="1176914"/>
          </a:xfrm>
          <a:custGeom>
            <a:avLst/>
            <a:gdLst/>
            <a:ahLst/>
            <a:cxnLst/>
            <a:rect l="l" t="t" r="r" b="b"/>
            <a:pathLst>
              <a:path w="11010340" h="1176914">
                <a:moveTo>
                  <a:pt x="0" y="0"/>
                </a:moveTo>
                <a:lnTo>
                  <a:pt x="11010339" y="0"/>
                </a:lnTo>
                <a:lnTo>
                  <a:pt x="11010339" y="1176914"/>
                </a:lnTo>
                <a:lnTo>
                  <a:pt x="0" y="1176914"/>
                </a:lnTo>
                <a:lnTo>
                  <a:pt x="0" y="0"/>
                </a:lnTo>
                <a:close/>
              </a:path>
            </a:pathLst>
          </a:custGeom>
          <a:blipFill>
            <a:blip r:embed="rId7"/>
            <a:stretch>
              <a:fillRect/>
            </a:stretch>
          </a:blipFill>
        </p:spPr>
      </p:sp>
      <p:sp>
        <p:nvSpPr>
          <p:cNvPr id="16" name="TextBox 16"/>
          <p:cNvSpPr txBox="1"/>
          <p:nvPr/>
        </p:nvSpPr>
        <p:spPr>
          <a:xfrm>
            <a:off x="769437" y="5067300"/>
            <a:ext cx="9414510" cy="1101090"/>
          </a:xfrm>
          <a:prstGeom prst="rect">
            <a:avLst/>
          </a:prstGeom>
        </p:spPr>
        <p:txBody>
          <a:bodyPr lIns="0" tIns="0" rIns="0" bIns="0" rtlCol="0" anchor="t">
            <a:spAutoFit/>
          </a:bodyPr>
          <a:lstStyle/>
          <a:p>
            <a:pPr algn="l">
              <a:lnSpc>
                <a:spcPts val="4320"/>
              </a:lnSpc>
              <a:spcBef>
                <a:spcPct val="0"/>
              </a:spcBef>
            </a:pPr>
            <a:r>
              <a:rPr lang="en-US" sz="3200">
                <a:solidFill>
                  <a:srgbClr val="000000"/>
                </a:solidFill>
                <a:latin typeface="Poppins"/>
                <a:ea typeface="Poppins"/>
                <a:cs typeface="Poppins"/>
                <a:sym typeface="Poppins"/>
              </a:rPr>
              <a:t>echo -e "admin\nroot\nuser\ntest" &gt; users.txt</a:t>
            </a:r>
          </a:p>
          <a:p>
            <a:pPr algn="l">
              <a:lnSpc>
                <a:spcPts val="4320"/>
              </a:lnSpc>
              <a:spcBef>
                <a:spcPct val="0"/>
              </a:spcBef>
            </a:pPr>
            <a:r>
              <a:rPr lang="en-US" sz="3200">
                <a:solidFill>
                  <a:srgbClr val="000000"/>
                </a:solidFill>
                <a:latin typeface="Poppins"/>
                <a:ea typeface="Poppins"/>
                <a:cs typeface="Poppins"/>
                <a:sym typeface="Poppins"/>
              </a:rPr>
              <a:t>Tạo file chứa danh sách mật khẩu:</a:t>
            </a:r>
          </a:p>
        </p:txBody>
      </p:sp>
      <p:sp>
        <p:nvSpPr>
          <p:cNvPr id="17" name="Freeform 17"/>
          <p:cNvSpPr/>
          <p:nvPr/>
        </p:nvSpPr>
        <p:spPr>
          <a:xfrm>
            <a:off x="3638830" y="6266584"/>
            <a:ext cx="11010340" cy="1765371"/>
          </a:xfrm>
          <a:custGeom>
            <a:avLst/>
            <a:gdLst/>
            <a:ahLst/>
            <a:cxnLst/>
            <a:rect l="l" t="t" r="r" b="b"/>
            <a:pathLst>
              <a:path w="11010340" h="1765371">
                <a:moveTo>
                  <a:pt x="0" y="0"/>
                </a:moveTo>
                <a:lnTo>
                  <a:pt x="11010340" y="0"/>
                </a:lnTo>
                <a:lnTo>
                  <a:pt x="11010340" y="1765371"/>
                </a:lnTo>
                <a:lnTo>
                  <a:pt x="0" y="1765371"/>
                </a:lnTo>
                <a:lnTo>
                  <a:pt x="0" y="0"/>
                </a:lnTo>
                <a:close/>
              </a:path>
            </a:pathLst>
          </a:custGeom>
          <a:blipFill>
            <a:blip r:embed="rId8"/>
            <a:stretch>
              <a:fillRect/>
            </a:stretch>
          </a:blipFill>
        </p:spPr>
      </p:sp>
      <p:sp>
        <p:nvSpPr>
          <p:cNvPr id="18" name="TextBox 18"/>
          <p:cNvSpPr txBox="1"/>
          <p:nvPr/>
        </p:nvSpPr>
        <p:spPr>
          <a:xfrm>
            <a:off x="1028700" y="8517730"/>
            <a:ext cx="12830175" cy="566420"/>
          </a:xfrm>
          <a:prstGeom prst="rect">
            <a:avLst/>
          </a:prstGeom>
        </p:spPr>
        <p:txBody>
          <a:bodyPr lIns="0" tIns="0" rIns="0" bIns="0" rtlCol="0" anchor="t">
            <a:spAutoFit/>
          </a:bodyPr>
          <a:lstStyle/>
          <a:p>
            <a:pPr algn="ctr">
              <a:lnSpc>
                <a:spcPts val="4479"/>
              </a:lnSpc>
              <a:spcBef>
                <a:spcPct val="0"/>
              </a:spcBef>
            </a:pPr>
            <a:r>
              <a:rPr lang="en-US" sz="3199">
                <a:solidFill>
                  <a:srgbClr val="000000"/>
                </a:solidFill>
                <a:latin typeface="Poppins"/>
                <a:ea typeface="Poppins"/>
                <a:cs typeface="Poppins"/>
                <a:sym typeface="Poppins"/>
              </a:rPr>
              <a:t>echo -e "123456\npassword\nadmin\nqwerty" &gt; passwords.txt</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24354" r="-1468" b="-56033"/>
            </a:stretch>
          </a:blipFill>
        </p:spPr>
      </p:sp>
      <p:sp>
        <p:nvSpPr>
          <p:cNvPr id="3" name="Freeform 3"/>
          <p:cNvSpPr/>
          <p:nvPr/>
        </p:nvSpPr>
        <p:spPr>
          <a:xfrm>
            <a:off x="5578652" y="8141539"/>
            <a:ext cx="1173556" cy="1147951"/>
          </a:xfrm>
          <a:custGeom>
            <a:avLst/>
            <a:gdLst/>
            <a:ahLst/>
            <a:cxnLst/>
            <a:rect l="l" t="t" r="r" b="b"/>
            <a:pathLst>
              <a:path w="1173556" h="1147951">
                <a:moveTo>
                  <a:pt x="0" y="0"/>
                </a:moveTo>
                <a:lnTo>
                  <a:pt x="1173556" y="0"/>
                </a:lnTo>
                <a:lnTo>
                  <a:pt x="1173556" y="1147951"/>
                </a:lnTo>
                <a:lnTo>
                  <a:pt x="0" y="1147951"/>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sp>
        <p:nvSpPr>
          <p:cNvPr id="4" name="Freeform 4"/>
          <p:cNvSpPr/>
          <p:nvPr/>
        </p:nvSpPr>
        <p:spPr>
          <a:xfrm>
            <a:off x="3770306" y="8128737"/>
            <a:ext cx="1173556" cy="1173556"/>
          </a:xfrm>
          <a:custGeom>
            <a:avLst/>
            <a:gdLst/>
            <a:ahLst/>
            <a:cxnLst/>
            <a:rect l="l" t="t" r="r" b="b"/>
            <a:pathLst>
              <a:path w="1173556" h="1173556">
                <a:moveTo>
                  <a:pt x="0" y="0"/>
                </a:moveTo>
                <a:lnTo>
                  <a:pt x="1173555" y="0"/>
                </a:lnTo>
                <a:lnTo>
                  <a:pt x="1173555" y="1173556"/>
                </a:lnTo>
                <a:lnTo>
                  <a:pt x="0" y="1173556"/>
                </a:lnTo>
                <a:lnTo>
                  <a:pt x="0" y="0"/>
                </a:lnTo>
                <a:close/>
              </a:path>
            </a:pathLst>
          </a:custGeom>
          <a:blipFill>
            <a:blip r:embed="rId5">
              <a:extLst>
                <a:ext uri="{96DAC541-7B7A-43D3-8B79-37D633B846F1}">
                  <asvg:svgBlip xmlns="" xmlns:asvg="http://schemas.microsoft.com/office/drawing/2016/SVG/main" r:embed="rId6"/>
                </a:ext>
              </a:extLst>
            </a:blip>
            <a:stretch>
              <a:fillRect/>
            </a:stretch>
          </a:blipFill>
        </p:spPr>
      </p:sp>
      <p:sp>
        <p:nvSpPr>
          <p:cNvPr id="5" name="Freeform 5"/>
          <p:cNvSpPr/>
          <p:nvPr/>
        </p:nvSpPr>
        <p:spPr>
          <a:xfrm>
            <a:off x="7386999" y="8215251"/>
            <a:ext cx="674902" cy="1000528"/>
          </a:xfrm>
          <a:custGeom>
            <a:avLst/>
            <a:gdLst/>
            <a:ahLst/>
            <a:cxnLst/>
            <a:rect l="l" t="t" r="r" b="b"/>
            <a:pathLst>
              <a:path w="674902" h="1000528">
                <a:moveTo>
                  <a:pt x="0" y="0"/>
                </a:moveTo>
                <a:lnTo>
                  <a:pt x="674901" y="0"/>
                </a:lnTo>
                <a:lnTo>
                  <a:pt x="674901" y="1000528"/>
                </a:lnTo>
                <a:lnTo>
                  <a:pt x="0" y="1000528"/>
                </a:lnTo>
                <a:lnTo>
                  <a:pt x="0" y="0"/>
                </a:lnTo>
                <a:close/>
              </a:path>
            </a:pathLst>
          </a:custGeom>
          <a:blipFill>
            <a:blip r:embed="rId7">
              <a:extLst>
                <a:ext uri="{96DAC541-7B7A-43D3-8B79-37D633B846F1}">
                  <asvg:svgBlip xmlns="" xmlns:asvg="http://schemas.microsoft.com/office/drawing/2016/SVG/main" r:embed="rId8"/>
                </a:ext>
              </a:extLst>
            </a:blip>
            <a:stretch>
              <a:fillRect/>
            </a:stretch>
          </a:blipFill>
        </p:spPr>
      </p:sp>
      <p:sp>
        <p:nvSpPr>
          <p:cNvPr id="6" name="Freeform 6"/>
          <p:cNvSpPr/>
          <p:nvPr/>
        </p:nvSpPr>
        <p:spPr>
          <a:xfrm>
            <a:off x="8696691" y="8215251"/>
            <a:ext cx="940496" cy="1000528"/>
          </a:xfrm>
          <a:custGeom>
            <a:avLst/>
            <a:gdLst/>
            <a:ahLst/>
            <a:cxnLst/>
            <a:rect l="l" t="t" r="r" b="b"/>
            <a:pathLst>
              <a:path w="940496" h="1000528">
                <a:moveTo>
                  <a:pt x="0" y="0"/>
                </a:moveTo>
                <a:lnTo>
                  <a:pt x="940497" y="0"/>
                </a:lnTo>
                <a:lnTo>
                  <a:pt x="940497" y="1000528"/>
                </a:lnTo>
                <a:lnTo>
                  <a:pt x="0" y="1000528"/>
                </a:lnTo>
                <a:lnTo>
                  <a:pt x="0" y="0"/>
                </a:lnTo>
                <a:close/>
              </a:path>
            </a:pathLst>
          </a:custGeom>
          <a:blipFill>
            <a:blip r:embed="rId9">
              <a:extLst>
                <a:ext uri="{96DAC541-7B7A-43D3-8B79-37D633B846F1}">
                  <asvg:svgBlip xmlns="" xmlns:asvg="http://schemas.microsoft.com/office/drawing/2016/SVG/main" r:embed="rId10"/>
                </a:ext>
              </a:extLst>
            </a:blip>
            <a:stretch>
              <a:fillRect/>
            </a:stretch>
          </a:blipFill>
        </p:spPr>
      </p:sp>
      <p:sp>
        <p:nvSpPr>
          <p:cNvPr id="7" name="Freeform 7"/>
          <p:cNvSpPr/>
          <p:nvPr/>
        </p:nvSpPr>
        <p:spPr>
          <a:xfrm>
            <a:off x="10271979" y="8188070"/>
            <a:ext cx="1054890" cy="1054890"/>
          </a:xfrm>
          <a:custGeom>
            <a:avLst/>
            <a:gdLst/>
            <a:ahLst/>
            <a:cxnLst/>
            <a:rect l="l" t="t" r="r" b="b"/>
            <a:pathLst>
              <a:path w="1054890" h="1054890">
                <a:moveTo>
                  <a:pt x="0" y="0"/>
                </a:moveTo>
                <a:lnTo>
                  <a:pt x="1054889" y="0"/>
                </a:lnTo>
                <a:lnTo>
                  <a:pt x="1054889" y="1054890"/>
                </a:lnTo>
                <a:lnTo>
                  <a:pt x="0" y="1054890"/>
                </a:lnTo>
                <a:lnTo>
                  <a:pt x="0" y="0"/>
                </a:lnTo>
                <a:close/>
              </a:path>
            </a:pathLst>
          </a:custGeom>
          <a:blipFill>
            <a:blip r:embed="rId11">
              <a:extLst>
                <a:ext uri="{96DAC541-7B7A-43D3-8B79-37D633B846F1}">
                  <asvg:svgBlip xmlns="" xmlns:asvg="http://schemas.microsoft.com/office/drawing/2016/SVG/main" r:embed="rId12"/>
                </a:ext>
              </a:extLst>
            </a:blip>
            <a:stretch>
              <a:fillRect/>
            </a:stretch>
          </a:blipFill>
        </p:spPr>
      </p:sp>
      <p:grpSp>
        <p:nvGrpSpPr>
          <p:cNvPr id="8" name="Group 8"/>
          <p:cNvGrpSpPr/>
          <p:nvPr/>
        </p:nvGrpSpPr>
        <p:grpSpPr>
          <a:xfrm>
            <a:off x="577204" y="7792668"/>
            <a:ext cx="11874596" cy="1423111"/>
            <a:chOff x="0" y="0"/>
            <a:chExt cx="5724177" cy="686014"/>
          </a:xfrm>
        </p:grpSpPr>
        <p:sp>
          <p:nvSpPr>
            <p:cNvPr id="9" name="Freeform 9"/>
            <p:cNvSpPr/>
            <p:nvPr/>
          </p:nvSpPr>
          <p:spPr>
            <a:xfrm>
              <a:off x="0" y="0"/>
              <a:ext cx="5724177" cy="686014"/>
            </a:xfrm>
            <a:custGeom>
              <a:avLst/>
              <a:gdLst/>
              <a:ahLst/>
              <a:cxnLst/>
              <a:rect l="l" t="t" r="r" b="b"/>
              <a:pathLst>
                <a:path w="5724177" h="686014">
                  <a:moveTo>
                    <a:pt x="0" y="0"/>
                  </a:moveTo>
                  <a:lnTo>
                    <a:pt x="5724177" y="0"/>
                  </a:lnTo>
                  <a:lnTo>
                    <a:pt x="5724177" y="686014"/>
                  </a:lnTo>
                  <a:lnTo>
                    <a:pt x="0" y="686014"/>
                  </a:lnTo>
                  <a:close/>
                </a:path>
              </a:pathLst>
            </a:custGeom>
            <a:solidFill>
              <a:srgbClr val="FFFFFF"/>
            </a:solidFill>
          </p:spPr>
        </p:sp>
      </p:grpSp>
      <p:grpSp>
        <p:nvGrpSpPr>
          <p:cNvPr id="10" name="Group 10"/>
          <p:cNvGrpSpPr/>
          <p:nvPr/>
        </p:nvGrpSpPr>
        <p:grpSpPr>
          <a:xfrm>
            <a:off x="769437" y="478577"/>
            <a:ext cx="10745129" cy="2182840"/>
            <a:chOff x="0" y="0"/>
            <a:chExt cx="3919852" cy="796306"/>
          </a:xfrm>
        </p:grpSpPr>
        <p:sp>
          <p:nvSpPr>
            <p:cNvPr id="11" name="Freeform 11"/>
            <p:cNvSpPr/>
            <p:nvPr/>
          </p:nvSpPr>
          <p:spPr>
            <a:xfrm>
              <a:off x="0" y="0"/>
              <a:ext cx="3919852" cy="796306"/>
            </a:xfrm>
            <a:custGeom>
              <a:avLst/>
              <a:gdLst/>
              <a:ahLst/>
              <a:cxnLst/>
              <a:rect l="l" t="t" r="r" b="b"/>
              <a:pathLst>
                <a:path w="3919852" h="796306">
                  <a:moveTo>
                    <a:pt x="0" y="0"/>
                  </a:moveTo>
                  <a:lnTo>
                    <a:pt x="3919852" y="0"/>
                  </a:lnTo>
                  <a:lnTo>
                    <a:pt x="3919852" y="796306"/>
                  </a:lnTo>
                  <a:lnTo>
                    <a:pt x="0" y="796306"/>
                  </a:lnTo>
                  <a:close/>
                </a:path>
              </a:pathLst>
            </a:custGeom>
            <a:solidFill>
              <a:srgbClr val="FFFFFF"/>
            </a:solidFill>
          </p:spPr>
        </p:sp>
      </p:grpSp>
      <p:sp>
        <p:nvSpPr>
          <p:cNvPr id="12" name="Freeform 12"/>
          <p:cNvSpPr/>
          <p:nvPr/>
        </p:nvSpPr>
        <p:spPr>
          <a:xfrm flipH="1">
            <a:off x="16442319" y="-47111"/>
            <a:ext cx="5533751" cy="1961966"/>
          </a:xfrm>
          <a:custGeom>
            <a:avLst/>
            <a:gdLst/>
            <a:ahLst/>
            <a:cxnLst/>
            <a:rect l="l" t="t" r="r" b="b"/>
            <a:pathLst>
              <a:path w="5533751" h="1961966">
                <a:moveTo>
                  <a:pt x="5533751" y="0"/>
                </a:moveTo>
                <a:lnTo>
                  <a:pt x="0" y="0"/>
                </a:lnTo>
                <a:lnTo>
                  <a:pt x="0" y="1961966"/>
                </a:lnTo>
                <a:lnTo>
                  <a:pt x="5533751" y="1961966"/>
                </a:lnTo>
                <a:lnTo>
                  <a:pt x="5533751" y="0"/>
                </a:lnTo>
                <a:close/>
              </a:path>
            </a:pathLst>
          </a:custGeom>
          <a:blipFill>
            <a:blip r:embed="rId13">
              <a:extLst>
                <a:ext uri="{96DAC541-7B7A-43D3-8B79-37D633B846F1}">
                  <asvg:svgBlip xmlns="" xmlns:asvg="http://schemas.microsoft.com/office/drawing/2016/SVG/main" r:embed="rId14"/>
                </a:ext>
              </a:extLst>
            </a:blip>
            <a:stretch>
              <a:fillRect/>
            </a:stretch>
          </a:blipFill>
        </p:spPr>
      </p:sp>
      <p:sp>
        <p:nvSpPr>
          <p:cNvPr id="13" name="Freeform 13"/>
          <p:cNvSpPr/>
          <p:nvPr/>
        </p:nvSpPr>
        <p:spPr>
          <a:xfrm>
            <a:off x="14492424" y="8842479"/>
            <a:ext cx="5533751" cy="1961966"/>
          </a:xfrm>
          <a:custGeom>
            <a:avLst/>
            <a:gdLst/>
            <a:ahLst/>
            <a:cxnLst/>
            <a:rect l="l" t="t" r="r" b="b"/>
            <a:pathLst>
              <a:path w="5533751" h="1961966">
                <a:moveTo>
                  <a:pt x="0" y="0"/>
                </a:moveTo>
                <a:lnTo>
                  <a:pt x="5533752" y="0"/>
                </a:lnTo>
                <a:lnTo>
                  <a:pt x="5533752" y="1961967"/>
                </a:lnTo>
                <a:lnTo>
                  <a:pt x="0" y="1961967"/>
                </a:lnTo>
                <a:lnTo>
                  <a:pt x="0" y="0"/>
                </a:lnTo>
                <a:close/>
              </a:path>
            </a:pathLst>
          </a:custGeom>
          <a:blipFill>
            <a:blip r:embed="rId13">
              <a:extLst>
                <a:ext uri="{96DAC541-7B7A-43D3-8B79-37D633B846F1}">
                  <asvg:svgBlip xmlns="" xmlns:asvg="http://schemas.microsoft.com/office/drawing/2016/SVG/main" r:embed="rId14"/>
                </a:ext>
              </a:extLst>
            </a:blip>
            <a:stretch>
              <a:fillRect/>
            </a:stretch>
          </a:blipFill>
        </p:spPr>
      </p:sp>
      <p:sp>
        <p:nvSpPr>
          <p:cNvPr id="14" name="TextBox 14"/>
          <p:cNvSpPr txBox="1"/>
          <p:nvPr/>
        </p:nvSpPr>
        <p:spPr>
          <a:xfrm>
            <a:off x="1260405" y="8278617"/>
            <a:ext cx="11191395" cy="540385"/>
          </a:xfrm>
          <a:prstGeom prst="rect">
            <a:avLst/>
          </a:prstGeom>
        </p:spPr>
        <p:txBody>
          <a:bodyPr lIns="0" tIns="0" rIns="0" bIns="0" rtlCol="0" anchor="t">
            <a:spAutoFit/>
          </a:bodyPr>
          <a:lstStyle/>
          <a:p>
            <a:pPr algn="just">
              <a:lnSpc>
                <a:spcPts val="4159"/>
              </a:lnSpc>
            </a:pPr>
            <a:r>
              <a:rPr lang="en-US" sz="3199">
                <a:solidFill>
                  <a:srgbClr val="000000"/>
                </a:solidFill>
                <a:latin typeface="Poppins"/>
                <a:ea typeface="Poppins"/>
                <a:cs typeface="Poppins"/>
                <a:sym typeface="Poppins"/>
              </a:rPr>
              <a:t>hydra -L users.txt -P passwords.txt 192.168.198.132 ssh</a:t>
            </a:r>
          </a:p>
        </p:txBody>
      </p:sp>
      <p:sp>
        <p:nvSpPr>
          <p:cNvPr id="15" name="TextBox 15"/>
          <p:cNvSpPr txBox="1"/>
          <p:nvPr/>
        </p:nvSpPr>
        <p:spPr>
          <a:xfrm>
            <a:off x="952956" y="392852"/>
            <a:ext cx="9959360" cy="2419350"/>
          </a:xfrm>
          <a:prstGeom prst="rect">
            <a:avLst/>
          </a:prstGeom>
        </p:spPr>
        <p:txBody>
          <a:bodyPr lIns="0" tIns="0" rIns="0" bIns="0" rtlCol="0" anchor="t">
            <a:spAutoFit/>
          </a:bodyPr>
          <a:lstStyle/>
          <a:p>
            <a:pPr algn="l">
              <a:lnSpc>
                <a:spcPts val="4725"/>
              </a:lnSpc>
            </a:pPr>
            <a:r>
              <a:rPr lang="en-US" sz="3500">
                <a:solidFill>
                  <a:srgbClr val="000000"/>
                </a:solidFill>
                <a:latin typeface="Poppins"/>
                <a:ea typeface="Poppins"/>
                <a:cs typeface="Poppins"/>
                <a:sym typeface="Poppins"/>
              </a:rPr>
              <a:t>Bước 2: Thực hiện tấn công SSH Brute Force</a:t>
            </a:r>
          </a:p>
          <a:p>
            <a:pPr algn="l">
              <a:lnSpc>
                <a:spcPts val="4725"/>
              </a:lnSpc>
            </a:pPr>
            <a:r>
              <a:rPr lang="en-US" sz="3500">
                <a:solidFill>
                  <a:srgbClr val="000000"/>
                </a:solidFill>
                <a:latin typeface="Poppins"/>
                <a:ea typeface="Poppins"/>
                <a:cs typeface="Poppins"/>
                <a:sym typeface="Poppins"/>
              </a:rPr>
              <a:t>Trên máy tấn công:</a:t>
            </a:r>
          </a:p>
          <a:p>
            <a:pPr algn="l">
              <a:lnSpc>
                <a:spcPts val="4725"/>
              </a:lnSpc>
            </a:pPr>
            <a:r>
              <a:rPr lang="en-US" sz="3500">
                <a:solidFill>
                  <a:srgbClr val="000000"/>
                </a:solidFill>
                <a:latin typeface="Poppins"/>
                <a:ea typeface="Poppins"/>
                <a:cs typeface="Poppins"/>
                <a:sym typeface="Poppins"/>
              </a:rPr>
              <a:t>Dùng Hydra để thử nhiều user và mật khẩu:</a:t>
            </a:r>
          </a:p>
          <a:p>
            <a:pPr algn="l">
              <a:lnSpc>
                <a:spcPts val="4725"/>
              </a:lnSpc>
            </a:pPr>
            <a:endParaRPr lang="en-US" sz="3500">
              <a:solidFill>
                <a:srgbClr val="000000"/>
              </a:solidFill>
              <a:latin typeface="Poppins"/>
              <a:ea typeface="Poppins"/>
              <a:cs typeface="Poppins"/>
              <a:sym typeface="Poppins"/>
            </a:endParaRPr>
          </a:p>
        </p:txBody>
      </p:sp>
      <p:sp>
        <p:nvSpPr>
          <p:cNvPr id="16" name="Freeform 16"/>
          <p:cNvSpPr/>
          <p:nvPr/>
        </p:nvSpPr>
        <p:spPr>
          <a:xfrm>
            <a:off x="16793505" y="3742304"/>
            <a:ext cx="441616" cy="633141"/>
          </a:xfrm>
          <a:custGeom>
            <a:avLst/>
            <a:gdLst/>
            <a:ahLst/>
            <a:cxnLst/>
            <a:rect l="l" t="t" r="r" b="b"/>
            <a:pathLst>
              <a:path w="441616" h="633141">
                <a:moveTo>
                  <a:pt x="0" y="0"/>
                </a:moveTo>
                <a:lnTo>
                  <a:pt x="441616" y="0"/>
                </a:lnTo>
                <a:lnTo>
                  <a:pt x="441616" y="633141"/>
                </a:lnTo>
                <a:lnTo>
                  <a:pt x="0" y="633141"/>
                </a:lnTo>
                <a:lnTo>
                  <a:pt x="0" y="0"/>
                </a:lnTo>
                <a:close/>
              </a:path>
            </a:pathLst>
          </a:custGeom>
          <a:blipFill>
            <a:blip r:embed="rId15">
              <a:extLst>
                <a:ext uri="{96DAC541-7B7A-43D3-8B79-37D633B846F1}">
                  <asvg:svgBlip xmlns="" xmlns:asvg="http://schemas.microsoft.com/office/drawing/2016/SVG/main" r:embed="rId16"/>
                </a:ext>
              </a:extLst>
            </a:blip>
            <a:stretch>
              <a:fillRect/>
            </a:stretch>
          </a:blipFill>
        </p:spPr>
      </p:sp>
      <p:sp>
        <p:nvSpPr>
          <p:cNvPr id="17" name="Freeform 17"/>
          <p:cNvSpPr/>
          <p:nvPr/>
        </p:nvSpPr>
        <p:spPr>
          <a:xfrm>
            <a:off x="327822" y="1281714"/>
            <a:ext cx="441616" cy="633141"/>
          </a:xfrm>
          <a:custGeom>
            <a:avLst/>
            <a:gdLst/>
            <a:ahLst/>
            <a:cxnLst/>
            <a:rect l="l" t="t" r="r" b="b"/>
            <a:pathLst>
              <a:path w="441616" h="633141">
                <a:moveTo>
                  <a:pt x="0" y="0"/>
                </a:moveTo>
                <a:lnTo>
                  <a:pt x="441615" y="0"/>
                </a:lnTo>
                <a:lnTo>
                  <a:pt x="441615" y="633141"/>
                </a:lnTo>
                <a:lnTo>
                  <a:pt x="0" y="633141"/>
                </a:lnTo>
                <a:lnTo>
                  <a:pt x="0" y="0"/>
                </a:lnTo>
                <a:close/>
              </a:path>
            </a:pathLst>
          </a:custGeom>
          <a:blipFill>
            <a:blip r:embed="rId15">
              <a:extLst>
                <a:ext uri="{96DAC541-7B7A-43D3-8B79-37D633B846F1}">
                  <asvg:svgBlip xmlns="" xmlns:asvg="http://schemas.microsoft.com/office/drawing/2016/SVG/main" r:embed="rId16"/>
                </a:ext>
              </a:extLst>
            </a:blip>
            <a:stretch>
              <a:fillRect/>
            </a:stretch>
          </a:blipFill>
        </p:spPr>
      </p:sp>
      <p:sp>
        <p:nvSpPr>
          <p:cNvPr id="18" name="Freeform 18"/>
          <p:cNvSpPr/>
          <p:nvPr/>
        </p:nvSpPr>
        <p:spPr>
          <a:xfrm>
            <a:off x="1307559" y="2848330"/>
            <a:ext cx="15672881" cy="4346931"/>
          </a:xfrm>
          <a:custGeom>
            <a:avLst/>
            <a:gdLst/>
            <a:ahLst/>
            <a:cxnLst/>
            <a:rect l="l" t="t" r="r" b="b"/>
            <a:pathLst>
              <a:path w="15672881" h="4346931">
                <a:moveTo>
                  <a:pt x="0" y="0"/>
                </a:moveTo>
                <a:lnTo>
                  <a:pt x="15672882" y="0"/>
                </a:lnTo>
                <a:lnTo>
                  <a:pt x="15672882" y="4346932"/>
                </a:lnTo>
                <a:lnTo>
                  <a:pt x="0" y="4346932"/>
                </a:lnTo>
                <a:lnTo>
                  <a:pt x="0" y="0"/>
                </a:lnTo>
                <a:close/>
              </a:path>
            </a:pathLst>
          </a:custGeom>
          <a:blipFill>
            <a:blip r:embed="rId17"/>
            <a:stretch>
              <a:fillRect/>
            </a:stretch>
          </a:blipFill>
        </p:spPr>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24354" r="-1468" b="-56033"/>
            </a:stretch>
          </a:blipFill>
        </p:spPr>
      </p:sp>
      <p:grpSp>
        <p:nvGrpSpPr>
          <p:cNvPr id="3" name="Group 3"/>
          <p:cNvGrpSpPr/>
          <p:nvPr/>
        </p:nvGrpSpPr>
        <p:grpSpPr>
          <a:xfrm>
            <a:off x="548629" y="478937"/>
            <a:ext cx="9502370" cy="2424867"/>
            <a:chOff x="0" y="0"/>
            <a:chExt cx="6266453" cy="1599108"/>
          </a:xfrm>
        </p:grpSpPr>
        <p:sp>
          <p:nvSpPr>
            <p:cNvPr id="4" name="Freeform 4"/>
            <p:cNvSpPr/>
            <p:nvPr/>
          </p:nvSpPr>
          <p:spPr>
            <a:xfrm>
              <a:off x="0" y="0"/>
              <a:ext cx="6266453" cy="1599108"/>
            </a:xfrm>
            <a:custGeom>
              <a:avLst/>
              <a:gdLst/>
              <a:ahLst/>
              <a:cxnLst/>
              <a:rect l="l" t="t" r="r" b="b"/>
              <a:pathLst>
                <a:path w="6266453" h="1599108">
                  <a:moveTo>
                    <a:pt x="0" y="0"/>
                  </a:moveTo>
                  <a:lnTo>
                    <a:pt x="6266453" y="0"/>
                  </a:lnTo>
                  <a:lnTo>
                    <a:pt x="6266453" y="1599108"/>
                  </a:lnTo>
                  <a:lnTo>
                    <a:pt x="0" y="1599108"/>
                  </a:lnTo>
                  <a:close/>
                </a:path>
              </a:pathLst>
            </a:custGeom>
            <a:solidFill>
              <a:srgbClr val="FFFFFF"/>
            </a:solidFill>
          </p:spPr>
        </p:sp>
      </p:grpSp>
      <p:sp>
        <p:nvSpPr>
          <p:cNvPr id="5" name="Freeform 5"/>
          <p:cNvSpPr/>
          <p:nvPr/>
        </p:nvSpPr>
        <p:spPr>
          <a:xfrm flipH="1">
            <a:off x="16442319" y="-47111"/>
            <a:ext cx="5533751" cy="1961966"/>
          </a:xfrm>
          <a:custGeom>
            <a:avLst/>
            <a:gdLst/>
            <a:ahLst/>
            <a:cxnLst/>
            <a:rect l="l" t="t" r="r" b="b"/>
            <a:pathLst>
              <a:path w="5533751" h="1961966">
                <a:moveTo>
                  <a:pt x="5533751" y="0"/>
                </a:moveTo>
                <a:lnTo>
                  <a:pt x="0" y="0"/>
                </a:lnTo>
                <a:lnTo>
                  <a:pt x="0" y="1961966"/>
                </a:lnTo>
                <a:lnTo>
                  <a:pt x="5533751" y="1961966"/>
                </a:lnTo>
                <a:lnTo>
                  <a:pt x="5533751" y="0"/>
                </a:lnTo>
                <a:close/>
              </a:path>
            </a:pathLst>
          </a:custGeom>
          <a:blipFill>
            <a:blip r:embed="rId3">
              <a:extLst>
                <a:ext uri="{96DAC541-7B7A-43D3-8B79-37D633B846F1}">
                  <asvg:svgBlip xmlns="" xmlns:asvg="http://schemas.microsoft.com/office/drawing/2016/SVG/main" r:embed="rId4"/>
                </a:ext>
              </a:extLst>
            </a:blip>
            <a:stretch>
              <a:fillRect/>
            </a:stretch>
          </a:blipFill>
        </p:spPr>
      </p:sp>
      <p:sp>
        <p:nvSpPr>
          <p:cNvPr id="6" name="Freeform 6"/>
          <p:cNvSpPr/>
          <p:nvPr/>
        </p:nvSpPr>
        <p:spPr>
          <a:xfrm>
            <a:off x="14492424" y="8842479"/>
            <a:ext cx="5533751" cy="1961966"/>
          </a:xfrm>
          <a:custGeom>
            <a:avLst/>
            <a:gdLst/>
            <a:ahLst/>
            <a:cxnLst/>
            <a:rect l="l" t="t" r="r" b="b"/>
            <a:pathLst>
              <a:path w="5533751" h="1961966">
                <a:moveTo>
                  <a:pt x="0" y="0"/>
                </a:moveTo>
                <a:lnTo>
                  <a:pt x="5533752" y="0"/>
                </a:lnTo>
                <a:lnTo>
                  <a:pt x="5533752" y="1961967"/>
                </a:lnTo>
                <a:lnTo>
                  <a:pt x="0" y="1961967"/>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sp>
        <p:nvSpPr>
          <p:cNvPr id="7" name="TextBox 7"/>
          <p:cNvSpPr txBox="1"/>
          <p:nvPr/>
        </p:nvSpPr>
        <p:spPr>
          <a:xfrm>
            <a:off x="615350" y="568338"/>
            <a:ext cx="9054448" cy="2635885"/>
          </a:xfrm>
          <a:prstGeom prst="rect">
            <a:avLst/>
          </a:prstGeom>
        </p:spPr>
        <p:txBody>
          <a:bodyPr lIns="0" tIns="0" rIns="0" bIns="0" rtlCol="0" anchor="t">
            <a:spAutoFit/>
          </a:bodyPr>
          <a:lstStyle/>
          <a:p>
            <a:pPr marL="690879" lvl="1" indent="-345439" algn="just">
              <a:lnSpc>
                <a:spcPts val="4159"/>
              </a:lnSpc>
              <a:buFont typeface="Arial"/>
              <a:buChar char="•"/>
            </a:pPr>
            <a:r>
              <a:rPr lang="en-US" sz="3199">
                <a:solidFill>
                  <a:srgbClr val="000000"/>
                </a:solidFill>
                <a:latin typeface="Poppins"/>
                <a:ea typeface="Poppins"/>
                <a:cs typeface="Poppins"/>
                <a:sym typeface="Poppins"/>
              </a:rPr>
              <a:t>Bước 3: Kiểm tra log trên máy mục tiêu:</a:t>
            </a:r>
          </a:p>
          <a:p>
            <a:pPr marL="690879" lvl="1" indent="-345439" algn="just">
              <a:lnSpc>
                <a:spcPts val="4159"/>
              </a:lnSpc>
              <a:buFont typeface="Arial"/>
              <a:buChar char="•"/>
            </a:pPr>
            <a:r>
              <a:rPr lang="en-US" sz="3199">
                <a:solidFill>
                  <a:srgbClr val="000000"/>
                </a:solidFill>
                <a:latin typeface="Poppins"/>
                <a:ea typeface="Poppins"/>
                <a:cs typeface="Poppins"/>
                <a:sym typeface="Poppins"/>
              </a:rPr>
              <a:t>Xem log Suricata để kiểm tra cảnh báo:</a:t>
            </a:r>
          </a:p>
          <a:p>
            <a:pPr marL="690879" lvl="1" indent="-345439" algn="just">
              <a:lnSpc>
                <a:spcPts val="4159"/>
              </a:lnSpc>
              <a:buFont typeface="Arial"/>
              <a:buChar char="•"/>
            </a:pPr>
            <a:r>
              <a:rPr lang="en-US" sz="3199">
                <a:solidFill>
                  <a:srgbClr val="000000"/>
                </a:solidFill>
                <a:latin typeface="Poppins"/>
                <a:ea typeface="Poppins"/>
                <a:cs typeface="Poppins"/>
                <a:sym typeface="Poppins"/>
              </a:rPr>
              <a:t>sudo tail -f /var/log/suricata/fast.log</a:t>
            </a:r>
          </a:p>
          <a:p>
            <a:pPr marL="690879" lvl="1" indent="-345439" algn="just">
              <a:lnSpc>
                <a:spcPts val="4159"/>
              </a:lnSpc>
              <a:buFont typeface="Arial"/>
              <a:buChar char="•"/>
            </a:pPr>
            <a:r>
              <a:rPr lang="en-US" sz="3199">
                <a:solidFill>
                  <a:srgbClr val="000000"/>
                </a:solidFill>
                <a:latin typeface="Poppins"/>
                <a:ea typeface="Poppins"/>
                <a:cs typeface="Poppins"/>
                <a:sym typeface="Poppins"/>
              </a:rPr>
              <a:t>Kết quả đạt được:</a:t>
            </a:r>
          </a:p>
          <a:p>
            <a:pPr algn="just">
              <a:lnSpc>
                <a:spcPts val="4159"/>
              </a:lnSpc>
            </a:pPr>
            <a:endParaRPr lang="en-US" sz="3199">
              <a:solidFill>
                <a:srgbClr val="000000"/>
              </a:solidFill>
              <a:latin typeface="Poppins"/>
              <a:ea typeface="Poppins"/>
              <a:cs typeface="Poppins"/>
              <a:sym typeface="Poppins"/>
            </a:endParaRPr>
          </a:p>
        </p:txBody>
      </p:sp>
      <p:sp>
        <p:nvSpPr>
          <p:cNvPr id="8" name="Freeform 8"/>
          <p:cNvSpPr/>
          <p:nvPr/>
        </p:nvSpPr>
        <p:spPr>
          <a:xfrm>
            <a:off x="16793505" y="2587233"/>
            <a:ext cx="441616" cy="633141"/>
          </a:xfrm>
          <a:custGeom>
            <a:avLst/>
            <a:gdLst/>
            <a:ahLst/>
            <a:cxnLst/>
            <a:rect l="l" t="t" r="r" b="b"/>
            <a:pathLst>
              <a:path w="441616" h="633141">
                <a:moveTo>
                  <a:pt x="0" y="0"/>
                </a:moveTo>
                <a:lnTo>
                  <a:pt x="441616" y="0"/>
                </a:lnTo>
                <a:lnTo>
                  <a:pt x="441616" y="633141"/>
                </a:lnTo>
                <a:lnTo>
                  <a:pt x="0" y="633141"/>
                </a:lnTo>
                <a:lnTo>
                  <a:pt x="0" y="0"/>
                </a:lnTo>
                <a:close/>
              </a:path>
            </a:pathLst>
          </a:custGeom>
          <a:blipFill>
            <a:blip r:embed="rId5">
              <a:extLst>
                <a:ext uri="{96DAC541-7B7A-43D3-8B79-37D633B846F1}">
                  <asvg:svgBlip xmlns="" xmlns:asvg="http://schemas.microsoft.com/office/drawing/2016/SVG/main" r:embed="rId6"/>
                </a:ext>
              </a:extLst>
            </a:blip>
            <a:stretch>
              <a:fillRect/>
            </a:stretch>
          </a:blipFill>
        </p:spPr>
      </p:sp>
      <p:sp>
        <p:nvSpPr>
          <p:cNvPr id="9" name="Freeform 9"/>
          <p:cNvSpPr/>
          <p:nvPr/>
        </p:nvSpPr>
        <p:spPr>
          <a:xfrm>
            <a:off x="327822" y="1281714"/>
            <a:ext cx="441616" cy="633141"/>
          </a:xfrm>
          <a:custGeom>
            <a:avLst/>
            <a:gdLst/>
            <a:ahLst/>
            <a:cxnLst/>
            <a:rect l="l" t="t" r="r" b="b"/>
            <a:pathLst>
              <a:path w="441616" h="633141">
                <a:moveTo>
                  <a:pt x="0" y="0"/>
                </a:moveTo>
                <a:lnTo>
                  <a:pt x="441615" y="0"/>
                </a:lnTo>
                <a:lnTo>
                  <a:pt x="441615" y="633141"/>
                </a:lnTo>
                <a:lnTo>
                  <a:pt x="0" y="633141"/>
                </a:lnTo>
                <a:lnTo>
                  <a:pt x="0" y="0"/>
                </a:lnTo>
                <a:close/>
              </a:path>
            </a:pathLst>
          </a:custGeom>
          <a:blipFill>
            <a:blip r:embed="rId5">
              <a:extLst>
                <a:ext uri="{96DAC541-7B7A-43D3-8B79-37D633B846F1}">
                  <asvg:svgBlip xmlns="" xmlns:asvg="http://schemas.microsoft.com/office/drawing/2016/SVG/main" r:embed="rId6"/>
                </a:ext>
              </a:extLst>
            </a:blip>
            <a:stretch>
              <a:fillRect/>
            </a:stretch>
          </a:blipFill>
        </p:spPr>
      </p:sp>
      <p:sp>
        <p:nvSpPr>
          <p:cNvPr id="10" name="Freeform 10"/>
          <p:cNvSpPr/>
          <p:nvPr/>
        </p:nvSpPr>
        <p:spPr>
          <a:xfrm>
            <a:off x="548629" y="3742304"/>
            <a:ext cx="16885930" cy="2406245"/>
          </a:xfrm>
          <a:custGeom>
            <a:avLst/>
            <a:gdLst/>
            <a:ahLst/>
            <a:cxnLst/>
            <a:rect l="l" t="t" r="r" b="b"/>
            <a:pathLst>
              <a:path w="16885930" h="2406245">
                <a:moveTo>
                  <a:pt x="0" y="0"/>
                </a:moveTo>
                <a:lnTo>
                  <a:pt x="16885930" y="0"/>
                </a:lnTo>
                <a:lnTo>
                  <a:pt x="16885930" y="2406245"/>
                </a:lnTo>
                <a:lnTo>
                  <a:pt x="0" y="2406245"/>
                </a:lnTo>
                <a:lnTo>
                  <a:pt x="0" y="0"/>
                </a:lnTo>
                <a:close/>
              </a:path>
            </a:pathLst>
          </a:custGeom>
          <a:blipFill>
            <a:blip r:embed="rId7"/>
            <a:stretch>
              <a:fillRect/>
            </a:stretch>
          </a:blipFill>
        </p:spPr>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24354" r="-1468" b="-56033"/>
            </a:stretch>
          </a:blipFill>
        </p:spPr>
      </p:sp>
      <p:sp>
        <p:nvSpPr>
          <p:cNvPr id="3" name="Freeform 3"/>
          <p:cNvSpPr/>
          <p:nvPr/>
        </p:nvSpPr>
        <p:spPr>
          <a:xfrm>
            <a:off x="10260550" y="5062322"/>
            <a:ext cx="879662" cy="879662"/>
          </a:xfrm>
          <a:custGeom>
            <a:avLst/>
            <a:gdLst/>
            <a:ahLst/>
            <a:cxnLst/>
            <a:rect l="l" t="t" r="r" b="b"/>
            <a:pathLst>
              <a:path w="879662" h="879662">
                <a:moveTo>
                  <a:pt x="0" y="0"/>
                </a:moveTo>
                <a:lnTo>
                  <a:pt x="879662" y="0"/>
                </a:lnTo>
                <a:lnTo>
                  <a:pt x="879662" y="879662"/>
                </a:lnTo>
                <a:lnTo>
                  <a:pt x="0" y="879662"/>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sp>
        <p:nvSpPr>
          <p:cNvPr id="4" name="Freeform 4"/>
          <p:cNvSpPr/>
          <p:nvPr/>
        </p:nvSpPr>
        <p:spPr>
          <a:xfrm>
            <a:off x="3901306" y="4929829"/>
            <a:ext cx="911556" cy="1144648"/>
          </a:xfrm>
          <a:custGeom>
            <a:avLst/>
            <a:gdLst/>
            <a:ahLst/>
            <a:cxnLst/>
            <a:rect l="l" t="t" r="r" b="b"/>
            <a:pathLst>
              <a:path w="911556" h="1144648">
                <a:moveTo>
                  <a:pt x="0" y="0"/>
                </a:moveTo>
                <a:lnTo>
                  <a:pt x="911556" y="0"/>
                </a:lnTo>
                <a:lnTo>
                  <a:pt x="911556" y="1144648"/>
                </a:lnTo>
                <a:lnTo>
                  <a:pt x="0" y="1144648"/>
                </a:lnTo>
                <a:lnTo>
                  <a:pt x="0" y="0"/>
                </a:lnTo>
                <a:close/>
              </a:path>
            </a:pathLst>
          </a:custGeom>
          <a:blipFill>
            <a:blip r:embed="rId5">
              <a:extLst>
                <a:ext uri="{96DAC541-7B7A-43D3-8B79-37D633B846F1}">
                  <asvg:svgBlip xmlns="" xmlns:asvg="http://schemas.microsoft.com/office/drawing/2016/SVG/main" r:embed="rId6"/>
                </a:ext>
              </a:extLst>
            </a:blip>
            <a:stretch>
              <a:fillRect/>
            </a:stretch>
          </a:blipFill>
        </p:spPr>
      </p:sp>
      <p:sp>
        <p:nvSpPr>
          <p:cNvPr id="5" name="Freeform 5"/>
          <p:cNvSpPr/>
          <p:nvPr/>
        </p:nvSpPr>
        <p:spPr>
          <a:xfrm>
            <a:off x="7166510" y="5131958"/>
            <a:ext cx="1000528" cy="740391"/>
          </a:xfrm>
          <a:custGeom>
            <a:avLst/>
            <a:gdLst/>
            <a:ahLst/>
            <a:cxnLst/>
            <a:rect l="l" t="t" r="r" b="b"/>
            <a:pathLst>
              <a:path w="1000528" h="740391">
                <a:moveTo>
                  <a:pt x="0" y="0"/>
                </a:moveTo>
                <a:lnTo>
                  <a:pt x="1000528" y="0"/>
                </a:lnTo>
                <a:lnTo>
                  <a:pt x="1000528" y="740391"/>
                </a:lnTo>
                <a:lnTo>
                  <a:pt x="0" y="740391"/>
                </a:lnTo>
                <a:lnTo>
                  <a:pt x="0" y="0"/>
                </a:lnTo>
                <a:close/>
              </a:path>
            </a:pathLst>
          </a:custGeom>
          <a:blipFill>
            <a:blip r:embed="rId7">
              <a:extLst>
                <a:ext uri="{96DAC541-7B7A-43D3-8B79-37D633B846F1}">
                  <asvg:svgBlip xmlns="" xmlns:asvg="http://schemas.microsoft.com/office/drawing/2016/SVG/main" r:embed="rId8"/>
                </a:ext>
              </a:extLst>
            </a:blip>
            <a:stretch>
              <a:fillRect/>
            </a:stretch>
          </a:blipFill>
        </p:spPr>
      </p:sp>
      <p:sp>
        <p:nvSpPr>
          <p:cNvPr id="6" name="Freeform 6"/>
          <p:cNvSpPr/>
          <p:nvPr/>
        </p:nvSpPr>
        <p:spPr>
          <a:xfrm>
            <a:off x="5489422" y="5003708"/>
            <a:ext cx="1000528" cy="996890"/>
          </a:xfrm>
          <a:custGeom>
            <a:avLst/>
            <a:gdLst/>
            <a:ahLst/>
            <a:cxnLst/>
            <a:rect l="l" t="t" r="r" b="b"/>
            <a:pathLst>
              <a:path w="1000528" h="996890">
                <a:moveTo>
                  <a:pt x="0" y="0"/>
                </a:moveTo>
                <a:lnTo>
                  <a:pt x="1000528" y="0"/>
                </a:lnTo>
                <a:lnTo>
                  <a:pt x="1000528" y="996890"/>
                </a:lnTo>
                <a:lnTo>
                  <a:pt x="0" y="996890"/>
                </a:lnTo>
                <a:lnTo>
                  <a:pt x="0" y="0"/>
                </a:lnTo>
                <a:close/>
              </a:path>
            </a:pathLst>
          </a:custGeom>
          <a:blipFill>
            <a:blip r:embed="rId9">
              <a:extLst>
                <a:ext uri="{96DAC541-7B7A-43D3-8B79-37D633B846F1}">
                  <asvg:svgBlip xmlns="" xmlns:asvg="http://schemas.microsoft.com/office/drawing/2016/SVG/main" r:embed="rId10"/>
                </a:ext>
              </a:extLst>
            </a:blip>
            <a:stretch>
              <a:fillRect/>
            </a:stretch>
          </a:blipFill>
        </p:spPr>
      </p:sp>
      <p:sp>
        <p:nvSpPr>
          <p:cNvPr id="7" name="Freeform 7"/>
          <p:cNvSpPr/>
          <p:nvPr/>
        </p:nvSpPr>
        <p:spPr>
          <a:xfrm>
            <a:off x="8843599" y="5001889"/>
            <a:ext cx="740391" cy="1000528"/>
          </a:xfrm>
          <a:custGeom>
            <a:avLst/>
            <a:gdLst/>
            <a:ahLst/>
            <a:cxnLst/>
            <a:rect l="l" t="t" r="r" b="b"/>
            <a:pathLst>
              <a:path w="740391" h="1000528">
                <a:moveTo>
                  <a:pt x="0" y="0"/>
                </a:moveTo>
                <a:lnTo>
                  <a:pt x="740390" y="0"/>
                </a:lnTo>
                <a:lnTo>
                  <a:pt x="740390" y="1000528"/>
                </a:lnTo>
                <a:lnTo>
                  <a:pt x="0" y="1000528"/>
                </a:lnTo>
                <a:lnTo>
                  <a:pt x="0" y="0"/>
                </a:lnTo>
                <a:close/>
              </a:path>
            </a:pathLst>
          </a:custGeom>
          <a:blipFill>
            <a:blip r:embed="rId11">
              <a:extLst>
                <a:ext uri="{96DAC541-7B7A-43D3-8B79-37D633B846F1}">
                  <asvg:svgBlip xmlns="" xmlns:asvg="http://schemas.microsoft.com/office/drawing/2016/SVG/main" r:embed="rId12"/>
                </a:ext>
              </a:extLst>
            </a:blip>
            <a:stretch>
              <a:fillRect/>
            </a:stretch>
          </a:blipFill>
        </p:spPr>
      </p:sp>
      <p:sp>
        <p:nvSpPr>
          <p:cNvPr id="8" name="Freeform 8"/>
          <p:cNvSpPr/>
          <p:nvPr/>
        </p:nvSpPr>
        <p:spPr>
          <a:xfrm>
            <a:off x="11816773" y="5075325"/>
            <a:ext cx="1173556" cy="853656"/>
          </a:xfrm>
          <a:custGeom>
            <a:avLst/>
            <a:gdLst/>
            <a:ahLst/>
            <a:cxnLst/>
            <a:rect l="l" t="t" r="r" b="b"/>
            <a:pathLst>
              <a:path w="1173556" h="853656">
                <a:moveTo>
                  <a:pt x="0" y="0"/>
                </a:moveTo>
                <a:lnTo>
                  <a:pt x="1173555" y="0"/>
                </a:lnTo>
                <a:lnTo>
                  <a:pt x="1173555" y="853656"/>
                </a:lnTo>
                <a:lnTo>
                  <a:pt x="0" y="853656"/>
                </a:lnTo>
                <a:lnTo>
                  <a:pt x="0" y="0"/>
                </a:lnTo>
                <a:close/>
              </a:path>
            </a:pathLst>
          </a:custGeom>
          <a:blipFill>
            <a:blip r:embed="rId13">
              <a:extLst>
                <a:ext uri="{96DAC541-7B7A-43D3-8B79-37D633B846F1}">
                  <asvg:svgBlip xmlns="" xmlns:asvg="http://schemas.microsoft.com/office/drawing/2016/SVG/main" r:embed="rId14"/>
                </a:ext>
              </a:extLst>
            </a:blip>
            <a:stretch>
              <a:fillRect/>
            </a:stretch>
          </a:blipFill>
        </p:spPr>
      </p:sp>
      <p:sp>
        <p:nvSpPr>
          <p:cNvPr id="9" name="Freeform 9"/>
          <p:cNvSpPr/>
          <p:nvPr/>
        </p:nvSpPr>
        <p:spPr>
          <a:xfrm>
            <a:off x="13666888" y="4915375"/>
            <a:ext cx="721203" cy="1173556"/>
          </a:xfrm>
          <a:custGeom>
            <a:avLst/>
            <a:gdLst/>
            <a:ahLst/>
            <a:cxnLst/>
            <a:rect l="l" t="t" r="r" b="b"/>
            <a:pathLst>
              <a:path w="721203" h="1173556">
                <a:moveTo>
                  <a:pt x="0" y="0"/>
                </a:moveTo>
                <a:lnTo>
                  <a:pt x="721204" y="0"/>
                </a:lnTo>
                <a:lnTo>
                  <a:pt x="721204" y="1173556"/>
                </a:lnTo>
                <a:lnTo>
                  <a:pt x="0" y="1173556"/>
                </a:lnTo>
                <a:lnTo>
                  <a:pt x="0" y="0"/>
                </a:lnTo>
                <a:close/>
              </a:path>
            </a:pathLst>
          </a:custGeom>
          <a:blipFill>
            <a:blip r:embed="rId15">
              <a:extLst>
                <a:ext uri="{96DAC541-7B7A-43D3-8B79-37D633B846F1}">
                  <asvg:svgBlip xmlns="" xmlns:asvg="http://schemas.microsoft.com/office/drawing/2016/SVG/main" r:embed="rId16"/>
                </a:ext>
              </a:extLst>
            </a:blip>
            <a:stretch>
              <a:fillRect/>
            </a:stretch>
          </a:blipFill>
        </p:spPr>
      </p:sp>
      <p:sp>
        <p:nvSpPr>
          <p:cNvPr id="10" name="Freeform 10"/>
          <p:cNvSpPr/>
          <p:nvPr/>
        </p:nvSpPr>
        <p:spPr>
          <a:xfrm>
            <a:off x="11961659" y="8577384"/>
            <a:ext cx="980283" cy="276262"/>
          </a:xfrm>
          <a:custGeom>
            <a:avLst/>
            <a:gdLst/>
            <a:ahLst/>
            <a:cxnLst/>
            <a:rect l="l" t="t" r="r" b="b"/>
            <a:pathLst>
              <a:path w="980283" h="276262">
                <a:moveTo>
                  <a:pt x="0" y="0"/>
                </a:moveTo>
                <a:lnTo>
                  <a:pt x="980283" y="0"/>
                </a:lnTo>
                <a:lnTo>
                  <a:pt x="980283" y="276262"/>
                </a:lnTo>
                <a:lnTo>
                  <a:pt x="0" y="276262"/>
                </a:lnTo>
                <a:lnTo>
                  <a:pt x="0" y="0"/>
                </a:lnTo>
                <a:close/>
              </a:path>
            </a:pathLst>
          </a:custGeom>
          <a:blipFill>
            <a:blip r:embed="rId17">
              <a:extLst>
                <a:ext uri="{96DAC541-7B7A-43D3-8B79-37D633B846F1}">
                  <asvg:svgBlip xmlns="" xmlns:asvg="http://schemas.microsoft.com/office/drawing/2016/SVG/main" r:embed="rId18"/>
                </a:ext>
              </a:extLst>
            </a:blip>
            <a:stretch>
              <a:fillRect/>
            </a:stretch>
          </a:blipFill>
        </p:spPr>
      </p:sp>
      <p:grpSp>
        <p:nvGrpSpPr>
          <p:cNvPr id="11" name="Group 11"/>
          <p:cNvGrpSpPr/>
          <p:nvPr/>
        </p:nvGrpSpPr>
        <p:grpSpPr>
          <a:xfrm>
            <a:off x="883211" y="1511838"/>
            <a:ext cx="3929650" cy="1030015"/>
            <a:chOff x="0" y="0"/>
            <a:chExt cx="1433547" cy="375752"/>
          </a:xfrm>
        </p:grpSpPr>
        <p:sp>
          <p:nvSpPr>
            <p:cNvPr id="12" name="Freeform 12"/>
            <p:cNvSpPr/>
            <p:nvPr/>
          </p:nvSpPr>
          <p:spPr>
            <a:xfrm>
              <a:off x="0" y="0"/>
              <a:ext cx="1433547" cy="375752"/>
            </a:xfrm>
            <a:custGeom>
              <a:avLst/>
              <a:gdLst/>
              <a:ahLst/>
              <a:cxnLst/>
              <a:rect l="l" t="t" r="r" b="b"/>
              <a:pathLst>
                <a:path w="1433547" h="375752">
                  <a:moveTo>
                    <a:pt x="0" y="0"/>
                  </a:moveTo>
                  <a:lnTo>
                    <a:pt x="1433547" y="0"/>
                  </a:lnTo>
                  <a:lnTo>
                    <a:pt x="1433547" y="375752"/>
                  </a:lnTo>
                  <a:lnTo>
                    <a:pt x="0" y="375752"/>
                  </a:lnTo>
                  <a:close/>
                </a:path>
              </a:pathLst>
            </a:custGeom>
            <a:solidFill>
              <a:srgbClr val="FFFFFF"/>
            </a:solidFill>
          </p:spPr>
        </p:sp>
      </p:grpSp>
      <p:sp>
        <p:nvSpPr>
          <p:cNvPr id="13" name="TextBox 13"/>
          <p:cNvSpPr txBox="1"/>
          <p:nvPr/>
        </p:nvSpPr>
        <p:spPr>
          <a:xfrm>
            <a:off x="1219294" y="1609039"/>
            <a:ext cx="3720070" cy="647065"/>
          </a:xfrm>
          <a:prstGeom prst="rect">
            <a:avLst/>
          </a:prstGeom>
        </p:spPr>
        <p:txBody>
          <a:bodyPr lIns="0" tIns="0" rIns="0" bIns="0" rtlCol="0" anchor="t">
            <a:spAutoFit/>
          </a:bodyPr>
          <a:lstStyle/>
          <a:p>
            <a:pPr algn="ctr">
              <a:lnSpc>
                <a:spcPts val="4940"/>
              </a:lnSpc>
            </a:pPr>
            <a:r>
              <a:rPr lang="en-US" sz="3800" b="1">
                <a:solidFill>
                  <a:srgbClr val="000000"/>
                </a:solidFill>
                <a:latin typeface="Poppins Bold"/>
                <a:ea typeface="Poppins Bold"/>
                <a:cs typeface="Poppins Bold"/>
                <a:sym typeface="Poppins Bold"/>
              </a:rPr>
              <a:t>4.1 Mục tiêu</a:t>
            </a:r>
          </a:p>
        </p:txBody>
      </p:sp>
      <p:grpSp>
        <p:nvGrpSpPr>
          <p:cNvPr id="14" name="Group 14"/>
          <p:cNvGrpSpPr/>
          <p:nvPr/>
        </p:nvGrpSpPr>
        <p:grpSpPr>
          <a:xfrm>
            <a:off x="412153" y="3077098"/>
            <a:ext cx="16862892" cy="4114105"/>
            <a:chOff x="0" y="0"/>
            <a:chExt cx="6266453" cy="1528851"/>
          </a:xfrm>
        </p:grpSpPr>
        <p:sp>
          <p:nvSpPr>
            <p:cNvPr id="15" name="Freeform 15"/>
            <p:cNvSpPr/>
            <p:nvPr/>
          </p:nvSpPr>
          <p:spPr>
            <a:xfrm>
              <a:off x="0" y="0"/>
              <a:ext cx="6266453" cy="1528851"/>
            </a:xfrm>
            <a:custGeom>
              <a:avLst/>
              <a:gdLst/>
              <a:ahLst/>
              <a:cxnLst/>
              <a:rect l="l" t="t" r="r" b="b"/>
              <a:pathLst>
                <a:path w="6266453" h="1528851">
                  <a:moveTo>
                    <a:pt x="0" y="0"/>
                  </a:moveTo>
                  <a:lnTo>
                    <a:pt x="6266453" y="0"/>
                  </a:lnTo>
                  <a:lnTo>
                    <a:pt x="6266453" y="1528851"/>
                  </a:lnTo>
                  <a:lnTo>
                    <a:pt x="0" y="1528851"/>
                  </a:lnTo>
                  <a:close/>
                </a:path>
              </a:pathLst>
            </a:custGeom>
            <a:solidFill>
              <a:srgbClr val="FFFFFF"/>
            </a:solidFill>
          </p:spPr>
        </p:sp>
      </p:grpSp>
      <p:grpSp>
        <p:nvGrpSpPr>
          <p:cNvPr id="16" name="Group 16"/>
          <p:cNvGrpSpPr/>
          <p:nvPr/>
        </p:nvGrpSpPr>
        <p:grpSpPr>
          <a:xfrm>
            <a:off x="769437" y="478577"/>
            <a:ext cx="6979902" cy="910590"/>
            <a:chOff x="0" y="0"/>
            <a:chExt cx="2546287" cy="332186"/>
          </a:xfrm>
        </p:grpSpPr>
        <p:sp>
          <p:nvSpPr>
            <p:cNvPr id="17" name="Freeform 17"/>
            <p:cNvSpPr/>
            <p:nvPr/>
          </p:nvSpPr>
          <p:spPr>
            <a:xfrm>
              <a:off x="0" y="0"/>
              <a:ext cx="2546287" cy="332186"/>
            </a:xfrm>
            <a:custGeom>
              <a:avLst/>
              <a:gdLst/>
              <a:ahLst/>
              <a:cxnLst/>
              <a:rect l="l" t="t" r="r" b="b"/>
              <a:pathLst>
                <a:path w="2546287" h="332186">
                  <a:moveTo>
                    <a:pt x="0" y="0"/>
                  </a:moveTo>
                  <a:lnTo>
                    <a:pt x="2546287" y="0"/>
                  </a:lnTo>
                  <a:lnTo>
                    <a:pt x="2546287" y="332186"/>
                  </a:lnTo>
                  <a:lnTo>
                    <a:pt x="0" y="332186"/>
                  </a:lnTo>
                  <a:close/>
                </a:path>
              </a:pathLst>
            </a:custGeom>
            <a:solidFill>
              <a:srgbClr val="FFFFFF"/>
            </a:solidFill>
          </p:spPr>
        </p:sp>
      </p:grpSp>
      <p:sp>
        <p:nvSpPr>
          <p:cNvPr id="18" name="Freeform 18"/>
          <p:cNvSpPr/>
          <p:nvPr/>
        </p:nvSpPr>
        <p:spPr>
          <a:xfrm flipH="1">
            <a:off x="16442319" y="-47111"/>
            <a:ext cx="5533751" cy="1961966"/>
          </a:xfrm>
          <a:custGeom>
            <a:avLst/>
            <a:gdLst/>
            <a:ahLst/>
            <a:cxnLst/>
            <a:rect l="l" t="t" r="r" b="b"/>
            <a:pathLst>
              <a:path w="5533751" h="1961966">
                <a:moveTo>
                  <a:pt x="5533751" y="0"/>
                </a:moveTo>
                <a:lnTo>
                  <a:pt x="0" y="0"/>
                </a:lnTo>
                <a:lnTo>
                  <a:pt x="0" y="1961966"/>
                </a:lnTo>
                <a:lnTo>
                  <a:pt x="5533751" y="1961966"/>
                </a:lnTo>
                <a:lnTo>
                  <a:pt x="5533751" y="0"/>
                </a:lnTo>
                <a:close/>
              </a:path>
            </a:pathLst>
          </a:custGeom>
          <a:blipFill>
            <a:blip r:embed="rId19">
              <a:extLst>
                <a:ext uri="{96DAC541-7B7A-43D3-8B79-37D633B846F1}">
                  <asvg:svgBlip xmlns="" xmlns:asvg="http://schemas.microsoft.com/office/drawing/2016/SVG/main" r:embed="rId20"/>
                </a:ext>
              </a:extLst>
            </a:blip>
            <a:stretch>
              <a:fillRect/>
            </a:stretch>
          </a:blipFill>
        </p:spPr>
      </p:sp>
      <p:sp>
        <p:nvSpPr>
          <p:cNvPr id="19" name="Freeform 19"/>
          <p:cNvSpPr/>
          <p:nvPr/>
        </p:nvSpPr>
        <p:spPr>
          <a:xfrm>
            <a:off x="14492424" y="8842479"/>
            <a:ext cx="5533751" cy="1961966"/>
          </a:xfrm>
          <a:custGeom>
            <a:avLst/>
            <a:gdLst/>
            <a:ahLst/>
            <a:cxnLst/>
            <a:rect l="l" t="t" r="r" b="b"/>
            <a:pathLst>
              <a:path w="5533751" h="1961966">
                <a:moveTo>
                  <a:pt x="0" y="0"/>
                </a:moveTo>
                <a:lnTo>
                  <a:pt x="5533752" y="0"/>
                </a:lnTo>
                <a:lnTo>
                  <a:pt x="5533752" y="1961967"/>
                </a:lnTo>
                <a:lnTo>
                  <a:pt x="0" y="1961967"/>
                </a:lnTo>
                <a:lnTo>
                  <a:pt x="0" y="0"/>
                </a:lnTo>
                <a:close/>
              </a:path>
            </a:pathLst>
          </a:custGeom>
          <a:blipFill>
            <a:blip r:embed="rId19">
              <a:extLst>
                <a:ext uri="{96DAC541-7B7A-43D3-8B79-37D633B846F1}">
                  <asvg:svgBlip xmlns="" xmlns:asvg="http://schemas.microsoft.com/office/drawing/2016/SVG/main" r:embed="rId20"/>
                </a:ext>
              </a:extLst>
            </a:blip>
            <a:stretch>
              <a:fillRect/>
            </a:stretch>
          </a:blipFill>
        </p:spPr>
      </p:sp>
      <p:sp>
        <p:nvSpPr>
          <p:cNvPr id="20" name="TextBox 20"/>
          <p:cNvSpPr txBox="1"/>
          <p:nvPr/>
        </p:nvSpPr>
        <p:spPr>
          <a:xfrm>
            <a:off x="769437" y="3707765"/>
            <a:ext cx="16179687" cy="2795270"/>
          </a:xfrm>
          <a:prstGeom prst="rect">
            <a:avLst/>
          </a:prstGeom>
        </p:spPr>
        <p:txBody>
          <a:bodyPr lIns="0" tIns="0" rIns="0" bIns="0" rtlCol="0" anchor="t">
            <a:spAutoFit/>
          </a:bodyPr>
          <a:lstStyle/>
          <a:p>
            <a:pPr algn="just">
              <a:lnSpc>
                <a:spcPts val="4419"/>
              </a:lnSpc>
            </a:pPr>
            <a:r>
              <a:rPr lang="en-US" sz="3399">
                <a:solidFill>
                  <a:srgbClr val="000000"/>
                </a:solidFill>
                <a:latin typeface="Poppins"/>
                <a:ea typeface="Poppins"/>
                <a:cs typeface="Poppins"/>
                <a:sym typeface="Poppins"/>
              </a:rPr>
              <a:t>Mô phỏng một cuộc tấn công SQL Injection nhằm vào trang đăng nhập (login.php) trên máy mục tiêu, sau đó sử dụng Suricata để phát hiện và ghi lại log về hành vi tấn công này. Cuộc tấn công sẽ khai thác lỗ hổng trong truy vấn SQL không được bảo vệ để bypass quá trình xác thực đăng nhập.</a:t>
            </a:r>
          </a:p>
        </p:txBody>
      </p:sp>
      <p:sp>
        <p:nvSpPr>
          <p:cNvPr id="21" name="TextBox 21"/>
          <p:cNvSpPr txBox="1"/>
          <p:nvPr/>
        </p:nvSpPr>
        <p:spPr>
          <a:xfrm>
            <a:off x="834627" y="538584"/>
            <a:ext cx="6593349" cy="695325"/>
          </a:xfrm>
          <a:prstGeom prst="rect">
            <a:avLst/>
          </a:prstGeom>
        </p:spPr>
        <p:txBody>
          <a:bodyPr lIns="0" tIns="0" rIns="0" bIns="0" rtlCol="0" anchor="t">
            <a:spAutoFit/>
          </a:bodyPr>
          <a:lstStyle/>
          <a:p>
            <a:pPr algn="ctr">
              <a:lnSpc>
                <a:spcPts val="5399"/>
              </a:lnSpc>
            </a:pPr>
            <a:r>
              <a:rPr lang="en-US" sz="3999" b="1">
                <a:solidFill>
                  <a:srgbClr val="000000"/>
                </a:solidFill>
                <a:latin typeface="Poppins Bold"/>
                <a:ea typeface="Poppins Bold"/>
                <a:cs typeface="Poppins Bold"/>
                <a:sym typeface="Poppins Bold"/>
              </a:rPr>
              <a:t>4. Tấn công SQL Injection</a:t>
            </a:r>
          </a:p>
        </p:txBody>
      </p:sp>
      <p:sp>
        <p:nvSpPr>
          <p:cNvPr id="22" name="Freeform 22"/>
          <p:cNvSpPr/>
          <p:nvPr/>
        </p:nvSpPr>
        <p:spPr>
          <a:xfrm>
            <a:off x="16793505" y="3742304"/>
            <a:ext cx="441616" cy="633141"/>
          </a:xfrm>
          <a:custGeom>
            <a:avLst/>
            <a:gdLst/>
            <a:ahLst/>
            <a:cxnLst/>
            <a:rect l="l" t="t" r="r" b="b"/>
            <a:pathLst>
              <a:path w="441616" h="633141">
                <a:moveTo>
                  <a:pt x="0" y="0"/>
                </a:moveTo>
                <a:lnTo>
                  <a:pt x="441616" y="0"/>
                </a:lnTo>
                <a:lnTo>
                  <a:pt x="441616" y="633141"/>
                </a:lnTo>
                <a:lnTo>
                  <a:pt x="0" y="633141"/>
                </a:lnTo>
                <a:lnTo>
                  <a:pt x="0" y="0"/>
                </a:lnTo>
                <a:close/>
              </a:path>
            </a:pathLst>
          </a:custGeom>
          <a:blipFill>
            <a:blip r:embed="rId21">
              <a:extLst>
                <a:ext uri="{96DAC541-7B7A-43D3-8B79-37D633B846F1}">
                  <asvg:svgBlip xmlns="" xmlns:asvg="http://schemas.microsoft.com/office/drawing/2016/SVG/main" r:embed="rId22"/>
                </a:ext>
              </a:extLst>
            </a:blip>
            <a:stretch>
              <a:fillRect/>
            </a:stretch>
          </a:blipFill>
        </p:spPr>
      </p:sp>
      <p:sp>
        <p:nvSpPr>
          <p:cNvPr id="23" name="Freeform 23"/>
          <p:cNvSpPr/>
          <p:nvPr/>
        </p:nvSpPr>
        <p:spPr>
          <a:xfrm>
            <a:off x="327822" y="1281714"/>
            <a:ext cx="441616" cy="633141"/>
          </a:xfrm>
          <a:custGeom>
            <a:avLst/>
            <a:gdLst/>
            <a:ahLst/>
            <a:cxnLst/>
            <a:rect l="l" t="t" r="r" b="b"/>
            <a:pathLst>
              <a:path w="441616" h="633141">
                <a:moveTo>
                  <a:pt x="0" y="0"/>
                </a:moveTo>
                <a:lnTo>
                  <a:pt x="441615" y="0"/>
                </a:lnTo>
                <a:lnTo>
                  <a:pt x="441615" y="633141"/>
                </a:lnTo>
                <a:lnTo>
                  <a:pt x="0" y="633141"/>
                </a:lnTo>
                <a:lnTo>
                  <a:pt x="0" y="0"/>
                </a:lnTo>
                <a:close/>
              </a:path>
            </a:pathLst>
          </a:custGeom>
          <a:blipFill>
            <a:blip r:embed="rId21">
              <a:extLst>
                <a:ext uri="{96DAC541-7B7A-43D3-8B79-37D633B846F1}">
                  <asvg:svgBlip xmlns="" xmlns:asvg="http://schemas.microsoft.com/office/drawing/2016/SVG/main" r:embed="rId22"/>
                </a:ext>
              </a:extLst>
            </a:blip>
            <a:stretch>
              <a:fillRect/>
            </a:stretch>
          </a:blipFill>
        </p:spPr>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24354" r="-1468" b="-56033"/>
            </a:stretch>
          </a:blipFill>
        </p:spPr>
      </p:sp>
      <p:grpSp>
        <p:nvGrpSpPr>
          <p:cNvPr id="3" name="Group 3"/>
          <p:cNvGrpSpPr/>
          <p:nvPr/>
        </p:nvGrpSpPr>
        <p:grpSpPr>
          <a:xfrm>
            <a:off x="1219294" y="5251745"/>
            <a:ext cx="15795020" cy="1269294"/>
            <a:chOff x="0" y="0"/>
            <a:chExt cx="5762066" cy="463042"/>
          </a:xfrm>
        </p:grpSpPr>
        <p:sp>
          <p:nvSpPr>
            <p:cNvPr id="4" name="Freeform 4"/>
            <p:cNvSpPr/>
            <p:nvPr/>
          </p:nvSpPr>
          <p:spPr>
            <a:xfrm>
              <a:off x="0" y="0"/>
              <a:ext cx="5762066" cy="463042"/>
            </a:xfrm>
            <a:custGeom>
              <a:avLst/>
              <a:gdLst/>
              <a:ahLst/>
              <a:cxnLst/>
              <a:rect l="l" t="t" r="r" b="b"/>
              <a:pathLst>
                <a:path w="5762066" h="463042">
                  <a:moveTo>
                    <a:pt x="0" y="0"/>
                  </a:moveTo>
                  <a:lnTo>
                    <a:pt x="5762066" y="0"/>
                  </a:lnTo>
                  <a:lnTo>
                    <a:pt x="5762066" y="463042"/>
                  </a:lnTo>
                  <a:lnTo>
                    <a:pt x="0" y="463042"/>
                  </a:lnTo>
                  <a:close/>
                </a:path>
              </a:pathLst>
            </a:custGeom>
            <a:solidFill>
              <a:srgbClr val="FFFFFF"/>
            </a:solidFill>
          </p:spPr>
        </p:sp>
      </p:grpSp>
      <p:grpSp>
        <p:nvGrpSpPr>
          <p:cNvPr id="5" name="Group 5"/>
          <p:cNvGrpSpPr/>
          <p:nvPr/>
        </p:nvGrpSpPr>
        <p:grpSpPr>
          <a:xfrm>
            <a:off x="1219294" y="4537842"/>
            <a:ext cx="15795020" cy="5141985"/>
            <a:chOff x="0" y="0"/>
            <a:chExt cx="5762066" cy="1875810"/>
          </a:xfrm>
        </p:grpSpPr>
        <p:sp>
          <p:nvSpPr>
            <p:cNvPr id="6" name="Freeform 6"/>
            <p:cNvSpPr/>
            <p:nvPr/>
          </p:nvSpPr>
          <p:spPr>
            <a:xfrm>
              <a:off x="0" y="0"/>
              <a:ext cx="5762066" cy="1875810"/>
            </a:xfrm>
            <a:custGeom>
              <a:avLst/>
              <a:gdLst/>
              <a:ahLst/>
              <a:cxnLst/>
              <a:rect l="l" t="t" r="r" b="b"/>
              <a:pathLst>
                <a:path w="5762066" h="1875810">
                  <a:moveTo>
                    <a:pt x="0" y="0"/>
                  </a:moveTo>
                  <a:lnTo>
                    <a:pt x="5762066" y="0"/>
                  </a:lnTo>
                  <a:lnTo>
                    <a:pt x="5762066" y="1875810"/>
                  </a:lnTo>
                  <a:lnTo>
                    <a:pt x="0" y="1875810"/>
                  </a:lnTo>
                  <a:close/>
                </a:path>
              </a:pathLst>
            </a:custGeom>
            <a:solidFill>
              <a:srgbClr val="FFFFFF"/>
            </a:solidFill>
          </p:spPr>
        </p:sp>
      </p:grpSp>
      <p:sp>
        <p:nvSpPr>
          <p:cNvPr id="7" name="TextBox 7"/>
          <p:cNvSpPr txBox="1"/>
          <p:nvPr/>
        </p:nvSpPr>
        <p:spPr>
          <a:xfrm>
            <a:off x="2833406" y="5606003"/>
            <a:ext cx="12320787" cy="1096010"/>
          </a:xfrm>
          <a:prstGeom prst="rect">
            <a:avLst/>
          </a:prstGeom>
        </p:spPr>
        <p:txBody>
          <a:bodyPr lIns="0" tIns="0" rIns="0" bIns="0" rtlCol="0" anchor="t">
            <a:spAutoFit/>
          </a:bodyPr>
          <a:lstStyle/>
          <a:p>
            <a:pPr algn="ctr">
              <a:lnSpc>
                <a:spcPts val="2859"/>
              </a:lnSpc>
            </a:pPr>
            <a:r>
              <a:rPr lang="en-US" sz="2199">
                <a:solidFill>
                  <a:srgbClr val="000000"/>
                </a:solidFill>
                <a:latin typeface="Poppins"/>
                <a:ea typeface="Poppins"/>
                <a:cs typeface="Poppins"/>
                <a:sym typeface="Poppins"/>
              </a:rPr>
              <a:t>Sử dụng các tài nguyên thiết kế này trong Bản thuyết trình Canva của bạn. Thiết kế vui vẻ!</a:t>
            </a:r>
          </a:p>
          <a:p>
            <a:pPr algn="ctr">
              <a:lnSpc>
                <a:spcPts val="2859"/>
              </a:lnSpc>
            </a:pPr>
            <a:r>
              <a:rPr lang="en-US" sz="2199">
                <a:solidFill>
                  <a:srgbClr val="000000"/>
                </a:solidFill>
                <a:latin typeface="Poppins"/>
                <a:ea typeface="Poppins"/>
                <a:cs typeface="Poppins"/>
                <a:sym typeface="Poppins"/>
              </a:rPr>
              <a:t>Hãy xóa trang này trước khi trình bày.</a:t>
            </a:r>
          </a:p>
        </p:txBody>
      </p:sp>
      <p:sp>
        <p:nvSpPr>
          <p:cNvPr id="8" name="Freeform 8"/>
          <p:cNvSpPr/>
          <p:nvPr/>
        </p:nvSpPr>
        <p:spPr>
          <a:xfrm>
            <a:off x="10260550" y="5062322"/>
            <a:ext cx="879662" cy="879662"/>
          </a:xfrm>
          <a:custGeom>
            <a:avLst/>
            <a:gdLst/>
            <a:ahLst/>
            <a:cxnLst/>
            <a:rect l="l" t="t" r="r" b="b"/>
            <a:pathLst>
              <a:path w="879662" h="879662">
                <a:moveTo>
                  <a:pt x="0" y="0"/>
                </a:moveTo>
                <a:lnTo>
                  <a:pt x="879662" y="0"/>
                </a:lnTo>
                <a:lnTo>
                  <a:pt x="879662" y="879662"/>
                </a:lnTo>
                <a:lnTo>
                  <a:pt x="0" y="879662"/>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sp>
        <p:nvSpPr>
          <p:cNvPr id="9" name="Freeform 9"/>
          <p:cNvSpPr/>
          <p:nvPr/>
        </p:nvSpPr>
        <p:spPr>
          <a:xfrm>
            <a:off x="10641331" y="6463044"/>
            <a:ext cx="541969" cy="1173556"/>
          </a:xfrm>
          <a:custGeom>
            <a:avLst/>
            <a:gdLst/>
            <a:ahLst/>
            <a:cxnLst/>
            <a:rect l="l" t="t" r="r" b="b"/>
            <a:pathLst>
              <a:path w="541969" h="1173556">
                <a:moveTo>
                  <a:pt x="0" y="0"/>
                </a:moveTo>
                <a:lnTo>
                  <a:pt x="541970" y="0"/>
                </a:lnTo>
                <a:lnTo>
                  <a:pt x="541970" y="1173556"/>
                </a:lnTo>
                <a:lnTo>
                  <a:pt x="0" y="1173556"/>
                </a:lnTo>
                <a:lnTo>
                  <a:pt x="0" y="0"/>
                </a:lnTo>
                <a:close/>
              </a:path>
            </a:pathLst>
          </a:custGeom>
          <a:blipFill>
            <a:blip r:embed="rId5">
              <a:extLst>
                <a:ext uri="{96DAC541-7B7A-43D3-8B79-37D633B846F1}">
                  <asvg:svgBlip xmlns="" xmlns:asvg="http://schemas.microsoft.com/office/drawing/2016/SVG/main" r:embed="rId6"/>
                </a:ext>
              </a:extLst>
            </a:blip>
            <a:stretch>
              <a:fillRect/>
            </a:stretch>
          </a:blipFill>
        </p:spPr>
      </p:sp>
      <p:sp>
        <p:nvSpPr>
          <p:cNvPr id="10" name="Freeform 10"/>
          <p:cNvSpPr/>
          <p:nvPr/>
        </p:nvSpPr>
        <p:spPr>
          <a:xfrm>
            <a:off x="5578652" y="8141539"/>
            <a:ext cx="1173556" cy="1147951"/>
          </a:xfrm>
          <a:custGeom>
            <a:avLst/>
            <a:gdLst/>
            <a:ahLst/>
            <a:cxnLst/>
            <a:rect l="l" t="t" r="r" b="b"/>
            <a:pathLst>
              <a:path w="1173556" h="1147951">
                <a:moveTo>
                  <a:pt x="0" y="0"/>
                </a:moveTo>
                <a:lnTo>
                  <a:pt x="1173556" y="0"/>
                </a:lnTo>
                <a:lnTo>
                  <a:pt x="1173556" y="1147951"/>
                </a:lnTo>
                <a:lnTo>
                  <a:pt x="0" y="1147951"/>
                </a:lnTo>
                <a:lnTo>
                  <a:pt x="0" y="0"/>
                </a:lnTo>
                <a:close/>
              </a:path>
            </a:pathLst>
          </a:custGeom>
          <a:blipFill>
            <a:blip r:embed="rId7">
              <a:extLst>
                <a:ext uri="{96DAC541-7B7A-43D3-8B79-37D633B846F1}">
                  <asvg:svgBlip xmlns="" xmlns:asvg="http://schemas.microsoft.com/office/drawing/2016/SVG/main" r:embed="rId8"/>
                </a:ext>
              </a:extLst>
            </a:blip>
            <a:stretch>
              <a:fillRect/>
            </a:stretch>
          </a:blipFill>
        </p:spPr>
      </p:sp>
      <p:sp>
        <p:nvSpPr>
          <p:cNvPr id="11" name="Freeform 11"/>
          <p:cNvSpPr/>
          <p:nvPr/>
        </p:nvSpPr>
        <p:spPr>
          <a:xfrm>
            <a:off x="3770306" y="8128737"/>
            <a:ext cx="1173556" cy="1173556"/>
          </a:xfrm>
          <a:custGeom>
            <a:avLst/>
            <a:gdLst/>
            <a:ahLst/>
            <a:cxnLst/>
            <a:rect l="l" t="t" r="r" b="b"/>
            <a:pathLst>
              <a:path w="1173556" h="1173556">
                <a:moveTo>
                  <a:pt x="0" y="0"/>
                </a:moveTo>
                <a:lnTo>
                  <a:pt x="1173555" y="0"/>
                </a:lnTo>
                <a:lnTo>
                  <a:pt x="1173555" y="1173556"/>
                </a:lnTo>
                <a:lnTo>
                  <a:pt x="0" y="1173556"/>
                </a:lnTo>
                <a:lnTo>
                  <a:pt x="0" y="0"/>
                </a:lnTo>
                <a:close/>
              </a:path>
            </a:pathLst>
          </a:custGeom>
          <a:blipFill>
            <a:blip r:embed="rId9">
              <a:extLst>
                <a:ext uri="{96DAC541-7B7A-43D3-8B79-37D633B846F1}">
                  <asvg:svgBlip xmlns="" xmlns:asvg="http://schemas.microsoft.com/office/drawing/2016/SVG/main" r:embed="rId10"/>
                </a:ext>
              </a:extLst>
            </a:blip>
            <a:stretch>
              <a:fillRect/>
            </a:stretch>
          </a:blipFill>
        </p:spPr>
      </p:sp>
      <p:sp>
        <p:nvSpPr>
          <p:cNvPr id="12" name="Freeform 12"/>
          <p:cNvSpPr/>
          <p:nvPr/>
        </p:nvSpPr>
        <p:spPr>
          <a:xfrm>
            <a:off x="8945203" y="6615957"/>
            <a:ext cx="1000528" cy="867731"/>
          </a:xfrm>
          <a:custGeom>
            <a:avLst/>
            <a:gdLst/>
            <a:ahLst/>
            <a:cxnLst/>
            <a:rect l="l" t="t" r="r" b="b"/>
            <a:pathLst>
              <a:path w="1000528" h="867731">
                <a:moveTo>
                  <a:pt x="0" y="0"/>
                </a:moveTo>
                <a:lnTo>
                  <a:pt x="1000529" y="0"/>
                </a:lnTo>
                <a:lnTo>
                  <a:pt x="1000529" y="867731"/>
                </a:lnTo>
                <a:lnTo>
                  <a:pt x="0" y="867731"/>
                </a:lnTo>
                <a:lnTo>
                  <a:pt x="0" y="0"/>
                </a:lnTo>
                <a:close/>
              </a:path>
            </a:pathLst>
          </a:custGeom>
          <a:blipFill>
            <a:blip r:embed="rId11">
              <a:extLst>
                <a:ext uri="{96DAC541-7B7A-43D3-8B79-37D633B846F1}">
                  <asvg:svgBlip xmlns="" xmlns:asvg="http://schemas.microsoft.com/office/drawing/2016/SVG/main" r:embed="rId12"/>
                </a:ext>
              </a:extLst>
            </a:blip>
            <a:stretch>
              <a:fillRect/>
            </a:stretch>
          </a:blipFill>
        </p:spPr>
      </p:sp>
      <p:sp>
        <p:nvSpPr>
          <p:cNvPr id="13" name="Freeform 13"/>
          <p:cNvSpPr/>
          <p:nvPr/>
        </p:nvSpPr>
        <p:spPr>
          <a:xfrm>
            <a:off x="7249075" y="6564111"/>
            <a:ext cx="1000528" cy="971422"/>
          </a:xfrm>
          <a:custGeom>
            <a:avLst/>
            <a:gdLst/>
            <a:ahLst/>
            <a:cxnLst/>
            <a:rect l="l" t="t" r="r" b="b"/>
            <a:pathLst>
              <a:path w="1000528" h="971422">
                <a:moveTo>
                  <a:pt x="0" y="0"/>
                </a:moveTo>
                <a:lnTo>
                  <a:pt x="1000529" y="0"/>
                </a:lnTo>
                <a:lnTo>
                  <a:pt x="1000529" y="971422"/>
                </a:lnTo>
                <a:lnTo>
                  <a:pt x="0" y="971422"/>
                </a:lnTo>
                <a:lnTo>
                  <a:pt x="0" y="0"/>
                </a:lnTo>
                <a:close/>
              </a:path>
            </a:pathLst>
          </a:custGeom>
          <a:blipFill>
            <a:blip r:embed="rId13">
              <a:extLst>
                <a:ext uri="{96DAC541-7B7A-43D3-8B79-37D633B846F1}">
                  <asvg:svgBlip xmlns="" xmlns:asvg="http://schemas.microsoft.com/office/drawing/2016/SVG/main" r:embed="rId14"/>
                </a:ext>
              </a:extLst>
            </a:blip>
            <a:stretch>
              <a:fillRect/>
            </a:stretch>
          </a:blipFill>
        </p:spPr>
      </p:sp>
      <p:sp>
        <p:nvSpPr>
          <p:cNvPr id="14" name="Freeform 14"/>
          <p:cNvSpPr/>
          <p:nvPr/>
        </p:nvSpPr>
        <p:spPr>
          <a:xfrm>
            <a:off x="5552948" y="6616866"/>
            <a:ext cx="1000528" cy="865912"/>
          </a:xfrm>
          <a:custGeom>
            <a:avLst/>
            <a:gdLst/>
            <a:ahLst/>
            <a:cxnLst/>
            <a:rect l="l" t="t" r="r" b="b"/>
            <a:pathLst>
              <a:path w="1000528" h="865912">
                <a:moveTo>
                  <a:pt x="0" y="0"/>
                </a:moveTo>
                <a:lnTo>
                  <a:pt x="1000528" y="0"/>
                </a:lnTo>
                <a:lnTo>
                  <a:pt x="1000528" y="865912"/>
                </a:lnTo>
                <a:lnTo>
                  <a:pt x="0" y="865912"/>
                </a:lnTo>
                <a:lnTo>
                  <a:pt x="0" y="0"/>
                </a:lnTo>
                <a:close/>
              </a:path>
            </a:pathLst>
          </a:custGeom>
          <a:blipFill>
            <a:blip r:embed="rId15">
              <a:extLst>
                <a:ext uri="{96DAC541-7B7A-43D3-8B79-37D633B846F1}">
                  <asvg:svgBlip xmlns="" xmlns:asvg="http://schemas.microsoft.com/office/drawing/2016/SVG/main" r:embed="rId16"/>
                </a:ext>
              </a:extLst>
            </a:blip>
            <a:stretch>
              <a:fillRect/>
            </a:stretch>
          </a:blipFill>
        </p:spPr>
      </p:sp>
      <p:sp>
        <p:nvSpPr>
          <p:cNvPr id="15" name="Freeform 15"/>
          <p:cNvSpPr/>
          <p:nvPr/>
        </p:nvSpPr>
        <p:spPr>
          <a:xfrm>
            <a:off x="3856820" y="6705095"/>
            <a:ext cx="1000528" cy="689455"/>
          </a:xfrm>
          <a:custGeom>
            <a:avLst/>
            <a:gdLst/>
            <a:ahLst/>
            <a:cxnLst/>
            <a:rect l="l" t="t" r="r" b="b"/>
            <a:pathLst>
              <a:path w="1000528" h="689455">
                <a:moveTo>
                  <a:pt x="0" y="0"/>
                </a:moveTo>
                <a:lnTo>
                  <a:pt x="1000528" y="0"/>
                </a:lnTo>
                <a:lnTo>
                  <a:pt x="1000528" y="689455"/>
                </a:lnTo>
                <a:lnTo>
                  <a:pt x="0" y="689455"/>
                </a:lnTo>
                <a:lnTo>
                  <a:pt x="0" y="0"/>
                </a:lnTo>
                <a:close/>
              </a:path>
            </a:pathLst>
          </a:custGeom>
          <a:blipFill>
            <a:blip r:embed="rId17">
              <a:extLst>
                <a:ext uri="{96DAC541-7B7A-43D3-8B79-37D633B846F1}">
                  <asvg:svgBlip xmlns="" xmlns:asvg="http://schemas.microsoft.com/office/drawing/2016/SVG/main" r:embed="rId18"/>
                </a:ext>
              </a:extLst>
            </a:blip>
            <a:stretch>
              <a:fillRect/>
            </a:stretch>
          </a:blipFill>
        </p:spPr>
      </p:sp>
      <p:sp>
        <p:nvSpPr>
          <p:cNvPr id="16" name="Freeform 16"/>
          <p:cNvSpPr/>
          <p:nvPr/>
        </p:nvSpPr>
        <p:spPr>
          <a:xfrm>
            <a:off x="3901306" y="4929829"/>
            <a:ext cx="911556" cy="1144648"/>
          </a:xfrm>
          <a:custGeom>
            <a:avLst/>
            <a:gdLst/>
            <a:ahLst/>
            <a:cxnLst/>
            <a:rect l="l" t="t" r="r" b="b"/>
            <a:pathLst>
              <a:path w="911556" h="1144648">
                <a:moveTo>
                  <a:pt x="0" y="0"/>
                </a:moveTo>
                <a:lnTo>
                  <a:pt x="911556" y="0"/>
                </a:lnTo>
                <a:lnTo>
                  <a:pt x="911556" y="1144648"/>
                </a:lnTo>
                <a:lnTo>
                  <a:pt x="0" y="1144648"/>
                </a:lnTo>
                <a:lnTo>
                  <a:pt x="0" y="0"/>
                </a:lnTo>
                <a:close/>
              </a:path>
            </a:pathLst>
          </a:custGeom>
          <a:blipFill>
            <a:blip r:embed="rId19">
              <a:extLst>
                <a:ext uri="{96DAC541-7B7A-43D3-8B79-37D633B846F1}">
                  <asvg:svgBlip xmlns="" xmlns:asvg="http://schemas.microsoft.com/office/drawing/2016/SVG/main" r:embed="rId20"/>
                </a:ext>
              </a:extLst>
            </a:blip>
            <a:stretch>
              <a:fillRect/>
            </a:stretch>
          </a:blipFill>
        </p:spPr>
      </p:sp>
      <p:sp>
        <p:nvSpPr>
          <p:cNvPr id="17" name="Freeform 17"/>
          <p:cNvSpPr/>
          <p:nvPr/>
        </p:nvSpPr>
        <p:spPr>
          <a:xfrm>
            <a:off x="7166510" y="5131958"/>
            <a:ext cx="1000528" cy="740391"/>
          </a:xfrm>
          <a:custGeom>
            <a:avLst/>
            <a:gdLst/>
            <a:ahLst/>
            <a:cxnLst/>
            <a:rect l="l" t="t" r="r" b="b"/>
            <a:pathLst>
              <a:path w="1000528" h="740391">
                <a:moveTo>
                  <a:pt x="0" y="0"/>
                </a:moveTo>
                <a:lnTo>
                  <a:pt x="1000528" y="0"/>
                </a:lnTo>
                <a:lnTo>
                  <a:pt x="1000528" y="740391"/>
                </a:lnTo>
                <a:lnTo>
                  <a:pt x="0" y="740391"/>
                </a:lnTo>
                <a:lnTo>
                  <a:pt x="0" y="0"/>
                </a:lnTo>
                <a:close/>
              </a:path>
            </a:pathLst>
          </a:custGeom>
          <a:blipFill>
            <a:blip r:embed="rId21">
              <a:extLst>
                <a:ext uri="{96DAC541-7B7A-43D3-8B79-37D633B846F1}">
                  <asvg:svgBlip xmlns="" xmlns:asvg="http://schemas.microsoft.com/office/drawing/2016/SVG/main" r:embed="rId22"/>
                </a:ext>
              </a:extLst>
            </a:blip>
            <a:stretch>
              <a:fillRect/>
            </a:stretch>
          </a:blipFill>
        </p:spPr>
      </p:sp>
      <p:sp>
        <p:nvSpPr>
          <p:cNvPr id="18" name="Freeform 18"/>
          <p:cNvSpPr/>
          <p:nvPr/>
        </p:nvSpPr>
        <p:spPr>
          <a:xfrm>
            <a:off x="5489422" y="5003708"/>
            <a:ext cx="1000528" cy="996890"/>
          </a:xfrm>
          <a:custGeom>
            <a:avLst/>
            <a:gdLst/>
            <a:ahLst/>
            <a:cxnLst/>
            <a:rect l="l" t="t" r="r" b="b"/>
            <a:pathLst>
              <a:path w="1000528" h="996890">
                <a:moveTo>
                  <a:pt x="0" y="0"/>
                </a:moveTo>
                <a:lnTo>
                  <a:pt x="1000528" y="0"/>
                </a:lnTo>
                <a:lnTo>
                  <a:pt x="1000528" y="996890"/>
                </a:lnTo>
                <a:lnTo>
                  <a:pt x="0" y="996890"/>
                </a:lnTo>
                <a:lnTo>
                  <a:pt x="0" y="0"/>
                </a:lnTo>
                <a:close/>
              </a:path>
            </a:pathLst>
          </a:custGeom>
          <a:blipFill>
            <a:blip r:embed="rId23">
              <a:extLst>
                <a:ext uri="{96DAC541-7B7A-43D3-8B79-37D633B846F1}">
                  <asvg:svgBlip xmlns="" xmlns:asvg="http://schemas.microsoft.com/office/drawing/2016/SVG/main" r:embed="rId24"/>
                </a:ext>
              </a:extLst>
            </a:blip>
            <a:stretch>
              <a:fillRect/>
            </a:stretch>
          </a:blipFill>
        </p:spPr>
      </p:sp>
      <p:sp>
        <p:nvSpPr>
          <p:cNvPr id="19" name="Freeform 19"/>
          <p:cNvSpPr/>
          <p:nvPr/>
        </p:nvSpPr>
        <p:spPr>
          <a:xfrm>
            <a:off x="8843599" y="5001889"/>
            <a:ext cx="740391" cy="1000528"/>
          </a:xfrm>
          <a:custGeom>
            <a:avLst/>
            <a:gdLst/>
            <a:ahLst/>
            <a:cxnLst/>
            <a:rect l="l" t="t" r="r" b="b"/>
            <a:pathLst>
              <a:path w="740391" h="1000528">
                <a:moveTo>
                  <a:pt x="0" y="0"/>
                </a:moveTo>
                <a:lnTo>
                  <a:pt x="740390" y="0"/>
                </a:lnTo>
                <a:lnTo>
                  <a:pt x="740390" y="1000528"/>
                </a:lnTo>
                <a:lnTo>
                  <a:pt x="0" y="1000528"/>
                </a:lnTo>
                <a:lnTo>
                  <a:pt x="0" y="0"/>
                </a:lnTo>
                <a:close/>
              </a:path>
            </a:pathLst>
          </a:custGeom>
          <a:blipFill>
            <a:blip r:embed="rId25">
              <a:extLst>
                <a:ext uri="{96DAC541-7B7A-43D3-8B79-37D633B846F1}">
                  <asvg:svgBlip xmlns="" xmlns:asvg="http://schemas.microsoft.com/office/drawing/2016/SVG/main" r:embed="rId26"/>
                </a:ext>
              </a:extLst>
            </a:blip>
            <a:stretch>
              <a:fillRect/>
            </a:stretch>
          </a:blipFill>
        </p:spPr>
      </p:sp>
      <p:sp>
        <p:nvSpPr>
          <p:cNvPr id="20" name="Freeform 20"/>
          <p:cNvSpPr/>
          <p:nvPr/>
        </p:nvSpPr>
        <p:spPr>
          <a:xfrm>
            <a:off x="7386999" y="8215251"/>
            <a:ext cx="674902" cy="1000528"/>
          </a:xfrm>
          <a:custGeom>
            <a:avLst/>
            <a:gdLst/>
            <a:ahLst/>
            <a:cxnLst/>
            <a:rect l="l" t="t" r="r" b="b"/>
            <a:pathLst>
              <a:path w="674902" h="1000528">
                <a:moveTo>
                  <a:pt x="0" y="0"/>
                </a:moveTo>
                <a:lnTo>
                  <a:pt x="674901" y="0"/>
                </a:lnTo>
                <a:lnTo>
                  <a:pt x="674901" y="1000528"/>
                </a:lnTo>
                <a:lnTo>
                  <a:pt x="0" y="1000528"/>
                </a:lnTo>
                <a:lnTo>
                  <a:pt x="0" y="0"/>
                </a:lnTo>
                <a:close/>
              </a:path>
            </a:pathLst>
          </a:custGeom>
          <a:blipFill>
            <a:blip r:embed="rId27">
              <a:extLst>
                <a:ext uri="{96DAC541-7B7A-43D3-8B79-37D633B846F1}">
                  <asvg:svgBlip xmlns="" xmlns:asvg="http://schemas.microsoft.com/office/drawing/2016/SVG/main" r:embed="rId28"/>
                </a:ext>
              </a:extLst>
            </a:blip>
            <a:stretch>
              <a:fillRect/>
            </a:stretch>
          </a:blipFill>
        </p:spPr>
      </p:sp>
      <p:sp>
        <p:nvSpPr>
          <p:cNvPr id="21" name="Freeform 21"/>
          <p:cNvSpPr/>
          <p:nvPr/>
        </p:nvSpPr>
        <p:spPr>
          <a:xfrm>
            <a:off x="8696691" y="8215251"/>
            <a:ext cx="940496" cy="1000528"/>
          </a:xfrm>
          <a:custGeom>
            <a:avLst/>
            <a:gdLst/>
            <a:ahLst/>
            <a:cxnLst/>
            <a:rect l="l" t="t" r="r" b="b"/>
            <a:pathLst>
              <a:path w="940496" h="1000528">
                <a:moveTo>
                  <a:pt x="0" y="0"/>
                </a:moveTo>
                <a:lnTo>
                  <a:pt x="940497" y="0"/>
                </a:lnTo>
                <a:lnTo>
                  <a:pt x="940497" y="1000528"/>
                </a:lnTo>
                <a:lnTo>
                  <a:pt x="0" y="1000528"/>
                </a:lnTo>
                <a:lnTo>
                  <a:pt x="0" y="0"/>
                </a:lnTo>
                <a:close/>
              </a:path>
            </a:pathLst>
          </a:custGeom>
          <a:blipFill>
            <a:blip r:embed="rId29">
              <a:extLst>
                <a:ext uri="{96DAC541-7B7A-43D3-8B79-37D633B846F1}">
                  <asvg:svgBlip xmlns="" xmlns:asvg="http://schemas.microsoft.com/office/drawing/2016/SVG/main" r:embed="rId30"/>
                </a:ext>
              </a:extLst>
            </a:blip>
            <a:stretch>
              <a:fillRect/>
            </a:stretch>
          </a:blipFill>
        </p:spPr>
      </p:sp>
      <p:sp>
        <p:nvSpPr>
          <p:cNvPr id="22" name="Freeform 22"/>
          <p:cNvSpPr/>
          <p:nvPr/>
        </p:nvSpPr>
        <p:spPr>
          <a:xfrm>
            <a:off x="10271979" y="8188070"/>
            <a:ext cx="1054890" cy="1054890"/>
          </a:xfrm>
          <a:custGeom>
            <a:avLst/>
            <a:gdLst/>
            <a:ahLst/>
            <a:cxnLst/>
            <a:rect l="l" t="t" r="r" b="b"/>
            <a:pathLst>
              <a:path w="1054890" h="1054890">
                <a:moveTo>
                  <a:pt x="0" y="0"/>
                </a:moveTo>
                <a:lnTo>
                  <a:pt x="1054889" y="0"/>
                </a:lnTo>
                <a:lnTo>
                  <a:pt x="1054889" y="1054890"/>
                </a:lnTo>
                <a:lnTo>
                  <a:pt x="0" y="1054890"/>
                </a:lnTo>
                <a:lnTo>
                  <a:pt x="0" y="0"/>
                </a:lnTo>
                <a:close/>
              </a:path>
            </a:pathLst>
          </a:custGeom>
          <a:blipFill>
            <a:blip r:embed="rId31">
              <a:extLst>
                <a:ext uri="{96DAC541-7B7A-43D3-8B79-37D633B846F1}">
                  <asvg:svgBlip xmlns="" xmlns:asvg="http://schemas.microsoft.com/office/drawing/2016/SVG/main" r:embed="rId32"/>
                </a:ext>
              </a:extLst>
            </a:blip>
            <a:stretch>
              <a:fillRect/>
            </a:stretch>
          </a:blipFill>
        </p:spPr>
      </p:sp>
      <p:sp>
        <p:nvSpPr>
          <p:cNvPr id="23" name="Freeform 23"/>
          <p:cNvSpPr/>
          <p:nvPr/>
        </p:nvSpPr>
        <p:spPr>
          <a:xfrm>
            <a:off x="11816773" y="5075325"/>
            <a:ext cx="1173556" cy="853656"/>
          </a:xfrm>
          <a:custGeom>
            <a:avLst/>
            <a:gdLst/>
            <a:ahLst/>
            <a:cxnLst/>
            <a:rect l="l" t="t" r="r" b="b"/>
            <a:pathLst>
              <a:path w="1173556" h="853656">
                <a:moveTo>
                  <a:pt x="0" y="0"/>
                </a:moveTo>
                <a:lnTo>
                  <a:pt x="1173555" y="0"/>
                </a:lnTo>
                <a:lnTo>
                  <a:pt x="1173555" y="853656"/>
                </a:lnTo>
                <a:lnTo>
                  <a:pt x="0" y="853656"/>
                </a:lnTo>
                <a:lnTo>
                  <a:pt x="0" y="0"/>
                </a:lnTo>
                <a:close/>
              </a:path>
            </a:pathLst>
          </a:custGeom>
          <a:blipFill>
            <a:blip r:embed="rId33">
              <a:extLst>
                <a:ext uri="{96DAC541-7B7A-43D3-8B79-37D633B846F1}">
                  <asvg:svgBlip xmlns="" xmlns:asvg="http://schemas.microsoft.com/office/drawing/2016/SVG/main" r:embed="rId34"/>
                </a:ext>
              </a:extLst>
            </a:blip>
            <a:stretch>
              <a:fillRect/>
            </a:stretch>
          </a:blipFill>
        </p:spPr>
      </p:sp>
      <p:sp>
        <p:nvSpPr>
          <p:cNvPr id="24" name="Freeform 24"/>
          <p:cNvSpPr/>
          <p:nvPr/>
        </p:nvSpPr>
        <p:spPr>
          <a:xfrm>
            <a:off x="13666888" y="4915375"/>
            <a:ext cx="721203" cy="1173556"/>
          </a:xfrm>
          <a:custGeom>
            <a:avLst/>
            <a:gdLst/>
            <a:ahLst/>
            <a:cxnLst/>
            <a:rect l="l" t="t" r="r" b="b"/>
            <a:pathLst>
              <a:path w="721203" h="1173556">
                <a:moveTo>
                  <a:pt x="0" y="0"/>
                </a:moveTo>
                <a:lnTo>
                  <a:pt x="721204" y="0"/>
                </a:lnTo>
                <a:lnTo>
                  <a:pt x="721204" y="1173556"/>
                </a:lnTo>
                <a:lnTo>
                  <a:pt x="0" y="1173556"/>
                </a:lnTo>
                <a:lnTo>
                  <a:pt x="0" y="0"/>
                </a:lnTo>
                <a:close/>
              </a:path>
            </a:pathLst>
          </a:custGeom>
          <a:blipFill>
            <a:blip r:embed="rId35">
              <a:extLst>
                <a:ext uri="{96DAC541-7B7A-43D3-8B79-37D633B846F1}">
                  <asvg:svgBlip xmlns="" xmlns:asvg="http://schemas.microsoft.com/office/drawing/2016/SVG/main" r:embed="rId36"/>
                </a:ext>
              </a:extLst>
            </a:blip>
            <a:stretch>
              <a:fillRect/>
            </a:stretch>
          </a:blipFill>
        </p:spPr>
      </p:sp>
      <p:sp>
        <p:nvSpPr>
          <p:cNvPr id="25" name="Freeform 25"/>
          <p:cNvSpPr/>
          <p:nvPr/>
        </p:nvSpPr>
        <p:spPr>
          <a:xfrm>
            <a:off x="11878901" y="6698456"/>
            <a:ext cx="787175" cy="702733"/>
          </a:xfrm>
          <a:custGeom>
            <a:avLst/>
            <a:gdLst/>
            <a:ahLst/>
            <a:cxnLst/>
            <a:rect l="l" t="t" r="r" b="b"/>
            <a:pathLst>
              <a:path w="787175" h="702733">
                <a:moveTo>
                  <a:pt x="0" y="0"/>
                </a:moveTo>
                <a:lnTo>
                  <a:pt x="787175" y="0"/>
                </a:lnTo>
                <a:lnTo>
                  <a:pt x="787175" y="702732"/>
                </a:lnTo>
                <a:lnTo>
                  <a:pt x="0" y="702732"/>
                </a:lnTo>
                <a:lnTo>
                  <a:pt x="0" y="0"/>
                </a:lnTo>
                <a:close/>
              </a:path>
            </a:pathLst>
          </a:custGeom>
          <a:blipFill>
            <a:blip r:embed="rId37">
              <a:extLst>
                <a:ext uri="{96DAC541-7B7A-43D3-8B79-37D633B846F1}">
                  <asvg:svgBlip xmlns="" xmlns:asvg="http://schemas.microsoft.com/office/drawing/2016/SVG/main" r:embed="rId38"/>
                </a:ext>
              </a:extLst>
            </a:blip>
            <a:stretch>
              <a:fillRect/>
            </a:stretch>
          </a:blipFill>
        </p:spPr>
      </p:sp>
      <p:sp>
        <p:nvSpPr>
          <p:cNvPr id="26" name="Freeform 26"/>
          <p:cNvSpPr/>
          <p:nvPr/>
        </p:nvSpPr>
        <p:spPr>
          <a:xfrm>
            <a:off x="13361675" y="6573122"/>
            <a:ext cx="1101617" cy="953399"/>
          </a:xfrm>
          <a:custGeom>
            <a:avLst/>
            <a:gdLst/>
            <a:ahLst/>
            <a:cxnLst/>
            <a:rect l="l" t="t" r="r" b="b"/>
            <a:pathLst>
              <a:path w="1101617" h="953399">
                <a:moveTo>
                  <a:pt x="0" y="0"/>
                </a:moveTo>
                <a:lnTo>
                  <a:pt x="1101617" y="0"/>
                </a:lnTo>
                <a:lnTo>
                  <a:pt x="1101617" y="953400"/>
                </a:lnTo>
                <a:lnTo>
                  <a:pt x="0" y="953400"/>
                </a:lnTo>
                <a:lnTo>
                  <a:pt x="0" y="0"/>
                </a:lnTo>
                <a:close/>
              </a:path>
            </a:pathLst>
          </a:custGeom>
          <a:blipFill>
            <a:blip r:embed="rId39">
              <a:extLst>
                <a:ext uri="{96DAC541-7B7A-43D3-8B79-37D633B846F1}">
                  <asvg:svgBlip xmlns="" xmlns:asvg="http://schemas.microsoft.com/office/drawing/2016/SVG/main" r:embed="rId40"/>
                </a:ext>
              </a:extLst>
            </a:blip>
            <a:stretch>
              <a:fillRect/>
            </a:stretch>
          </a:blipFill>
        </p:spPr>
      </p:sp>
      <p:sp>
        <p:nvSpPr>
          <p:cNvPr id="27" name="Freeform 27"/>
          <p:cNvSpPr/>
          <p:nvPr/>
        </p:nvSpPr>
        <p:spPr>
          <a:xfrm>
            <a:off x="11961659" y="8577384"/>
            <a:ext cx="980283" cy="276262"/>
          </a:xfrm>
          <a:custGeom>
            <a:avLst/>
            <a:gdLst/>
            <a:ahLst/>
            <a:cxnLst/>
            <a:rect l="l" t="t" r="r" b="b"/>
            <a:pathLst>
              <a:path w="980283" h="276262">
                <a:moveTo>
                  <a:pt x="0" y="0"/>
                </a:moveTo>
                <a:lnTo>
                  <a:pt x="980283" y="0"/>
                </a:lnTo>
                <a:lnTo>
                  <a:pt x="980283" y="276262"/>
                </a:lnTo>
                <a:lnTo>
                  <a:pt x="0" y="276262"/>
                </a:lnTo>
                <a:lnTo>
                  <a:pt x="0" y="0"/>
                </a:lnTo>
                <a:close/>
              </a:path>
            </a:pathLst>
          </a:custGeom>
          <a:blipFill>
            <a:blip r:embed="rId41">
              <a:extLst>
                <a:ext uri="{96DAC541-7B7A-43D3-8B79-37D633B846F1}">
                  <asvg:svgBlip xmlns="" xmlns:asvg="http://schemas.microsoft.com/office/drawing/2016/SVG/main" r:embed="rId42"/>
                </a:ext>
              </a:extLst>
            </a:blip>
            <a:stretch>
              <a:fillRect/>
            </a:stretch>
          </a:blipFill>
        </p:spPr>
      </p:sp>
      <p:sp>
        <p:nvSpPr>
          <p:cNvPr id="28" name="Freeform 28"/>
          <p:cNvSpPr/>
          <p:nvPr/>
        </p:nvSpPr>
        <p:spPr>
          <a:xfrm>
            <a:off x="13576733" y="8158880"/>
            <a:ext cx="886568" cy="1113270"/>
          </a:xfrm>
          <a:custGeom>
            <a:avLst/>
            <a:gdLst/>
            <a:ahLst/>
            <a:cxnLst/>
            <a:rect l="l" t="t" r="r" b="b"/>
            <a:pathLst>
              <a:path w="886568" h="1113270">
                <a:moveTo>
                  <a:pt x="0" y="0"/>
                </a:moveTo>
                <a:lnTo>
                  <a:pt x="886568" y="0"/>
                </a:lnTo>
                <a:lnTo>
                  <a:pt x="886568" y="1113270"/>
                </a:lnTo>
                <a:lnTo>
                  <a:pt x="0" y="1113270"/>
                </a:lnTo>
                <a:lnTo>
                  <a:pt x="0" y="0"/>
                </a:lnTo>
                <a:close/>
              </a:path>
            </a:pathLst>
          </a:custGeom>
          <a:blipFill>
            <a:blip r:embed="rId43">
              <a:extLst>
                <a:ext uri="{96DAC541-7B7A-43D3-8B79-37D633B846F1}">
                  <asvg:svgBlip xmlns="" xmlns:asvg="http://schemas.microsoft.com/office/drawing/2016/SVG/main" r:embed="rId44"/>
                </a:ext>
              </a:extLst>
            </a:blip>
            <a:stretch>
              <a:fillRect/>
            </a:stretch>
          </a:blipFill>
        </p:spPr>
      </p:sp>
      <p:grpSp>
        <p:nvGrpSpPr>
          <p:cNvPr id="29" name="Group 29"/>
          <p:cNvGrpSpPr/>
          <p:nvPr/>
        </p:nvGrpSpPr>
        <p:grpSpPr>
          <a:xfrm>
            <a:off x="821215" y="1598285"/>
            <a:ext cx="11140444" cy="1269294"/>
            <a:chOff x="0" y="0"/>
            <a:chExt cx="4064064" cy="463042"/>
          </a:xfrm>
        </p:grpSpPr>
        <p:sp>
          <p:nvSpPr>
            <p:cNvPr id="30" name="Freeform 30"/>
            <p:cNvSpPr/>
            <p:nvPr/>
          </p:nvSpPr>
          <p:spPr>
            <a:xfrm>
              <a:off x="0" y="0"/>
              <a:ext cx="4064064" cy="463042"/>
            </a:xfrm>
            <a:custGeom>
              <a:avLst/>
              <a:gdLst/>
              <a:ahLst/>
              <a:cxnLst/>
              <a:rect l="l" t="t" r="r" b="b"/>
              <a:pathLst>
                <a:path w="4064064" h="463042">
                  <a:moveTo>
                    <a:pt x="0" y="0"/>
                  </a:moveTo>
                  <a:lnTo>
                    <a:pt x="4064064" y="0"/>
                  </a:lnTo>
                  <a:lnTo>
                    <a:pt x="4064064" y="463042"/>
                  </a:lnTo>
                  <a:lnTo>
                    <a:pt x="0" y="463042"/>
                  </a:lnTo>
                  <a:close/>
                </a:path>
              </a:pathLst>
            </a:custGeom>
            <a:solidFill>
              <a:srgbClr val="FFFFFF"/>
            </a:solidFill>
          </p:spPr>
        </p:sp>
      </p:grpSp>
      <p:grpSp>
        <p:nvGrpSpPr>
          <p:cNvPr id="31" name="Group 31"/>
          <p:cNvGrpSpPr/>
          <p:nvPr/>
        </p:nvGrpSpPr>
        <p:grpSpPr>
          <a:xfrm>
            <a:off x="1219294" y="4537842"/>
            <a:ext cx="15795020" cy="5141985"/>
            <a:chOff x="0" y="0"/>
            <a:chExt cx="5762066" cy="1875810"/>
          </a:xfrm>
        </p:grpSpPr>
        <p:sp>
          <p:nvSpPr>
            <p:cNvPr id="32" name="Freeform 32"/>
            <p:cNvSpPr/>
            <p:nvPr/>
          </p:nvSpPr>
          <p:spPr>
            <a:xfrm>
              <a:off x="0" y="0"/>
              <a:ext cx="5762066" cy="1875810"/>
            </a:xfrm>
            <a:custGeom>
              <a:avLst/>
              <a:gdLst/>
              <a:ahLst/>
              <a:cxnLst/>
              <a:rect l="l" t="t" r="r" b="b"/>
              <a:pathLst>
                <a:path w="5762066" h="1875810">
                  <a:moveTo>
                    <a:pt x="0" y="0"/>
                  </a:moveTo>
                  <a:lnTo>
                    <a:pt x="5762066" y="0"/>
                  </a:lnTo>
                  <a:lnTo>
                    <a:pt x="5762066" y="1875810"/>
                  </a:lnTo>
                  <a:lnTo>
                    <a:pt x="0" y="1875810"/>
                  </a:lnTo>
                  <a:close/>
                </a:path>
              </a:pathLst>
            </a:custGeom>
            <a:solidFill>
              <a:srgbClr val="FFFFFF"/>
            </a:solidFill>
          </p:spPr>
        </p:sp>
      </p:grpSp>
      <p:sp>
        <p:nvSpPr>
          <p:cNvPr id="33" name="TextBox 33"/>
          <p:cNvSpPr txBox="1"/>
          <p:nvPr/>
        </p:nvSpPr>
        <p:spPr>
          <a:xfrm>
            <a:off x="2533005" y="5542901"/>
            <a:ext cx="12621188" cy="734060"/>
          </a:xfrm>
          <a:prstGeom prst="rect">
            <a:avLst/>
          </a:prstGeom>
        </p:spPr>
        <p:txBody>
          <a:bodyPr lIns="0" tIns="0" rIns="0" bIns="0" rtlCol="0" anchor="t">
            <a:spAutoFit/>
          </a:bodyPr>
          <a:lstStyle/>
          <a:p>
            <a:pPr algn="ctr">
              <a:lnSpc>
                <a:spcPts val="2859"/>
              </a:lnSpc>
            </a:pPr>
            <a:r>
              <a:rPr lang="en-US" sz="2199">
                <a:solidFill>
                  <a:srgbClr val="000000"/>
                </a:solidFill>
                <a:latin typeface="Poppins"/>
                <a:ea typeface="Poppins"/>
                <a:cs typeface="Poppins"/>
                <a:sym typeface="Poppins"/>
              </a:rPr>
              <a:t>Sử dụng các tài nguyên thiết kế này trong Bản thuyết trình Canva của bạn. Thiết kế vui vẻ!</a:t>
            </a:r>
          </a:p>
          <a:p>
            <a:pPr algn="ctr">
              <a:lnSpc>
                <a:spcPts val="2859"/>
              </a:lnSpc>
            </a:pPr>
            <a:r>
              <a:rPr lang="en-US" sz="2199">
                <a:solidFill>
                  <a:srgbClr val="000000"/>
                </a:solidFill>
                <a:latin typeface="Poppins"/>
                <a:ea typeface="Poppins"/>
                <a:cs typeface="Poppins"/>
                <a:sym typeface="Poppins"/>
              </a:rPr>
              <a:t>Hãy xóa trang này trước khi trình bày.</a:t>
            </a:r>
          </a:p>
        </p:txBody>
      </p:sp>
      <p:grpSp>
        <p:nvGrpSpPr>
          <p:cNvPr id="34" name="Group 34"/>
          <p:cNvGrpSpPr>
            <a:grpSpLocks noChangeAspect="1"/>
          </p:cNvGrpSpPr>
          <p:nvPr/>
        </p:nvGrpSpPr>
        <p:grpSpPr>
          <a:xfrm>
            <a:off x="9404956" y="8064673"/>
            <a:ext cx="529685" cy="529685"/>
            <a:chOff x="0" y="0"/>
            <a:chExt cx="6355080" cy="6355080"/>
          </a:xfrm>
        </p:grpSpPr>
        <p:sp>
          <p:nvSpPr>
            <p:cNvPr id="35" name="Freeform 35"/>
            <p:cNvSpPr/>
            <p:nvPr/>
          </p:nvSpPr>
          <p:spPr>
            <a:xfrm>
              <a:off x="0" y="0"/>
              <a:ext cx="6355080" cy="6355080"/>
            </a:xfrm>
            <a:custGeom>
              <a:avLst/>
              <a:gdLst/>
              <a:ahLst/>
              <a:cxnLst/>
              <a:rect l="l" t="t" r="r" b="b"/>
              <a:pathLst>
                <a:path w="6355080" h="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003EA8"/>
            </a:solidFill>
          </p:spPr>
        </p:sp>
      </p:grpSp>
      <p:grpSp>
        <p:nvGrpSpPr>
          <p:cNvPr id="36" name="Group 36"/>
          <p:cNvGrpSpPr/>
          <p:nvPr/>
        </p:nvGrpSpPr>
        <p:grpSpPr>
          <a:xfrm>
            <a:off x="7922772" y="8064673"/>
            <a:ext cx="529685" cy="529685"/>
            <a:chOff x="0" y="0"/>
            <a:chExt cx="6350000" cy="6350000"/>
          </a:xfrm>
        </p:grpSpPr>
        <p:sp>
          <p:nvSpPr>
            <p:cNvPr id="37" name="Freeform 37"/>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3EA8"/>
            </a:solidFill>
          </p:spPr>
        </p:sp>
      </p:grpSp>
      <p:sp>
        <p:nvSpPr>
          <p:cNvPr id="38" name="Freeform 38"/>
          <p:cNvSpPr/>
          <p:nvPr/>
        </p:nvSpPr>
        <p:spPr>
          <a:xfrm>
            <a:off x="12463910" y="7958580"/>
            <a:ext cx="517455" cy="741871"/>
          </a:xfrm>
          <a:custGeom>
            <a:avLst/>
            <a:gdLst/>
            <a:ahLst/>
            <a:cxnLst/>
            <a:rect l="l" t="t" r="r" b="b"/>
            <a:pathLst>
              <a:path w="517455" h="741871">
                <a:moveTo>
                  <a:pt x="0" y="0"/>
                </a:moveTo>
                <a:lnTo>
                  <a:pt x="517454" y="0"/>
                </a:lnTo>
                <a:lnTo>
                  <a:pt x="517454" y="741871"/>
                </a:lnTo>
                <a:lnTo>
                  <a:pt x="0" y="741871"/>
                </a:lnTo>
                <a:lnTo>
                  <a:pt x="0" y="0"/>
                </a:lnTo>
                <a:close/>
              </a:path>
            </a:pathLst>
          </a:custGeom>
          <a:blipFill>
            <a:blip r:embed="rId45">
              <a:extLst>
                <a:ext uri="{96DAC541-7B7A-43D3-8B79-37D633B846F1}">
                  <asvg:svgBlip xmlns="" xmlns:asvg="http://schemas.microsoft.com/office/drawing/2016/SVG/main" r:embed="rId46"/>
                </a:ext>
              </a:extLst>
            </a:blip>
            <a:stretch>
              <a:fillRect/>
            </a:stretch>
          </a:blipFill>
        </p:spPr>
      </p:sp>
      <p:sp>
        <p:nvSpPr>
          <p:cNvPr id="39" name="Freeform 39"/>
          <p:cNvSpPr/>
          <p:nvPr/>
        </p:nvSpPr>
        <p:spPr>
          <a:xfrm>
            <a:off x="13625403" y="5777265"/>
            <a:ext cx="2367586" cy="839417"/>
          </a:xfrm>
          <a:custGeom>
            <a:avLst/>
            <a:gdLst/>
            <a:ahLst/>
            <a:cxnLst/>
            <a:rect l="l" t="t" r="r" b="b"/>
            <a:pathLst>
              <a:path w="2367586" h="839417">
                <a:moveTo>
                  <a:pt x="0" y="0"/>
                </a:moveTo>
                <a:lnTo>
                  <a:pt x="2367586" y="0"/>
                </a:lnTo>
                <a:lnTo>
                  <a:pt x="2367586" y="839417"/>
                </a:lnTo>
                <a:lnTo>
                  <a:pt x="0" y="839417"/>
                </a:lnTo>
                <a:lnTo>
                  <a:pt x="0" y="0"/>
                </a:lnTo>
                <a:close/>
              </a:path>
            </a:pathLst>
          </a:custGeom>
          <a:blipFill>
            <a:blip r:embed="rId47">
              <a:extLst>
                <a:ext uri="{96DAC541-7B7A-43D3-8B79-37D633B846F1}">
                  <asvg:svgBlip xmlns="" xmlns:asvg="http://schemas.microsoft.com/office/drawing/2016/SVG/main" r:embed="rId48"/>
                </a:ext>
              </a:extLst>
            </a:blip>
            <a:stretch>
              <a:fillRect/>
            </a:stretch>
          </a:blipFill>
        </p:spPr>
      </p:sp>
      <p:sp>
        <p:nvSpPr>
          <p:cNvPr id="40" name="Freeform 40"/>
          <p:cNvSpPr/>
          <p:nvPr/>
        </p:nvSpPr>
        <p:spPr>
          <a:xfrm>
            <a:off x="7633736" y="5375265"/>
            <a:ext cx="1637441" cy="1643417"/>
          </a:xfrm>
          <a:custGeom>
            <a:avLst/>
            <a:gdLst/>
            <a:ahLst/>
            <a:cxnLst/>
            <a:rect l="l" t="t" r="r" b="b"/>
            <a:pathLst>
              <a:path w="1637441" h="1643417">
                <a:moveTo>
                  <a:pt x="0" y="0"/>
                </a:moveTo>
                <a:lnTo>
                  <a:pt x="1637441" y="0"/>
                </a:lnTo>
                <a:lnTo>
                  <a:pt x="1637441" y="1643417"/>
                </a:lnTo>
                <a:lnTo>
                  <a:pt x="0" y="1643417"/>
                </a:lnTo>
                <a:lnTo>
                  <a:pt x="0" y="0"/>
                </a:lnTo>
                <a:close/>
              </a:path>
            </a:pathLst>
          </a:custGeom>
          <a:blipFill>
            <a:blip r:embed="rId49">
              <a:extLst>
                <a:ext uri="{96DAC541-7B7A-43D3-8B79-37D633B846F1}">
                  <asvg:svgBlip xmlns="" xmlns:asvg="http://schemas.microsoft.com/office/drawing/2016/SVG/main" r:embed="rId50"/>
                </a:ext>
              </a:extLst>
            </a:blip>
            <a:stretch>
              <a:fillRect/>
            </a:stretch>
          </a:blipFill>
        </p:spPr>
      </p:sp>
      <p:sp>
        <p:nvSpPr>
          <p:cNvPr id="41" name="Freeform 41"/>
          <p:cNvSpPr/>
          <p:nvPr/>
        </p:nvSpPr>
        <p:spPr>
          <a:xfrm>
            <a:off x="2031895" y="7212278"/>
            <a:ext cx="4393894" cy="1382079"/>
          </a:xfrm>
          <a:custGeom>
            <a:avLst/>
            <a:gdLst/>
            <a:ahLst/>
            <a:cxnLst/>
            <a:rect l="l" t="t" r="r" b="b"/>
            <a:pathLst>
              <a:path w="4393894" h="1382079">
                <a:moveTo>
                  <a:pt x="0" y="0"/>
                </a:moveTo>
                <a:lnTo>
                  <a:pt x="4393894" y="0"/>
                </a:lnTo>
                <a:lnTo>
                  <a:pt x="4393894" y="1382079"/>
                </a:lnTo>
                <a:lnTo>
                  <a:pt x="0" y="1382079"/>
                </a:lnTo>
                <a:lnTo>
                  <a:pt x="0" y="0"/>
                </a:lnTo>
                <a:close/>
              </a:path>
            </a:pathLst>
          </a:custGeom>
          <a:blipFill>
            <a:blip r:embed="rId51">
              <a:extLst>
                <a:ext uri="{96DAC541-7B7A-43D3-8B79-37D633B846F1}">
                  <asvg:svgBlip xmlns="" xmlns:asvg="http://schemas.microsoft.com/office/drawing/2016/SVG/main" r:embed="rId52"/>
                </a:ext>
              </a:extLst>
            </a:blip>
            <a:stretch>
              <a:fillRect/>
            </a:stretch>
          </a:blipFill>
        </p:spPr>
      </p:sp>
      <p:sp>
        <p:nvSpPr>
          <p:cNvPr id="42" name="Freeform 42"/>
          <p:cNvSpPr/>
          <p:nvPr/>
        </p:nvSpPr>
        <p:spPr>
          <a:xfrm>
            <a:off x="2031895" y="5620070"/>
            <a:ext cx="4393894" cy="1062523"/>
          </a:xfrm>
          <a:custGeom>
            <a:avLst/>
            <a:gdLst/>
            <a:ahLst/>
            <a:cxnLst/>
            <a:rect l="l" t="t" r="r" b="b"/>
            <a:pathLst>
              <a:path w="4393894" h="1062523">
                <a:moveTo>
                  <a:pt x="0" y="0"/>
                </a:moveTo>
                <a:lnTo>
                  <a:pt x="4393894" y="0"/>
                </a:lnTo>
                <a:lnTo>
                  <a:pt x="4393894" y="1062524"/>
                </a:lnTo>
                <a:lnTo>
                  <a:pt x="0" y="1062524"/>
                </a:lnTo>
                <a:lnTo>
                  <a:pt x="0" y="0"/>
                </a:lnTo>
                <a:close/>
              </a:path>
            </a:pathLst>
          </a:custGeom>
          <a:blipFill>
            <a:blip r:embed="rId53">
              <a:extLst>
                <a:ext uri="{96DAC541-7B7A-43D3-8B79-37D633B846F1}">
                  <asvg:svgBlip xmlns="" xmlns:asvg="http://schemas.microsoft.com/office/drawing/2016/SVG/main" r:embed="rId54"/>
                </a:ext>
              </a:extLst>
            </a:blip>
            <a:stretch>
              <a:fillRect/>
            </a:stretch>
          </a:blipFill>
        </p:spPr>
      </p:sp>
      <p:sp>
        <p:nvSpPr>
          <p:cNvPr id="43" name="Freeform 43"/>
          <p:cNvSpPr/>
          <p:nvPr/>
        </p:nvSpPr>
        <p:spPr>
          <a:xfrm>
            <a:off x="10791337" y="5395948"/>
            <a:ext cx="1446459" cy="1816330"/>
          </a:xfrm>
          <a:custGeom>
            <a:avLst/>
            <a:gdLst/>
            <a:ahLst/>
            <a:cxnLst/>
            <a:rect l="l" t="t" r="r" b="b"/>
            <a:pathLst>
              <a:path w="1446459" h="1816330">
                <a:moveTo>
                  <a:pt x="0" y="0"/>
                </a:moveTo>
                <a:lnTo>
                  <a:pt x="1446459" y="0"/>
                </a:lnTo>
                <a:lnTo>
                  <a:pt x="1446459" y="1816330"/>
                </a:lnTo>
                <a:lnTo>
                  <a:pt x="0" y="1816330"/>
                </a:lnTo>
                <a:lnTo>
                  <a:pt x="0" y="0"/>
                </a:lnTo>
                <a:close/>
              </a:path>
            </a:pathLst>
          </a:custGeom>
          <a:blipFill>
            <a:blip r:embed="rId55">
              <a:extLst>
                <a:ext uri="{96DAC541-7B7A-43D3-8B79-37D633B846F1}">
                  <asvg:svgBlip xmlns="" xmlns:asvg="http://schemas.microsoft.com/office/drawing/2016/SVG/main" r:embed="rId56"/>
                </a:ext>
              </a:extLst>
            </a:blip>
            <a:stretch>
              <a:fillRect/>
            </a:stretch>
          </a:blipFill>
        </p:spPr>
      </p:sp>
      <p:sp>
        <p:nvSpPr>
          <p:cNvPr id="44" name="Freeform 44"/>
          <p:cNvSpPr/>
          <p:nvPr/>
        </p:nvSpPr>
        <p:spPr>
          <a:xfrm>
            <a:off x="10791337" y="7821878"/>
            <a:ext cx="815322" cy="904503"/>
          </a:xfrm>
          <a:custGeom>
            <a:avLst/>
            <a:gdLst/>
            <a:ahLst/>
            <a:cxnLst/>
            <a:rect l="l" t="t" r="r" b="b"/>
            <a:pathLst>
              <a:path w="815322" h="904503">
                <a:moveTo>
                  <a:pt x="0" y="0"/>
                </a:moveTo>
                <a:lnTo>
                  <a:pt x="815323" y="0"/>
                </a:lnTo>
                <a:lnTo>
                  <a:pt x="815323" y="904503"/>
                </a:lnTo>
                <a:lnTo>
                  <a:pt x="0" y="904503"/>
                </a:lnTo>
                <a:lnTo>
                  <a:pt x="0" y="0"/>
                </a:lnTo>
                <a:close/>
              </a:path>
            </a:pathLst>
          </a:custGeom>
          <a:blipFill>
            <a:blip r:embed="rId57">
              <a:extLst>
                <a:ext uri="{96DAC541-7B7A-43D3-8B79-37D633B846F1}">
                  <asvg:svgBlip xmlns="" xmlns:asvg="http://schemas.microsoft.com/office/drawing/2016/SVG/main" r:embed="rId58"/>
                </a:ext>
              </a:extLst>
            </a:blip>
            <a:stretch>
              <a:fillRect r="-135582"/>
            </a:stretch>
          </a:blipFill>
        </p:spPr>
      </p:sp>
      <p:sp>
        <p:nvSpPr>
          <p:cNvPr id="45" name="Freeform 45"/>
          <p:cNvSpPr/>
          <p:nvPr/>
        </p:nvSpPr>
        <p:spPr>
          <a:xfrm>
            <a:off x="13625403" y="7903318"/>
            <a:ext cx="2455232" cy="611576"/>
          </a:xfrm>
          <a:custGeom>
            <a:avLst/>
            <a:gdLst/>
            <a:ahLst/>
            <a:cxnLst/>
            <a:rect l="l" t="t" r="r" b="b"/>
            <a:pathLst>
              <a:path w="2455232" h="611576">
                <a:moveTo>
                  <a:pt x="0" y="0"/>
                </a:moveTo>
                <a:lnTo>
                  <a:pt x="2455232" y="0"/>
                </a:lnTo>
                <a:lnTo>
                  <a:pt x="2455232" y="611576"/>
                </a:lnTo>
                <a:lnTo>
                  <a:pt x="0" y="611576"/>
                </a:lnTo>
                <a:lnTo>
                  <a:pt x="0" y="0"/>
                </a:lnTo>
                <a:close/>
              </a:path>
            </a:pathLst>
          </a:custGeom>
          <a:blipFill>
            <a:blip r:embed="rId59">
              <a:extLst>
                <a:ext uri="{96DAC541-7B7A-43D3-8B79-37D633B846F1}">
                  <asvg:svgBlip xmlns="" xmlns:asvg="http://schemas.microsoft.com/office/drawing/2016/SVG/main" r:embed="rId60"/>
                </a:ext>
              </a:extLst>
            </a:blip>
            <a:stretch>
              <a:fillRect/>
            </a:stretch>
          </a:blipFill>
        </p:spPr>
      </p:sp>
      <p:grpSp>
        <p:nvGrpSpPr>
          <p:cNvPr id="46" name="Group 46"/>
          <p:cNvGrpSpPr/>
          <p:nvPr/>
        </p:nvGrpSpPr>
        <p:grpSpPr>
          <a:xfrm>
            <a:off x="624970" y="3382270"/>
            <a:ext cx="17177649" cy="6297556"/>
            <a:chOff x="0" y="0"/>
            <a:chExt cx="6266453" cy="2297365"/>
          </a:xfrm>
        </p:grpSpPr>
        <p:sp>
          <p:nvSpPr>
            <p:cNvPr id="47" name="Freeform 47"/>
            <p:cNvSpPr/>
            <p:nvPr/>
          </p:nvSpPr>
          <p:spPr>
            <a:xfrm>
              <a:off x="0" y="0"/>
              <a:ext cx="6266453" cy="2297365"/>
            </a:xfrm>
            <a:custGeom>
              <a:avLst/>
              <a:gdLst/>
              <a:ahLst/>
              <a:cxnLst/>
              <a:rect l="l" t="t" r="r" b="b"/>
              <a:pathLst>
                <a:path w="6266453" h="2297365">
                  <a:moveTo>
                    <a:pt x="0" y="0"/>
                  </a:moveTo>
                  <a:lnTo>
                    <a:pt x="6266453" y="0"/>
                  </a:lnTo>
                  <a:lnTo>
                    <a:pt x="6266453" y="2297365"/>
                  </a:lnTo>
                  <a:lnTo>
                    <a:pt x="0" y="2297365"/>
                  </a:lnTo>
                  <a:close/>
                </a:path>
              </a:pathLst>
            </a:custGeom>
            <a:solidFill>
              <a:srgbClr val="FFFFFF"/>
            </a:solidFill>
          </p:spPr>
        </p:sp>
      </p:grpSp>
      <p:grpSp>
        <p:nvGrpSpPr>
          <p:cNvPr id="48" name="Group 48"/>
          <p:cNvGrpSpPr/>
          <p:nvPr/>
        </p:nvGrpSpPr>
        <p:grpSpPr>
          <a:xfrm>
            <a:off x="769437" y="478577"/>
            <a:ext cx="6617561" cy="910590"/>
            <a:chOff x="0" y="0"/>
            <a:chExt cx="2414104" cy="332186"/>
          </a:xfrm>
        </p:grpSpPr>
        <p:sp>
          <p:nvSpPr>
            <p:cNvPr id="49" name="Freeform 49"/>
            <p:cNvSpPr/>
            <p:nvPr/>
          </p:nvSpPr>
          <p:spPr>
            <a:xfrm>
              <a:off x="0" y="0"/>
              <a:ext cx="2414104" cy="332186"/>
            </a:xfrm>
            <a:custGeom>
              <a:avLst/>
              <a:gdLst/>
              <a:ahLst/>
              <a:cxnLst/>
              <a:rect l="l" t="t" r="r" b="b"/>
              <a:pathLst>
                <a:path w="2414104" h="332186">
                  <a:moveTo>
                    <a:pt x="0" y="0"/>
                  </a:moveTo>
                  <a:lnTo>
                    <a:pt x="2414104" y="0"/>
                  </a:lnTo>
                  <a:lnTo>
                    <a:pt x="2414104" y="332186"/>
                  </a:lnTo>
                  <a:lnTo>
                    <a:pt x="0" y="332186"/>
                  </a:lnTo>
                  <a:close/>
                </a:path>
              </a:pathLst>
            </a:custGeom>
            <a:solidFill>
              <a:srgbClr val="FFFFFF"/>
            </a:solidFill>
          </p:spPr>
        </p:sp>
      </p:grpSp>
      <p:sp>
        <p:nvSpPr>
          <p:cNvPr id="50" name="Freeform 50"/>
          <p:cNvSpPr/>
          <p:nvPr/>
        </p:nvSpPr>
        <p:spPr>
          <a:xfrm flipH="1">
            <a:off x="16442319" y="-47111"/>
            <a:ext cx="5533751" cy="1961966"/>
          </a:xfrm>
          <a:custGeom>
            <a:avLst/>
            <a:gdLst/>
            <a:ahLst/>
            <a:cxnLst/>
            <a:rect l="l" t="t" r="r" b="b"/>
            <a:pathLst>
              <a:path w="5533751" h="1961966">
                <a:moveTo>
                  <a:pt x="5533751" y="0"/>
                </a:moveTo>
                <a:lnTo>
                  <a:pt x="0" y="0"/>
                </a:lnTo>
                <a:lnTo>
                  <a:pt x="0" y="1961966"/>
                </a:lnTo>
                <a:lnTo>
                  <a:pt x="5533751" y="1961966"/>
                </a:lnTo>
                <a:lnTo>
                  <a:pt x="5533751" y="0"/>
                </a:lnTo>
                <a:close/>
              </a:path>
            </a:pathLst>
          </a:custGeom>
          <a:blipFill>
            <a:blip r:embed="rId47">
              <a:extLst>
                <a:ext uri="{96DAC541-7B7A-43D3-8B79-37D633B846F1}">
                  <asvg:svgBlip xmlns="" xmlns:asvg="http://schemas.microsoft.com/office/drawing/2016/SVG/main" r:embed="rId48"/>
                </a:ext>
              </a:extLst>
            </a:blip>
            <a:stretch>
              <a:fillRect/>
            </a:stretch>
          </a:blipFill>
        </p:spPr>
      </p:sp>
      <p:sp>
        <p:nvSpPr>
          <p:cNvPr id="51" name="Freeform 51"/>
          <p:cNvSpPr/>
          <p:nvPr/>
        </p:nvSpPr>
        <p:spPr>
          <a:xfrm>
            <a:off x="14492424" y="8842479"/>
            <a:ext cx="5533751" cy="1961966"/>
          </a:xfrm>
          <a:custGeom>
            <a:avLst/>
            <a:gdLst/>
            <a:ahLst/>
            <a:cxnLst/>
            <a:rect l="l" t="t" r="r" b="b"/>
            <a:pathLst>
              <a:path w="5533751" h="1961966">
                <a:moveTo>
                  <a:pt x="0" y="0"/>
                </a:moveTo>
                <a:lnTo>
                  <a:pt x="5533752" y="0"/>
                </a:lnTo>
                <a:lnTo>
                  <a:pt x="5533752" y="1961967"/>
                </a:lnTo>
                <a:lnTo>
                  <a:pt x="0" y="1961967"/>
                </a:lnTo>
                <a:lnTo>
                  <a:pt x="0" y="0"/>
                </a:lnTo>
                <a:close/>
              </a:path>
            </a:pathLst>
          </a:custGeom>
          <a:blipFill>
            <a:blip r:embed="rId47">
              <a:extLst>
                <a:ext uri="{96DAC541-7B7A-43D3-8B79-37D633B846F1}">
                  <asvg:svgBlip xmlns="" xmlns:asvg="http://schemas.microsoft.com/office/drawing/2016/SVG/main" r:embed="rId48"/>
                </a:ext>
              </a:extLst>
            </a:blip>
            <a:stretch>
              <a:fillRect/>
            </a:stretch>
          </a:blipFill>
        </p:spPr>
      </p:sp>
      <p:sp>
        <p:nvSpPr>
          <p:cNvPr id="52" name="TextBox 52"/>
          <p:cNvSpPr txBox="1"/>
          <p:nvPr/>
        </p:nvSpPr>
        <p:spPr>
          <a:xfrm>
            <a:off x="855360" y="3685154"/>
            <a:ext cx="16179687" cy="6303010"/>
          </a:xfrm>
          <a:prstGeom prst="rect">
            <a:avLst/>
          </a:prstGeom>
        </p:spPr>
        <p:txBody>
          <a:bodyPr lIns="0" tIns="0" rIns="0" bIns="0" rtlCol="0" anchor="t">
            <a:spAutoFit/>
          </a:bodyPr>
          <a:lstStyle/>
          <a:p>
            <a:pPr algn="just">
              <a:lnSpc>
                <a:spcPts val="4159"/>
              </a:lnSpc>
            </a:pPr>
            <a:r>
              <a:rPr lang="en-US" sz="3199">
                <a:solidFill>
                  <a:srgbClr val="000000"/>
                </a:solidFill>
                <a:latin typeface="Poppins"/>
                <a:ea typeface="Poppins"/>
                <a:cs typeface="Poppins"/>
                <a:sym typeface="Poppins"/>
              </a:rPr>
              <a:t>CREATE DATABASE sql_injection_demo;</a:t>
            </a:r>
          </a:p>
          <a:p>
            <a:pPr algn="just">
              <a:lnSpc>
                <a:spcPts val="4159"/>
              </a:lnSpc>
            </a:pPr>
            <a:r>
              <a:rPr lang="en-US" sz="3199">
                <a:solidFill>
                  <a:srgbClr val="000000"/>
                </a:solidFill>
                <a:latin typeface="Poppins"/>
                <a:ea typeface="Poppins"/>
                <a:cs typeface="Poppins"/>
                <a:sym typeface="Poppins"/>
              </a:rPr>
              <a:t>USE sql_injection_demo;</a:t>
            </a:r>
          </a:p>
          <a:p>
            <a:pPr algn="just">
              <a:lnSpc>
                <a:spcPts val="4159"/>
              </a:lnSpc>
            </a:pPr>
            <a:r>
              <a:rPr lang="en-US" sz="3199">
                <a:solidFill>
                  <a:srgbClr val="000000"/>
                </a:solidFill>
                <a:latin typeface="Poppins"/>
                <a:ea typeface="Poppins"/>
                <a:cs typeface="Poppins"/>
                <a:sym typeface="Poppins"/>
              </a:rPr>
              <a:t>CREATE TABLE users (id INT AUTO_INCREMENT PRIMARY KEY, username VARCHAR(50), password VARCHAR(50));</a:t>
            </a:r>
          </a:p>
          <a:p>
            <a:pPr algn="just">
              <a:lnSpc>
                <a:spcPts val="4159"/>
              </a:lnSpc>
            </a:pPr>
            <a:r>
              <a:rPr lang="en-US" sz="3199">
                <a:solidFill>
                  <a:srgbClr val="000000"/>
                </a:solidFill>
                <a:latin typeface="Poppins"/>
                <a:ea typeface="Poppins"/>
                <a:cs typeface="Poppins"/>
                <a:sym typeface="Poppins"/>
              </a:rPr>
              <a:t>INSERT INTO users (username, password) VALUES ('admin', 'admin123');</a:t>
            </a:r>
          </a:p>
          <a:p>
            <a:pPr algn="just">
              <a:lnSpc>
                <a:spcPts val="4159"/>
              </a:lnSpc>
            </a:pPr>
            <a:endParaRPr lang="en-US" sz="3199">
              <a:solidFill>
                <a:srgbClr val="000000"/>
              </a:solidFill>
              <a:latin typeface="Poppins"/>
              <a:ea typeface="Poppins"/>
              <a:cs typeface="Poppins"/>
              <a:sym typeface="Poppins"/>
            </a:endParaRPr>
          </a:p>
          <a:p>
            <a:pPr marL="690879" lvl="1" indent="-345439" algn="just">
              <a:lnSpc>
                <a:spcPts val="4159"/>
              </a:lnSpc>
              <a:buFont typeface="Arial"/>
              <a:buChar char="•"/>
            </a:pPr>
            <a:r>
              <a:rPr lang="en-US" sz="3199">
                <a:solidFill>
                  <a:srgbClr val="000000"/>
                </a:solidFill>
                <a:latin typeface="Poppins"/>
                <a:ea typeface="Poppins"/>
                <a:cs typeface="Poppins"/>
                <a:sym typeface="Poppins"/>
              </a:rPr>
              <a:t>Giải thích: </a:t>
            </a:r>
          </a:p>
          <a:p>
            <a:pPr marL="1381758" lvl="2" indent="-460586" algn="just">
              <a:lnSpc>
                <a:spcPts val="4159"/>
              </a:lnSpc>
              <a:buFont typeface="Arial"/>
              <a:buChar char="⚬"/>
            </a:pPr>
            <a:r>
              <a:rPr lang="en-US" sz="3199">
                <a:solidFill>
                  <a:srgbClr val="000000"/>
                </a:solidFill>
                <a:latin typeface="Poppins"/>
                <a:ea typeface="Poppins"/>
                <a:cs typeface="Poppins"/>
                <a:sym typeface="Poppins"/>
              </a:rPr>
              <a:t>Tạo cơ sở dữ liệu sql_injection_demo để mô phỏng hệ thống thực tế. </a:t>
            </a:r>
          </a:p>
          <a:p>
            <a:pPr marL="1381758" lvl="2" indent="-460586" algn="just">
              <a:lnSpc>
                <a:spcPts val="4159"/>
              </a:lnSpc>
              <a:buFont typeface="Arial"/>
              <a:buChar char="⚬"/>
            </a:pPr>
            <a:r>
              <a:rPr lang="en-US" sz="3199">
                <a:solidFill>
                  <a:srgbClr val="000000"/>
                </a:solidFill>
                <a:latin typeface="Poppins"/>
                <a:ea typeface="Poppins"/>
                <a:cs typeface="Poppins"/>
                <a:sym typeface="Poppins"/>
              </a:rPr>
              <a:t>Tạo bảng users với các cột id, username, password. </a:t>
            </a:r>
          </a:p>
          <a:p>
            <a:pPr marL="1381758" lvl="2" indent="-460586" algn="just">
              <a:lnSpc>
                <a:spcPts val="4159"/>
              </a:lnSpc>
              <a:buFont typeface="Arial"/>
              <a:buChar char="⚬"/>
            </a:pPr>
            <a:r>
              <a:rPr lang="en-US" sz="3199">
                <a:solidFill>
                  <a:srgbClr val="000000"/>
                </a:solidFill>
                <a:latin typeface="Poppins"/>
                <a:ea typeface="Poppins"/>
                <a:cs typeface="Poppins"/>
                <a:sym typeface="Poppins"/>
              </a:rPr>
              <a:t>Thêm một tài khoản hợp lệ (admin/admin123) để kiểm tra đăng nhập bình thường.</a:t>
            </a:r>
          </a:p>
          <a:p>
            <a:pPr algn="just">
              <a:lnSpc>
                <a:spcPts val="4159"/>
              </a:lnSpc>
            </a:pPr>
            <a:endParaRPr lang="en-US" sz="3199">
              <a:solidFill>
                <a:srgbClr val="000000"/>
              </a:solidFill>
              <a:latin typeface="Poppins"/>
              <a:ea typeface="Poppins"/>
              <a:cs typeface="Poppins"/>
              <a:sym typeface="Poppins"/>
            </a:endParaRPr>
          </a:p>
        </p:txBody>
      </p:sp>
      <p:sp>
        <p:nvSpPr>
          <p:cNvPr id="53" name="TextBox 53"/>
          <p:cNvSpPr txBox="1"/>
          <p:nvPr/>
        </p:nvSpPr>
        <p:spPr>
          <a:xfrm>
            <a:off x="628882" y="538584"/>
            <a:ext cx="6544848" cy="695325"/>
          </a:xfrm>
          <a:prstGeom prst="rect">
            <a:avLst/>
          </a:prstGeom>
        </p:spPr>
        <p:txBody>
          <a:bodyPr lIns="0" tIns="0" rIns="0" bIns="0" rtlCol="0" anchor="t">
            <a:spAutoFit/>
          </a:bodyPr>
          <a:lstStyle/>
          <a:p>
            <a:pPr algn="ctr">
              <a:lnSpc>
                <a:spcPts val="5399"/>
              </a:lnSpc>
            </a:pPr>
            <a:r>
              <a:rPr lang="en-US" sz="3999" b="1">
                <a:solidFill>
                  <a:srgbClr val="000000"/>
                </a:solidFill>
                <a:latin typeface="Poppins Bold"/>
                <a:ea typeface="Poppins Bold"/>
                <a:cs typeface="Poppins Bold"/>
                <a:sym typeface="Poppins Bold"/>
              </a:rPr>
              <a:t>4.2 Cấu hình môi trường</a:t>
            </a:r>
          </a:p>
        </p:txBody>
      </p:sp>
      <p:sp>
        <p:nvSpPr>
          <p:cNvPr id="54" name="Freeform 54"/>
          <p:cNvSpPr/>
          <p:nvPr/>
        </p:nvSpPr>
        <p:spPr>
          <a:xfrm>
            <a:off x="16793505" y="3742304"/>
            <a:ext cx="441616" cy="633141"/>
          </a:xfrm>
          <a:custGeom>
            <a:avLst/>
            <a:gdLst/>
            <a:ahLst/>
            <a:cxnLst/>
            <a:rect l="l" t="t" r="r" b="b"/>
            <a:pathLst>
              <a:path w="441616" h="633141">
                <a:moveTo>
                  <a:pt x="0" y="0"/>
                </a:moveTo>
                <a:lnTo>
                  <a:pt x="441616" y="0"/>
                </a:lnTo>
                <a:lnTo>
                  <a:pt x="441616" y="633141"/>
                </a:lnTo>
                <a:lnTo>
                  <a:pt x="0" y="633141"/>
                </a:lnTo>
                <a:lnTo>
                  <a:pt x="0" y="0"/>
                </a:lnTo>
                <a:close/>
              </a:path>
            </a:pathLst>
          </a:custGeom>
          <a:blipFill>
            <a:blip r:embed="rId45">
              <a:extLst>
                <a:ext uri="{96DAC541-7B7A-43D3-8B79-37D633B846F1}">
                  <asvg:svgBlip xmlns="" xmlns:asvg="http://schemas.microsoft.com/office/drawing/2016/SVG/main" r:embed="rId46"/>
                </a:ext>
              </a:extLst>
            </a:blip>
            <a:stretch>
              <a:fillRect/>
            </a:stretch>
          </a:blipFill>
        </p:spPr>
      </p:sp>
      <p:sp>
        <p:nvSpPr>
          <p:cNvPr id="55" name="Freeform 55"/>
          <p:cNvSpPr/>
          <p:nvPr/>
        </p:nvSpPr>
        <p:spPr>
          <a:xfrm>
            <a:off x="327822" y="1281714"/>
            <a:ext cx="441616" cy="633141"/>
          </a:xfrm>
          <a:custGeom>
            <a:avLst/>
            <a:gdLst/>
            <a:ahLst/>
            <a:cxnLst/>
            <a:rect l="l" t="t" r="r" b="b"/>
            <a:pathLst>
              <a:path w="441616" h="633141">
                <a:moveTo>
                  <a:pt x="0" y="0"/>
                </a:moveTo>
                <a:lnTo>
                  <a:pt x="441615" y="0"/>
                </a:lnTo>
                <a:lnTo>
                  <a:pt x="441615" y="633141"/>
                </a:lnTo>
                <a:lnTo>
                  <a:pt x="0" y="633141"/>
                </a:lnTo>
                <a:lnTo>
                  <a:pt x="0" y="0"/>
                </a:lnTo>
                <a:close/>
              </a:path>
            </a:pathLst>
          </a:custGeom>
          <a:blipFill>
            <a:blip r:embed="rId45">
              <a:extLst>
                <a:ext uri="{96DAC541-7B7A-43D3-8B79-37D633B846F1}">
                  <asvg:svgBlip xmlns="" xmlns:asvg="http://schemas.microsoft.com/office/drawing/2016/SVG/main" r:embed="rId46"/>
                </a:ext>
              </a:extLst>
            </a:blip>
            <a:stretch>
              <a:fillRect/>
            </a:stretch>
          </a:blipFill>
        </p:spPr>
      </p:sp>
      <p:sp>
        <p:nvSpPr>
          <p:cNvPr id="56" name="TextBox 56"/>
          <p:cNvSpPr txBox="1"/>
          <p:nvPr/>
        </p:nvSpPr>
        <p:spPr>
          <a:xfrm>
            <a:off x="867642" y="1819605"/>
            <a:ext cx="11244616" cy="695325"/>
          </a:xfrm>
          <a:prstGeom prst="rect">
            <a:avLst/>
          </a:prstGeom>
        </p:spPr>
        <p:txBody>
          <a:bodyPr lIns="0" tIns="0" rIns="0" bIns="0" rtlCol="0" anchor="t">
            <a:spAutoFit/>
          </a:bodyPr>
          <a:lstStyle/>
          <a:p>
            <a:pPr algn="ctr">
              <a:lnSpc>
                <a:spcPts val="5399"/>
              </a:lnSpc>
              <a:spcBef>
                <a:spcPct val="0"/>
              </a:spcBef>
            </a:pPr>
            <a:r>
              <a:rPr lang="en-US" sz="3999" b="1">
                <a:solidFill>
                  <a:srgbClr val="000000"/>
                </a:solidFill>
                <a:latin typeface="Poppins Bold"/>
                <a:ea typeface="Poppins Bold"/>
                <a:cs typeface="Poppins Bold"/>
                <a:sym typeface="Poppins Bold"/>
              </a:rPr>
              <a:t>4.2.1 Tạo cơ sở dữ liệu trên máy mục tiêu</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24354" r="-1468" b="-56033"/>
            </a:stretch>
          </a:blipFill>
        </p:spPr>
      </p:sp>
      <p:grpSp>
        <p:nvGrpSpPr>
          <p:cNvPr id="3" name="Group 3"/>
          <p:cNvGrpSpPr/>
          <p:nvPr/>
        </p:nvGrpSpPr>
        <p:grpSpPr>
          <a:xfrm>
            <a:off x="769437" y="1634130"/>
            <a:ext cx="4174424" cy="846312"/>
            <a:chOff x="0" y="0"/>
            <a:chExt cx="1522841" cy="308737"/>
          </a:xfrm>
        </p:grpSpPr>
        <p:sp>
          <p:nvSpPr>
            <p:cNvPr id="4" name="Freeform 4"/>
            <p:cNvSpPr/>
            <p:nvPr/>
          </p:nvSpPr>
          <p:spPr>
            <a:xfrm>
              <a:off x="0" y="0"/>
              <a:ext cx="1522841" cy="308737"/>
            </a:xfrm>
            <a:custGeom>
              <a:avLst/>
              <a:gdLst/>
              <a:ahLst/>
              <a:cxnLst/>
              <a:rect l="l" t="t" r="r" b="b"/>
              <a:pathLst>
                <a:path w="1522841" h="308737">
                  <a:moveTo>
                    <a:pt x="0" y="0"/>
                  </a:moveTo>
                  <a:lnTo>
                    <a:pt x="1522841" y="0"/>
                  </a:lnTo>
                  <a:lnTo>
                    <a:pt x="1522841" y="308737"/>
                  </a:lnTo>
                  <a:lnTo>
                    <a:pt x="0" y="308737"/>
                  </a:lnTo>
                  <a:close/>
                </a:path>
              </a:pathLst>
            </a:custGeom>
            <a:solidFill>
              <a:srgbClr val="FFFFFF"/>
            </a:solidFill>
          </p:spPr>
        </p:sp>
      </p:grpSp>
      <p:sp>
        <p:nvSpPr>
          <p:cNvPr id="5" name="TextBox 5"/>
          <p:cNvSpPr txBox="1"/>
          <p:nvPr/>
        </p:nvSpPr>
        <p:spPr>
          <a:xfrm>
            <a:off x="894060" y="1675052"/>
            <a:ext cx="3918802" cy="593725"/>
          </a:xfrm>
          <a:prstGeom prst="rect">
            <a:avLst/>
          </a:prstGeom>
        </p:spPr>
        <p:txBody>
          <a:bodyPr lIns="0" tIns="0" rIns="0" bIns="0" rtlCol="0" anchor="t">
            <a:spAutoFit/>
          </a:bodyPr>
          <a:lstStyle/>
          <a:p>
            <a:pPr algn="l">
              <a:lnSpc>
                <a:spcPts val="4550"/>
              </a:lnSpc>
            </a:pPr>
            <a:r>
              <a:rPr lang="en-US" sz="3500">
                <a:solidFill>
                  <a:srgbClr val="000000"/>
                </a:solidFill>
                <a:latin typeface="Poppins"/>
                <a:ea typeface="Poppins"/>
                <a:cs typeface="Poppins"/>
                <a:sym typeface="Poppins"/>
              </a:rPr>
              <a:t>Kết nối Database:</a:t>
            </a:r>
          </a:p>
        </p:txBody>
      </p:sp>
      <p:sp>
        <p:nvSpPr>
          <p:cNvPr id="6" name="Freeform 6"/>
          <p:cNvSpPr/>
          <p:nvPr/>
        </p:nvSpPr>
        <p:spPr>
          <a:xfrm>
            <a:off x="10641331" y="6463044"/>
            <a:ext cx="541969" cy="1173556"/>
          </a:xfrm>
          <a:custGeom>
            <a:avLst/>
            <a:gdLst/>
            <a:ahLst/>
            <a:cxnLst/>
            <a:rect l="l" t="t" r="r" b="b"/>
            <a:pathLst>
              <a:path w="541969" h="1173556">
                <a:moveTo>
                  <a:pt x="0" y="0"/>
                </a:moveTo>
                <a:lnTo>
                  <a:pt x="541970" y="0"/>
                </a:lnTo>
                <a:lnTo>
                  <a:pt x="541970" y="1173556"/>
                </a:lnTo>
                <a:lnTo>
                  <a:pt x="0" y="1173556"/>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sp>
        <p:nvSpPr>
          <p:cNvPr id="7" name="Freeform 7"/>
          <p:cNvSpPr/>
          <p:nvPr/>
        </p:nvSpPr>
        <p:spPr>
          <a:xfrm>
            <a:off x="5578652" y="8141539"/>
            <a:ext cx="1173556" cy="1147951"/>
          </a:xfrm>
          <a:custGeom>
            <a:avLst/>
            <a:gdLst/>
            <a:ahLst/>
            <a:cxnLst/>
            <a:rect l="l" t="t" r="r" b="b"/>
            <a:pathLst>
              <a:path w="1173556" h="1147951">
                <a:moveTo>
                  <a:pt x="0" y="0"/>
                </a:moveTo>
                <a:lnTo>
                  <a:pt x="1173556" y="0"/>
                </a:lnTo>
                <a:lnTo>
                  <a:pt x="1173556" y="1147951"/>
                </a:lnTo>
                <a:lnTo>
                  <a:pt x="0" y="1147951"/>
                </a:lnTo>
                <a:lnTo>
                  <a:pt x="0" y="0"/>
                </a:lnTo>
                <a:close/>
              </a:path>
            </a:pathLst>
          </a:custGeom>
          <a:blipFill>
            <a:blip r:embed="rId5">
              <a:extLst>
                <a:ext uri="{96DAC541-7B7A-43D3-8B79-37D633B846F1}">
                  <asvg:svgBlip xmlns="" xmlns:asvg="http://schemas.microsoft.com/office/drawing/2016/SVG/main" r:embed="rId6"/>
                </a:ext>
              </a:extLst>
            </a:blip>
            <a:stretch>
              <a:fillRect/>
            </a:stretch>
          </a:blipFill>
        </p:spPr>
      </p:sp>
      <p:sp>
        <p:nvSpPr>
          <p:cNvPr id="8" name="Freeform 8"/>
          <p:cNvSpPr/>
          <p:nvPr/>
        </p:nvSpPr>
        <p:spPr>
          <a:xfrm>
            <a:off x="3770306" y="8128737"/>
            <a:ext cx="1173556" cy="1173556"/>
          </a:xfrm>
          <a:custGeom>
            <a:avLst/>
            <a:gdLst/>
            <a:ahLst/>
            <a:cxnLst/>
            <a:rect l="l" t="t" r="r" b="b"/>
            <a:pathLst>
              <a:path w="1173556" h="1173556">
                <a:moveTo>
                  <a:pt x="0" y="0"/>
                </a:moveTo>
                <a:lnTo>
                  <a:pt x="1173555" y="0"/>
                </a:lnTo>
                <a:lnTo>
                  <a:pt x="1173555" y="1173556"/>
                </a:lnTo>
                <a:lnTo>
                  <a:pt x="0" y="1173556"/>
                </a:lnTo>
                <a:lnTo>
                  <a:pt x="0" y="0"/>
                </a:lnTo>
                <a:close/>
              </a:path>
            </a:pathLst>
          </a:custGeom>
          <a:blipFill>
            <a:blip r:embed="rId7">
              <a:extLst>
                <a:ext uri="{96DAC541-7B7A-43D3-8B79-37D633B846F1}">
                  <asvg:svgBlip xmlns="" xmlns:asvg="http://schemas.microsoft.com/office/drawing/2016/SVG/main" r:embed="rId8"/>
                </a:ext>
              </a:extLst>
            </a:blip>
            <a:stretch>
              <a:fillRect/>
            </a:stretch>
          </a:blipFill>
        </p:spPr>
      </p:sp>
      <p:sp>
        <p:nvSpPr>
          <p:cNvPr id="9" name="Freeform 9"/>
          <p:cNvSpPr/>
          <p:nvPr/>
        </p:nvSpPr>
        <p:spPr>
          <a:xfrm>
            <a:off x="8945203" y="6615957"/>
            <a:ext cx="1000528" cy="867731"/>
          </a:xfrm>
          <a:custGeom>
            <a:avLst/>
            <a:gdLst/>
            <a:ahLst/>
            <a:cxnLst/>
            <a:rect l="l" t="t" r="r" b="b"/>
            <a:pathLst>
              <a:path w="1000528" h="867731">
                <a:moveTo>
                  <a:pt x="0" y="0"/>
                </a:moveTo>
                <a:lnTo>
                  <a:pt x="1000529" y="0"/>
                </a:lnTo>
                <a:lnTo>
                  <a:pt x="1000529" y="867731"/>
                </a:lnTo>
                <a:lnTo>
                  <a:pt x="0" y="867731"/>
                </a:lnTo>
                <a:lnTo>
                  <a:pt x="0" y="0"/>
                </a:lnTo>
                <a:close/>
              </a:path>
            </a:pathLst>
          </a:custGeom>
          <a:blipFill>
            <a:blip r:embed="rId9">
              <a:extLst>
                <a:ext uri="{96DAC541-7B7A-43D3-8B79-37D633B846F1}">
                  <asvg:svgBlip xmlns="" xmlns:asvg="http://schemas.microsoft.com/office/drawing/2016/SVG/main" r:embed="rId10"/>
                </a:ext>
              </a:extLst>
            </a:blip>
            <a:stretch>
              <a:fillRect/>
            </a:stretch>
          </a:blipFill>
        </p:spPr>
      </p:sp>
      <p:sp>
        <p:nvSpPr>
          <p:cNvPr id="10" name="Freeform 10"/>
          <p:cNvSpPr/>
          <p:nvPr/>
        </p:nvSpPr>
        <p:spPr>
          <a:xfrm>
            <a:off x="7249075" y="6564111"/>
            <a:ext cx="1000528" cy="971422"/>
          </a:xfrm>
          <a:custGeom>
            <a:avLst/>
            <a:gdLst/>
            <a:ahLst/>
            <a:cxnLst/>
            <a:rect l="l" t="t" r="r" b="b"/>
            <a:pathLst>
              <a:path w="1000528" h="971422">
                <a:moveTo>
                  <a:pt x="0" y="0"/>
                </a:moveTo>
                <a:lnTo>
                  <a:pt x="1000529" y="0"/>
                </a:lnTo>
                <a:lnTo>
                  <a:pt x="1000529" y="971422"/>
                </a:lnTo>
                <a:lnTo>
                  <a:pt x="0" y="971422"/>
                </a:lnTo>
                <a:lnTo>
                  <a:pt x="0" y="0"/>
                </a:lnTo>
                <a:close/>
              </a:path>
            </a:pathLst>
          </a:custGeom>
          <a:blipFill>
            <a:blip r:embed="rId11">
              <a:extLst>
                <a:ext uri="{96DAC541-7B7A-43D3-8B79-37D633B846F1}">
                  <asvg:svgBlip xmlns="" xmlns:asvg="http://schemas.microsoft.com/office/drawing/2016/SVG/main" r:embed="rId12"/>
                </a:ext>
              </a:extLst>
            </a:blip>
            <a:stretch>
              <a:fillRect/>
            </a:stretch>
          </a:blipFill>
        </p:spPr>
      </p:sp>
      <p:sp>
        <p:nvSpPr>
          <p:cNvPr id="11" name="Freeform 11"/>
          <p:cNvSpPr/>
          <p:nvPr/>
        </p:nvSpPr>
        <p:spPr>
          <a:xfrm>
            <a:off x="5552948" y="6616866"/>
            <a:ext cx="1000528" cy="865912"/>
          </a:xfrm>
          <a:custGeom>
            <a:avLst/>
            <a:gdLst/>
            <a:ahLst/>
            <a:cxnLst/>
            <a:rect l="l" t="t" r="r" b="b"/>
            <a:pathLst>
              <a:path w="1000528" h="865912">
                <a:moveTo>
                  <a:pt x="0" y="0"/>
                </a:moveTo>
                <a:lnTo>
                  <a:pt x="1000528" y="0"/>
                </a:lnTo>
                <a:lnTo>
                  <a:pt x="1000528" y="865912"/>
                </a:lnTo>
                <a:lnTo>
                  <a:pt x="0" y="865912"/>
                </a:lnTo>
                <a:lnTo>
                  <a:pt x="0" y="0"/>
                </a:lnTo>
                <a:close/>
              </a:path>
            </a:pathLst>
          </a:custGeom>
          <a:blipFill>
            <a:blip r:embed="rId13">
              <a:extLst>
                <a:ext uri="{96DAC541-7B7A-43D3-8B79-37D633B846F1}">
                  <asvg:svgBlip xmlns="" xmlns:asvg="http://schemas.microsoft.com/office/drawing/2016/SVG/main" r:embed="rId14"/>
                </a:ext>
              </a:extLst>
            </a:blip>
            <a:stretch>
              <a:fillRect/>
            </a:stretch>
          </a:blipFill>
        </p:spPr>
      </p:sp>
      <p:sp>
        <p:nvSpPr>
          <p:cNvPr id="12" name="Freeform 12"/>
          <p:cNvSpPr/>
          <p:nvPr/>
        </p:nvSpPr>
        <p:spPr>
          <a:xfrm>
            <a:off x="3856820" y="6705095"/>
            <a:ext cx="1000528" cy="689455"/>
          </a:xfrm>
          <a:custGeom>
            <a:avLst/>
            <a:gdLst/>
            <a:ahLst/>
            <a:cxnLst/>
            <a:rect l="l" t="t" r="r" b="b"/>
            <a:pathLst>
              <a:path w="1000528" h="689455">
                <a:moveTo>
                  <a:pt x="0" y="0"/>
                </a:moveTo>
                <a:lnTo>
                  <a:pt x="1000528" y="0"/>
                </a:lnTo>
                <a:lnTo>
                  <a:pt x="1000528" y="689455"/>
                </a:lnTo>
                <a:lnTo>
                  <a:pt x="0" y="689455"/>
                </a:lnTo>
                <a:lnTo>
                  <a:pt x="0" y="0"/>
                </a:lnTo>
                <a:close/>
              </a:path>
            </a:pathLst>
          </a:custGeom>
          <a:blipFill>
            <a:blip r:embed="rId15">
              <a:extLst>
                <a:ext uri="{96DAC541-7B7A-43D3-8B79-37D633B846F1}">
                  <asvg:svgBlip xmlns="" xmlns:asvg="http://schemas.microsoft.com/office/drawing/2016/SVG/main" r:embed="rId16"/>
                </a:ext>
              </a:extLst>
            </a:blip>
            <a:stretch>
              <a:fillRect/>
            </a:stretch>
          </a:blipFill>
        </p:spPr>
      </p:sp>
      <p:sp>
        <p:nvSpPr>
          <p:cNvPr id="13" name="Freeform 13"/>
          <p:cNvSpPr/>
          <p:nvPr/>
        </p:nvSpPr>
        <p:spPr>
          <a:xfrm>
            <a:off x="7386999" y="8215251"/>
            <a:ext cx="674902" cy="1000528"/>
          </a:xfrm>
          <a:custGeom>
            <a:avLst/>
            <a:gdLst/>
            <a:ahLst/>
            <a:cxnLst/>
            <a:rect l="l" t="t" r="r" b="b"/>
            <a:pathLst>
              <a:path w="674902" h="1000528">
                <a:moveTo>
                  <a:pt x="0" y="0"/>
                </a:moveTo>
                <a:lnTo>
                  <a:pt x="674901" y="0"/>
                </a:lnTo>
                <a:lnTo>
                  <a:pt x="674901" y="1000528"/>
                </a:lnTo>
                <a:lnTo>
                  <a:pt x="0" y="1000528"/>
                </a:lnTo>
                <a:lnTo>
                  <a:pt x="0" y="0"/>
                </a:lnTo>
                <a:close/>
              </a:path>
            </a:pathLst>
          </a:custGeom>
          <a:blipFill>
            <a:blip r:embed="rId17">
              <a:extLst>
                <a:ext uri="{96DAC541-7B7A-43D3-8B79-37D633B846F1}">
                  <asvg:svgBlip xmlns="" xmlns:asvg="http://schemas.microsoft.com/office/drawing/2016/SVG/main" r:embed="rId18"/>
                </a:ext>
              </a:extLst>
            </a:blip>
            <a:stretch>
              <a:fillRect/>
            </a:stretch>
          </a:blipFill>
        </p:spPr>
      </p:sp>
      <p:sp>
        <p:nvSpPr>
          <p:cNvPr id="14" name="Freeform 14"/>
          <p:cNvSpPr/>
          <p:nvPr/>
        </p:nvSpPr>
        <p:spPr>
          <a:xfrm>
            <a:off x="8696691" y="8215251"/>
            <a:ext cx="940496" cy="1000528"/>
          </a:xfrm>
          <a:custGeom>
            <a:avLst/>
            <a:gdLst/>
            <a:ahLst/>
            <a:cxnLst/>
            <a:rect l="l" t="t" r="r" b="b"/>
            <a:pathLst>
              <a:path w="940496" h="1000528">
                <a:moveTo>
                  <a:pt x="0" y="0"/>
                </a:moveTo>
                <a:lnTo>
                  <a:pt x="940497" y="0"/>
                </a:lnTo>
                <a:lnTo>
                  <a:pt x="940497" y="1000528"/>
                </a:lnTo>
                <a:lnTo>
                  <a:pt x="0" y="1000528"/>
                </a:lnTo>
                <a:lnTo>
                  <a:pt x="0" y="0"/>
                </a:lnTo>
                <a:close/>
              </a:path>
            </a:pathLst>
          </a:custGeom>
          <a:blipFill>
            <a:blip r:embed="rId19">
              <a:extLst>
                <a:ext uri="{96DAC541-7B7A-43D3-8B79-37D633B846F1}">
                  <asvg:svgBlip xmlns="" xmlns:asvg="http://schemas.microsoft.com/office/drawing/2016/SVG/main" r:embed="rId20"/>
                </a:ext>
              </a:extLst>
            </a:blip>
            <a:stretch>
              <a:fillRect/>
            </a:stretch>
          </a:blipFill>
        </p:spPr>
      </p:sp>
      <p:sp>
        <p:nvSpPr>
          <p:cNvPr id="15" name="Freeform 15"/>
          <p:cNvSpPr/>
          <p:nvPr/>
        </p:nvSpPr>
        <p:spPr>
          <a:xfrm>
            <a:off x="10271979" y="8188070"/>
            <a:ext cx="1054890" cy="1054890"/>
          </a:xfrm>
          <a:custGeom>
            <a:avLst/>
            <a:gdLst/>
            <a:ahLst/>
            <a:cxnLst/>
            <a:rect l="l" t="t" r="r" b="b"/>
            <a:pathLst>
              <a:path w="1054890" h="1054890">
                <a:moveTo>
                  <a:pt x="0" y="0"/>
                </a:moveTo>
                <a:lnTo>
                  <a:pt x="1054889" y="0"/>
                </a:lnTo>
                <a:lnTo>
                  <a:pt x="1054889" y="1054890"/>
                </a:lnTo>
                <a:lnTo>
                  <a:pt x="0" y="1054890"/>
                </a:lnTo>
                <a:lnTo>
                  <a:pt x="0" y="0"/>
                </a:lnTo>
                <a:close/>
              </a:path>
            </a:pathLst>
          </a:custGeom>
          <a:blipFill>
            <a:blip r:embed="rId21">
              <a:extLst>
                <a:ext uri="{96DAC541-7B7A-43D3-8B79-37D633B846F1}">
                  <asvg:svgBlip xmlns="" xmlns:asvg="http://schemas.microsoft.com/office/drawing/2016/SVG/main" r:embed="rId22"/>
                </a:ext>
              </a:extLst>
            </a:blip>
            <a:stretch>
              <a:fillRect/>
            </a:stretch>
          </a:blipFill>
        </p:spPr>
      </p:sp>
      <p:sp>
        <p:nvSpPr>
          <p:cNvPr id="16" name="Freeform 16"/>
          <p:cNvSpPr/>
          <p:nvPr/>
        </p:nvSpPr>
        <p:spPr>
          <a:xfrm>
            <a:off x="11878901" y="6698456"/>
            <a:ext cx="787175" cy="702733"/>
          </a:xfrm>
          <a:custGeom>
            <a:avLst/>
            <a:gdLst/>
            <a:ahLst/>
            <a:cxnLst/>
            <a:rect l="l" t="t" r="r" b="b"/>
            <a:pathLst>
              <a:path w="787175" h="702733">
                <a:moveTo>
                  <a:pt x="0" y="0"/>
                </a:moveTo>
                <a:lnTo>
                  <a:pt x="787175" y="0"/>
                </a:lnTo>
                <a:lnTo>
                  <a:pt x="787175" y="702732"/>
                </a:lnTo>
                <a:lnTo>
                  <a:pt x="0" y="702732"/>
                </a:lnTo>
                <a:lnTo>
                  <a:pt x="0" y="0"/>
                </a:lnTo>
                <a:close/>
              </a:path>
            </a:pathLst>
          </a:custGeom>
          <a:blipFill>
            <a:blip r:embed="rId23">
              <a:extLst>
                <a:ext uri="{96DAC541-7B7A-43D3-8B79-37D633B846F1}">
                  <asvg:svgBlip xmlns="" xmlns:asvg="http://schemas.microsoft.com/office/drawing/2016/SVG/main" r:embed="rId24"/>
                </a:ext>
              </a:extLst>
            </a:blip>
            <a:stretch>
              <a:fillRect/>
            </a:stretch>
          </a:blipFill>
        </p:spPr>
      </p:sp>
      <p:sp>
        <p:nvSpPr>
          <p:cNvPr id="17" name="Freeform 17"/>
          <p:cNvSpPr/>
          <p:nvPr/>
        </p:nvSpPr>
        <p:spPr>
          <a:xfrm>
            <a:off x="13361675" y="6573122"/>
            <a:ext cx="1101617" cy="953399"/>
          </a:xfrm>
          <a:custGeom>
            <a:avLst/>
            <a:gdLst/>
            <a:ahLst/>
            <a:cxnLst/>
            <a:rect l="l" t="t" r="r" b="b"/>
            <a:pathLst>
              <a:path w="1101617" h="953399">
                <a:moveTo>
                  <a:pt x="0" y="0"/>
                </a:moveTo>
                <a:lnTo>
                  <a:pt x="1101617" y="0"/>
                </a:lnTo>
                <a:lnTo>
                  <a:pt x="1101617" y="953400"/>
                </a:lnTo>
                <a:lnTo>
                  <a:pt x="0" y="953400"/>
                </a:lnTo>
                <a:lnTo>
                  <a:pt x="0" y="0"/>
                </a:lnTo>
                <a:close/>
              </a:path>
            </a:pathLst>
          </a:custGeom>
          <a:blipFill>
            <a:blip r:embed="rId25">
              <a:extLst>
                <a:ext uri="{96DAC541-7B7A-43D3-8B79-37D633B846F1}">
                  <asvg:svgBlip xmlns="" xmlns:asvg="http://schemas.microsoft.com/office/drawing/2016/SVG/main" r:embed="rId26"/>
                </a:ext>
              </a:extLst>
            </a:blip>
            <a:stretch>
              <a:fillRect/>
            </a:stretch>
          </a:blipFill>
        </p:spPr>
      </p:sp>
      <p:sp>
        <p:nvSpPr>
          <p:cNvPr id="18" name="Freeform 18"/>
          <p:cNvSpPr/>
          <p:nvPr/>
        </p:nvSpPr>
        <p:spPr>
          <a:xfrm>
            <a:off x="11961659" y="8577384"/>
            <a:ext cx="980283" cy="276262"/>
          </a:xfrm>
          <a:custGeom>
            <a:avLst/>
            <a:gdLst/>
            <a:ahLst/>
            <a:cxnLst/>
            <a:rect l="l" t="t" r="r" b="b"/>
            <a:pathLst>
              <a:path w="980283" h="276262">
                <a:moveTo>
                  <a:pt x="0" y="0"/>
                </a:moveTo>
                <a:lnTo>
                  <a:pt x="980283" y="0"/>
                </a:lnTo>
                <a:lnTo>
                  <a:pt x="980283" y="276262"/>
                </a:lnTo>
                <a:lnTo>
                  <a:pt x="0" y="276262"/>
                </a:lnTo>
                <a:lnTo>
                  <a:pt x="0" y="0"/>
                </a:lnTo>
                <a:close/>
              </a:path>
            </a:pathLst>
          </a:custGeom>
          <a:blipFill>
            <a:blip r:embed="rId27">
              <a:extLst>
                <a:ext uri="{96DAC541-7B7A-43D3-8B79-37D633B846F1}">
                  <asvg:svgBlip xmlns="" xmlns:asvg="http://schemas.microsoft.com/office/drawing/2016/SVG/main" r:embed="rId28"/>
                </a:ext>
              </a:extLst>
            </a:blip>
            <a:stretch>
              <a:fillRect/>
            </a:stretch>
          </a:blipFill>
        </p:spPr>
      </p:sp>
      <p:sp>
        <p:nvSpPr>
          <p:cNvPr id="19" name="Freeform 19"/>
          <p:cNvSpPr/>
          <p:nvPr/>
        </p:nvSpPr>
        <p:spPr>
          <a:xfrm>
            <a:off x="13576733" y="8158880"/>
            <a:ext cx="886568" cy="1113270"/>
          </a:xfrm>
          <a:custGeom>
            <a:avLst/>
            <a:gdLst/>
            <a:ahLst/>
            <a:cxnLst/>
            <a:rect l="l" t="t" r="r" b="b"/>
            <a:pathLst>
              <a:path w="886568" h="1113270">
                <a:moveTo>
                  <a:pt x="0" y="0"/>
                </a:moveTo>
                <a:lnTo>
                  <a:pt x="886568" y="0"/>
                </a:lnTo>
                <a:lnTo>
                  <a:pt x="886568" y="1113270"/>
                </a:lnTo>
                <a:lnTo>
                  <a:pt x="0" y="1113270"/>
                </a:lnTo>
                <a:lnTo>
                  <a:pt x="0" y="0"/>
                </a:lnTo>
                <a:close/>
              </a:path>
            </a:pathLst>
          </a:custGeom>
          <a:blipFill>
            <a:blip r:embed="rId29">
              <a:extLst>
                <a:ext uri="{96DAC541-7B7A-43D3-8B79-37D633B846F1}">
                  <asvg:svgBlip xmlns="" xmlns:asvg="http://schemas.microsoft.com/office/drawing/2016/SVG/main" r:embed="rId30"/>
                </a:ext>
              </a:extLst>
            </a:blip>
            <a:stretch>
              <a:fillRect/>
            </a:stretch>
          </a:blipFill>
        </p:spPr>
      </p:sp>
      <p:grpSp>
        <p:nvGrpSpPr>
          <p:cNvPr id="20" name="Group 20"/>
          <p:cNvGrpSpPr>
            <a:grpSpLocks noChangeAspect="1"/>
          </p:cNvGrpSpPr>
          <p:nvPr/>
        </p:nvGrpSpPr>
        <p:grpSpPr>
          <a:xfrm>
            <a:off x="9404956" y="8064673"/>
            <a:ext cx="529685" cy="529685"/>
            <a:chOff x="0" y="0"/>
            <a:chExt cx="6355080" cy="6355080"/>
          </a:xfrm>
        </p:grpSpPr>
        <p:sp>
          <p:nvSpPr>
            <p:cNvPr id="21" name="Freeform 21"/>
            <p:cNvSpPr/>
            <p:nvPr/>
          </p:nvSpPr>
          <p:spPr>
            <a:xfrm>
              <a:off x="0" y="0"/>
              <a:ext cx="6355080" cy="6355080"/>
            </a:xfrm>
            <a:custGeom>
              <a:avLst/>
              <a:gdLst/>
              <a:ahLst/>
              <a:cxnLst/>
              <a:rect l="l" t="t" r="r" b="b"/>
              <a:pathLst>
                <a:path w="6355080" h="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003EA8"/>
            </a:solidFill>
          </p:spPr>
        </p:sp>
      </p:grpSp>
      <p:grpSp>
        <p:nvGrpSpPr>
          <p:cNvPr id="22" name="Group 22"/>
          <p:cNvGrpSpPr/>
          <p:nvPr/>
        </p:nvGrpSpPr>
        <p:grpSpPr>
          <a:xfrm>
            <a:off x="7922772" y="8064673"/>
            <a:ext cx="529685" cy="529685"/>
            <a:chOff x="0" y="0"/>
            <a:chExt cx="6350000" cy="6350000"/>
          </a:xfrm>
        </p:grpSpPr>
        <p:sp>
          <p:nvSpPr>
            <p:cNvPr id="23" name="Freeform 23"/>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3EA8"/>
            </a:solidFill>
          </p:spPr>
        </p:sp>
      </p:grpSp>
      <p:sp>
        <p:nvSpPr>
          <p:cNvPr id="24" name="Freeform 24"/>
          <p:cNvSpPr/>
          <p:nvPr/>
        </p:nvSpPr>
        <p:spPr>
          <a:xfrm>
            <a:off x="12463910" y="7958580"/>
            <a:ext cx="517455" cy="741871"/>
          </a:xfrm>
          <a:custGeom>
            <a:avLst/>
            <a:gdLst/>
            <a:ahLst/>
            <a:cxnLst/>
            <a:rect l="l" t="t" r="r" b="b"/>
            <a:pathLst>
              <a:path w="517455" h="741871">
                <a:moveTo>
                  <a:pt x="0" y="0"/>
                </a:moveTo>
                <a:lnTo>
                  <a:pt x="517454" y="0"/>
                </a:lnTo>
                <a:lnTo>
                  <a:pt x="517454" y="741871"/>
                </a:lnTo>
                <a:lnTo>
                  <a:pt x="0" y="741871"/>
                </a:lnTo>
                <a:lnTo>
                  <a:pt x="0" y="0"/>
                </a:lnTo>
                <a:close/>
              </a:path>
            </a:pathLst>
          </a:custGeom>
          <a:blipFill>
            <a:blip r:embed="rId31">
              <a:extLst>
                <a:ext uri="{96DAC541-7B7A-43D3-8B79-37D633B846F1}">
                  <asvg:svgBlip xmlns="" xmlns:asvg="http://schemas.microsoft.com/office/drawing/2016/SVG/main" r:embed="rId32"/>
                </a:ext>
              </a:extLst>
            </a:blip>
            <a:stretch>
              <a:fillRect/>
            </a:stretch>
          </a:blipFill>
        </p:spPr>
      </p:sp>
      <p:sp>
        <p:nvSpPr>
          <p:cNvPr id="25" name="Freeform 25"/>
          <p:cNvSpPr/>
          <p:nvPr/>
        </p:nvSpPr>
        <p:spPr>
          <a:xfrm>
            <a:off x="2031895" y="7212278"/>
            <a:ext cx="4393894" cy="1382079"/>
          </a:xfrm>
          <a:custGeom>
            <a:avLst/>
            <a:gdLst/>
            <a:ahLst/>
            <a:cxnLst/>
            <a:rect l="l" t="t" r="r" b="b"/>
            <a:pathLst>
              <a:path w="4393894" h="1382079">
                <a:moveTo>
                  <a:pt x="0" y="0"/>
                </a:moveTo>
                <a:lnTo>
                  <a:pt x="4393894" y="0"/>
                </a:lnTo>
                <a:lnTo>
                  <a:pt x="4393894" y="1382079"/>
                </a:lnTo>
                <a:lnTo>
                  <a:pt x="0" y="1382079"/>
                </a:lnTo>
                <a:lnTo>
                  <a:pt x="0" y="0"/>
                </a:lnTo>
                <a:close/>
              </a:path>
            </a:pathLst>
          </a:custGeom>
          <a:blipFill>
            <a:blip r:embed="rId33">
              <a:extLst>
                <a:ext uri="{96DAC541-7B7A-43D3-8B79-37D633B846F1}">
                  <asvg:svgBlip xmlns="" xmlns:asvg="http://schemas.microsoft.com/office/drawing/2016/SVG/main" r:embed="rId34"/>
                </a:ext>
              </a:extLst>
            </a:blip>
            <a:stretch>
              <a:fillRect/>
            </a:stretch>
          </a:blipFill>
        </p:spPr>
      </p:sp>
      <p:sp>
        <p:nvSpPr>
          <p:cNvPr id="26" name="Freeform 26"/>
          <p:cNvSpPr/>
          <p:nvPr/>
        </p:nvSpPr>
        <p:spPr>
          <a:xfrm>
            <a:off x="10791337" y="7821878"/>
            <a:ext cx="815322" cy="904503"/>
          </a:xfrm>
          <a:custGeom>
            <a:avLst/>
            <a:gdLst/>
            <a:ahLst/>
            <a:cxnLst/>
            <a:rect l="l" t="t" r="r" b="b"/>
            <a:pathLst>
              <a:path w="815322" h="904503">
                <a:moveTo>
                  <a:pt x="0" y="0"/>
                </a:moveTo>
                <a:lnTo>
                  <a:pt x="815323" y="0"/>
                </a:lnTo>
                <a:lnTo>
                  <a:pt x="815323" y="904503"/>
                </a:lnTo>
                <a:lnTo>
                  <a:pt x="0" y="904503"/>
                </a:lnTo>
                <a:lnTo>
                  <a:pt x="0" y="0"/>
                </a:lnTo>
                <a:close/>
              </a:path>
            </a:pathLst>
          </a:custGeom>
          <a:blipFill>
            <a:blip r:embed="rId35">
              <a:extLst>
                <a:ext uri="{96DAC541-7B7A-43D3-8B79-37D633B846F1}">
                  <asvg:svgBlip xmlns="" xmlns:asvg="http://schemas.microsoft.com/office/drawing/2016/SVG/main" r:embed="rId36"/>
                </a:ext>
              </a:extLst>
            </a:blip>
            <a:stretch>
              <a:fillRect r="-135582"/>
            </a:stretch>
          </a:blipFill>
        </p:spPr>
      </p:sp>
      <p:sp>
        <p:nvSpPr>
          <p:cNvPr id="27" name="Freeform 27"/>
          <p:cNvSpPr/>
          <p:nvPr/>
        </p:nvSpPr>
        <p:spPr>
          <a:xfrm>
            <a:off x="13625403" y="7903318"/>
            <a:ext cx="2455232" cy="611576"/>
          </a:xfrm>
          <a:custGeom>
            <a:avLst/>
            <a:gdLst/>
            <a:ahLst/>
            <a:cxnLst/>
            <a:rect l="l" t="t" r="r" b="b"/>
            <a:pathLst>
              <a:path w="2455232" h="611576">
                <a:moveTo>
                  <a:pt x="0" y="0"/>
                </a:moveTo>
                <a:lnTo>
                  <a:pt x="2455232" y="0"/>
                </a:lnTo>
                <a:lnTo>
                  <a:pt x="2455232" y="611576"/>
                </a:lnTo>
                <a:lnTo>
                  <a:pt x="0" y="611576"/>
                </a:lnTo>
                <a:lnTo>
                  <a:pt x="0" y="0"/>
                </a:lnTo>
                <a:close/>
              </a:path>
            </a:pathLst>
          </a:custGeom>
          <a:blipFill>
            <a:blip r:embed="rId37">
              <a:extLst>
                <a:ext uri="{96DAC541-7B7A-43D3-8B79-37D633B846F1}">
                  <asvg:svgBlip xmlns="" xmlns:asvg="http://schemas.microsoft.com/office/drawing/2016/SVG/main" r:embed="rId38"/>
                </a:ext>
              </a:extLst>
            </a:blip>
            <a:stretch>
              <a:fillRect/>
            </a:stretch>
          </a:blipFill>
        </p:spPr>
      </p:sp>
      <p:grpSp>
        <p:nvGrpSpPr>
          <p:cNvPr id="28" name="Group 28"/>
          <p:cNvGrpSpPr/>
          <p:nvPr/>
        </p:nvGrpSpPr>
        <p:grpSpPr>
          <a:xfrm>
            <a:off x="578115" y="5501483"/>
            <a:ext cx="13914309" cy="4547862"/>
            <a:chOff x="0" y="0"/>
            <a:chExt cx="5075978" cy="1659073"/>
          </a:xfrm>
        </p:grpSpPr>
        <p:sp>
          <p:nvSpPr>
            <p:cNvPr id="29" name="Freeform 29"/>
            <p:cNvSpPr/>
            <p:nvPr/>
          </p:nvSpPr>
          <p:spPr>
            <a:xfrm>
              <a:off x="0" y="0"/>
              <a:ext cx="5075978" cy="1659073"/>
            </a:xfrm>
            <a:custGeom>
              <a:avLst/>
              <a:gdLst/>
              <a:ahLst/>
              <a:cxnLst/>
              <a:rect l="l" t="t" r="r" b="b"/>
              <a:pathLst>
                <a:path w="5075978" h="1659073">
                  <a:moveTo>
                    <a:pt x="0" y="0"/>
                  </a:moveTo>
                  <a:lnTo>
                    <a:pt x="5075978" y="0"/>
                  </a:lnTo>
                  <a:lnTo>
                    <a:pt x="5075978" y="1659073"/>
                  </a:lnTo>
                  <a:lnTo>
                    <a:pt x="0" y="1659073"/>
                  </a:lnTo>
                  <a:close/>
                </a:path>
              </a:pathLst>
            </a:custGeom>
            <a:solidFill>
              <a:srgbClr val="FFFFFF"/>
            </a:solidFill>
          </p:spPr>
        </p:sp>
      </p:grpSp>
      <p:grpSp>
        <p:nvGrpSpPr>
          <p:cNvPr id="30" name="Group 30"/>
          <p:cNvGrpSpPr/>
          <p:nvPr/>
        </p:nvGrpSpPr>
        <p:grpSpPr>
          <a:xfrm>
            <a:off x="769437" y="478577"/>
            <a:ext cx="7153335" cy="910590"/>
            <a:chOff x="0" y="0"/>
            <a:chExt cx="2609556" cy="332186"/>
          </a:xfrm>
        </p:grpSpPr>
        <p:sp>
          <p:nvSpPr>
            <p:cNvPr id="31" name="Freeform 31"/>
            <p:cNvSpPr/>
            <p:nvPr/>
          </p:nvSpPr>
          <p:spPr>
            <a:xfrm>
              <a:off x="0" y="0"/>
              <a:ext cx="2609556" cy="332186"/>
            </a:xfrm>
            <a:custGeom>
              <a:avLst/>
              <a:gdLst/>
              <a:ahLst/>
              <a:cxnLst/>
              <a:rect l="l" t="t" r="r" b="b"/>
              <a:pathLst>
                <a:path w="2609556" h="332186">
                  <a:moveTo>
                    <a:pt x="0" y="0"/>
                  </a:moveTo>
                  <a:lnTo>
                    <a:pt x="2609556" y="0"/>
                  </a:lnTo>
                  <a:lnTo>
                    <a:pt x="2609556" y="332186"/>
                  </a:lnTo>
                  <a:lnTo>
                    <a:pt x="0" y="332186"/>
                  </a:lnTo>
                  <a:close/>
                </a:path>
              </a:pathLst>
            </a:custGeom>
            <a:solidFill>
              <a:srgbClr val="FFFFFF"/>
            </a:solidFill>
          </p:spPr>
        </p:sp>
      </p:grpSp>
      <p:sp>
        <p:nvSpPr>
          <p:cNvPr id="32" name="Freeform 32"/>
          <p:cNvSpPr/>
          <p:nvPr/>
        </p:nvSpPr>
        <p:spPr>
          <a:xfrm flipH="1">
            <a:off x="16442319" y="-47111"/>
            <a:ext cx="5533751" cy="1961966"/>
          </a:xfrm>
          <a:custGeom>
            <a:avLst/>
            <a:gdLst/>
            <a:ahLst/>
            <a:cxnLst/>
            <a:rect l="l" t="t" r="r" b="b"/>
            <a:pathLst>
              <a:path w="5533751" h="1961966">
                <a:moveTo>
                  <a:pt x="5533751" y="0"/>
                </a:moveTo>
                <a:lnTo>
                  <a:pt x="0" y="0"/>
                </a:lnTo>
                <a:lnTo>
                  <a:pt x="0" y="1961966"/>
                </a:lnTo>
                <a:lnTo>
                  <a:pt x="5533751" y="1961966"/>
                </a:lnTo>
                <a:lnTo>
                  <a:pt x="5533751" y="0"/>
                </a:lnTo>
                <a:close/>
              </a:path>
            </a:pathLst>
          </a:custGeom>
          <a:blipFill>
            <a:blip r:embed="rId39">
              <a:extLst>
                <a:ext uri="{96DAC541-7B7A-43D3-8B79-37D633B846F1}">
                  <asvg:svgBlip xmlns="" xmlns:asvg="http://schemas.microsoft.com/office/drawing/2016/SVG/main" r:embed="rId40"/>
                </a:ext>
              </a:extLst>
            </a:blip>
            <a:stretch>
              <a:fillRect/>
            </a:stretch>
          </a:blipFill>
        </p:spPr>
      </p:sp>
      <p:sp>
        <p:nvSpPr>
          <p:cNvPr id="33" name="Freeform 33"/>
          <p:cNvSpPr/>
          <p:nvPr/>
        </p:nvSpPr>
        <p:spPr>
          <a:xfrm>
            <a:off x="14492424" y="8842479"/>
            <a:ext cx="5533751" cy="1961966"/>
          </a:xfrm>
          <a:custGeom>
            <a:avLst/>
            <a:gdLst/>
            <a:ahLst/>
            <a:cxnLst/>
            <a:rect l="l" t="t" r="r" b="b"/>
            <a:pathLst>
              <a:path w="5533751" h="1961966">
                <a:moveTo>
                  <a:pt x="0" y="0"/>
                </a:moveTo>
                <a:lnTo>
                  <a:pt x="5533752" y="0"/>
                </a:lnTo>
                <a:lnTo>
                  <a:pt x="5533752" y="1961967"/>
                </a:lnTo>
                <a:lnTo>
                  <a:pt x="0" y="1961967"/>
                </a:lnTo>
                <a:lnTo>
                  <a:pt x="0" y="0"/>
                </a:lnTo>
                <a:close/>
              </a:path>
            </a:pathLst>
          </a:custGeom>
          <a:blipFill>
            <a:blip r:embed="rId39">
              <a:extLst>
                <a:ext uri="{96DAC541-7B7A-43D3-8B79-37D633B846F1}">
                  <asvg:svgBlip xmlns="" xmlns:asvg="http://schemas.microsoft.com/office/drawing/2016/SVG/main" r:embed="rId40"/>
                </a:ext>
              </a:extLst>
            </a:blip>
            <a:stretch>
              <a:fillRect/>
            </a:stretch>
          </a:blipFill>
        </p:spPr>
      </p:sp>
      <p:sp>
        <p:nvSpPr>
          <p:cNvPr id="34" name="TextBox 34"/>
          <p:cNvSpPr txBox="1"/>
          <p:nvPr/>
        </p:nvSpPr>
        <p:spPr>
          <a:xfrm>
            <a:off x="894060" y="5793802"/>
            <a:ext cx="13598365" cy="4731385"/>
          </a:xfrm>
          <a:prstGeom prst="rect">
            <a:avLst/>
          </a:prstGeom>
        </p:spPr>
        <p:txBody>
          <a:bodyPr lIns="0" tIns="0" rIns="0" bIns="0" rtlCol="0" anchor="t">
            <a:spAutoFit/>
          </a:bodyPr>
          <a:lstStyle/>
          <a:p>
            <a:pPr marL="690879" lvl="1" indent="-345439" algn="just">
              <a:lnSpc>
                <a:spcPts val="4159"/>
              </a:lnSpc>
              <a:buFont typeface="Arial"/>
              <a:buChar char="•"/>
            </a:pPr>
            <a:r>
              <a:rPr lang="en-US" sz="3199">
                <a:solidFill>
                  <a:srgbClr val="000000"/>
                </a:solidFill>
                <a:latin typeface="Poppins"/>
                <a:ea typeface="Poppins"/>
                <a:cs typeface="Poppins"/>
                <a:sym typeface="Poppins"/>
              </a:rPr>
              <a:t>Tạo kết nối tới cơ sở dữ liệu MySQL </a:t>
            </a:r>
          </a:p>
          <a:p>
            <a:pPr marL="690879" lvl="1" indent="-345439" algn="just">
              <a:lnSpc>
                <a:spcPts val="4159"/>
              </a:lnSpc>
              <a:buFont typeface="Arial"/>
              <a:buChar char="•"/>
            </a:pPr>
            <a:r>
              <a:rPr lang="en-US" sz="3199">
                <a:solidFill>
                  <a:srgbClr val="000000"/>
                </a:solidFill>
                <a:latin typeface="Poppins"/>
                <a:ea typeface="Poppins"/>
                <a:cs typeface="Poppins"/>
                <a:sym typeface="Poppins"/>
              </a:rPr>
              <a:t>Sử dụng thư viện mysqli để kết nối </a:t>
            </a:r>
          </a:p>
          <a:p>
            <a:pPr marL="690879" lvl="1" indent="-345439" algn="just">
              <a:lnSpc>
                <a:spcPts val="4159"/>
              </a:lnSpc>
              <a:buFont typeface="Arial"/>
              <a:buChar char="•"/>
            </a:pPr>
            <a:r>
              <a:rPr lang="en-US" sz="3199">
                <a:solidFill>
                  <a:srgbClr val="000000"/>
                </a:solidFill>
                <a:latin typeface="Poppins"/>
                <a:ea typeface="Poppins"/>
                <a:cs typeface="Poppins"/>
                <a:sym typeface="Poppins"/>
              </a:rPr>
              <a:t>Các tham số lần lượt là: </a:t>
            </a:r>
          </a:p>
          <a:p>
            <a:pPr marL="690879" lvl="1" indent="-345439" algn="just">
              <a:lnSpc>
                <a:spcPts val="4159"/>
              </a:lnSpc>
              <a:buFont typeface="Arial"/>
              <a:buChar char="•"/>
            </a:pPr>
            <a:r>
              <a:rPr lang="en-US" sz="3199">
                <a:solidFill>
                  <a:srgbClr val="000000"/>
                </a:solidFill>
                <a:latin typeface="Poppins"/>
                <a:ea typeface="Poppins"/>
                <a:cs typeface="Poppins"/>
                <a:sym typeface="Poppins"/>
              </a:rPr>
              <a:t>Địa chỉ máy chủ (localhost)</a:t>
            </a:r>
          </a:p>
          <a:p>
            <a:pPr marL="690879" lvl="1" indent="-345439" algn="just">
              <a:lnSpc>
                <a:spcPts val="4159"/>
              </a:lnSpc>
              <a:buFont typeface="Arial"/>
              <a:buChar char="•"/>
            </a:pPr>
            <a:r>
              <a:rPr lang="en-US" sz="3199">
                <a:solidFill>
                  <a:srgbClr val="000000"/>
                </a:solidFill>
                <a:latin typeface="Poppins"/>
                <a:ea typeface="Poppins"/>
                <a:cs typeface="Poppins"/>
                <a:sym typeface="Poppins"/>
              </a:rPr>
              <a:t>Tên người dùng (webuser)</a:t>
            </a:r>
          </a:p>
          <a:p>
            <a:pPr marL="690879" lvl="1" indent="-345439" algn="just">
              <a:lnSpc>
                <a:spcPts val="4159"/>
              </a:lnSpc>
              <a:buFont typeface="Arial"/>
              <a:buChar char="•"/>
            </a:pPr>
            <a:r>
              <a:rPr lang="en-US" sz="3199">
                <a:solidFill>
                  <a:srgbClr val="000000"/>
                </a:solidFill>
                <a:latin typeface="Poppins"/>
                <a:ea typeface="Poppins"/>
                <a:cs typeface="Poppins"/>
                <a:sym typeface="Poppins"/>
              </a:rPr>
              <a:t>Mật khẩu (webpassword)</a:t>
            </a:r>
          </a:p>
          <a:p>
            <a:pPr marL="690879" lvl="1" indent="-345439" algn="just">
              <a:lnSpc>
                <a:spcPts val="4159"/>
              </a:lnSpc>
              <a:buFont typeface="Arial"/>
              <a:buChar char="•"/>
            </a:pPr>
            <a:r>
              <a:rPr lang="en-US" sz="3199">
                <a:solidFill>
                  <a:srgbClr val="000000"/>
                </a:solidFill>
                <a:latin typeface="Poppins"/>
                <a:ea typeface="Poppins"/>
                <a:cs typeface="Poppins"/>
                <a:sym typeface="Poppins"/>
              </a:rPr>
              <a:t>Tên cơ sở dữ liệu (sql_injection_demo)</a:t>
            </a:r>
          </a:p>
          <a:p>
            <a:pPr marL="690879" lvl="1" indent="-345439" algn="just">
              <a:lnSpc>
                <a:spcPts val="4159"/>
              </a:lnSpc>
              <a:buFont typeface="Arial"/>
              <a:buChar char="•"/>
            </a:pPr>
            <a:r>
              <a:rPr lang="en-US" sz="3199">
                <a:solidFill>
                  <a:srgbClr val="000000"/>
                </a:solidFill>
                <a:latin typeface="Poppins"/>
                <a:ea typeface="Poppins"/>
                <a:cs typeface="Poppins"/>
                <a:sym typeface="Poppins"/>
              </a:rPr>
              <a:t>Nếu kết nối lỗi, chương trình sẽ dừng và hiển thị thông báo lỗi</a:t>
            </a:r>
          </a:p>
          <a:p>
            <a:pPr algn="just">
              <a:lnSpc>
                <a:spcPts val="4159"/>
              </a:lnSpc>
            </a:pPr>
            <a:endParaRPr lang="en-US" sz="3199">
              <a:solidFill>
                <a:srgbClr val="000000"/>
              </a:solidFill>
              <a:latin typeface="Poppins"/>
              <a:ea typeface="Poppins"/>
              <a:cs typeface="Poppins"/>
              <a:sym typeface="Poppins"/>
            </a:endParaRPr>
          </a:p>
        </p:txBody>
      </p:sp>
      <p:sp>
        <p:nvSpPr>
          <p:cNvPr id="35" name="TextBox 35"/>
          <p:cNvSpPr txBox="1"/>
          <p:nvPr/>
        </p:nvSpPr>
        <p:spPr>
          <a:xfrm>
            <a:off x="834627" y="586389"/>
            <a:ext cx="6914713" cy="695325"/>
          </a:xfrm>
          <a:prstGeom prst="rect">
            <a:avLst/>
          </a:prstGeom>
        </p:spPr>
        <p:txBody>
          <a:bodyPr lIns="0" tIns="0" rIns="0" bIns="0" rtlCol="0" anchor="t">
            <a:spAutoFit/>
          </a:bodyPr>
          <a:lstStyle/>
          <a:p>
            <a:pPr algn="ctr">
              <a:lnSpc>
                <a:spcPts val="5399"/>
              </a:lnSpc>
            </a:pPr>
            <a:r>
              <a:rPr lang="en-US" sz="3999" b="1">
                <a:solidFill>
                  <a:srgbClr val="000000"/>
                </a:solidFill>
                <a:latin typeface="Poppins Bold"/>
                <a:ea typeface="Poppins Bold"/>
                <a:cs typeface="Poppins Bold"/>
                <a:sym typeface="Poppins Bold"/>
              </a:rPr>
              <a:t>4.2.2 Tạo trang đăng nhập</a:t>
            </a:r>
          </a:p>
        </p:txBody>
      </p:sp>
      <p:sp>
        <p:nvSpPr>
          <p:cNvPr id="36" name="Freeform 36"/>
          <p:cNvSpPr/>
          <p:nvPr/>
        </p:nvSpPr>
        <p:spPr>
          <a:xfrm>
            <a:off x="16793505" y="3742304"/>
            <a:ext cx="441616" cy="633141"/>
          </a:xfrm>
          <a:custGeom>
            <a:avLst/>
            <a:gdLst/>
            <a:ahLst/>
            <a:cxnLst/>
            <a:rect l="l" t="t" r="r" b="b"/>
            <a:pathLst>
              <a:path w="441616" h="633141">
                <a:moveTo>
                  <a:pt x="0" y="0"/>
                </a:moveTo>
                <a:lnTo>
                  <a:pt x="441616" y="0"/>
                </a:lnTo>
                <a:lnTo>
                  <a:pt x="441616" y="633141"/>
                </a:lnTo>
                <a:lnTo>
                  <a:pt x="0" y="633141"/>
                </a:lnTo>
                <a:lnTo>
                  <a:pt x="0" y="0"/>
                </a:lnTo>
                <a:close/>
              </a:path>
            </a:pathLst>
          </a:custGeom>
          <a:blipFill>
            <a:blip r:embed="rId31">
              <a:extLst>
                <a:ext uri="{96DAC541-7B7A-43D3-8B79-37D633B846F1}">
                  <asvg:svgBlip xmlns="" xmlns:asvg="http://schemas.microsoft.com/office/drawing/2016/SVG/main" r:embed="rId32"/>
                </a:ext>
              </a:extLst>
            </a:blip>
            <a:stretch>
              <a:fillRect/>
            </a:stretch>
          </a:blipFill>
        </p:spPr>
      </p:sp>
      <p:sp>
        <p:nvSpPr>
          <p:cNvPr id="37" name="Freeform 37"/>
          <p:cNvSpPr/>
          <p:nvPr/>
        </p:nvSpPr>
        <p:spPr>
          <a:xfrm>
            <a:off x="327822" y="1281714"/>
            <a:ext cx="441616" cy="633141"/>
          </a:xfrm>
          <a:custGeom>
            <a:avLst/>
            <a:gdLst/>
            <a:ahLst/>
            <a:cxnLst/>
            <a:rect l="l" t="t" r="r" b="b"/>
            <a:pathLst>
              <a:path w="441616" h="633141">
                <a:moveTo>
                  <a:pt x="0" y="0"/>
                </a:moveTo>
                <a:lnTo>
                  <a:pt x="441615" y="0"/>
                </a:lnTo>
                <a:lnTo>
                  <a:pt x="441615" y="633141"/>
                </a:lnTo>
                <a:lnTo>
                  <a:pt x="0" y="633141"/>
                </a:lnTo>
                <a:lnTo>
                  <a:pt x="0" y="0"/>
                </a:lnTo>
                <a:close/>
              </a:path>
            </a:pathLst>
          </a:custGeom>
          <a:blipFill>
            <a:blip r:embed="rId31">
              <a:extLst>
                <a:ext uri="{96DAC541-7B7A-43D3-8B79-37D633B846F1}">
                  <asvg:svgBlip xmlns="" xmlns:asvg="http://schemas.microsoft.com/office/drawing/2016/SVG/main" r:embed="rId32"/>
                </a:ext>
              </a:extLst>
            </a:blip>
            <a:stretch>
              <a:fillRect/>
            </a:stretch>
          </a:blipFill>
        </p:spPr>
      </p:sp>
      <p:sp>
        <p:nvSpPr>
          <p:cNvPr id="38" name="Freeform 38"/>
          <p:cNvSpPr/>
          <p:nvPr/>
        </p:nvSpPr>
        <p:spPr>
          <a:xfrm>
            <a:off x="3210622" y="2496715"/>
            <a:ext cx="11866756" cy="2491177"/>
          </a:xfrm>
          <a:custGeom>
            <a:avLst/>
            <a:gdLst/>
            <a:ahLst/>
            <a:cxnLst/>
            <a:rect l="l" t="t" r="r" b="b"/>
            <a:pathLst>
              <a:path w="11866756" h="2491177">
                <a:moveTo>
                  <a:pt x="0" y="0"/>
                </a:moveTo>
                <a:lnTo>
                  <a:pt x="11866756" y="0"/>
                </a:lnTo>
                <a:lnTo>
                  <a:pt x="11866756" y="2491177"/>
                </a:lnTo>
                <a:lnTo>
                  <a:pt x="0" y="2491177"/>
                </a:lnTo>
                <a:lnTo>
                  <a:pt x="0" y="0"/>
                </a:lnTo>
                <a:close/>
              </a:path>
            </a:pathLst>
          </a:custGeom>
          <a:blipFill>
            <a:blip r:embed="rId41"/>
            <a:stretch>
              <a:fillRect/>
            </a:stretch>
          </a:blipFill>
        </p:spPr>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24354" r="-1468" b="-56033"/>
            </a:stretch>
          </a:blipFill>
        </p:spPr>
      </p:sp>
      <p:sp>
        <p:nvSpPr>
          <p:cNvPr id="3" name="Freeform 3"/>
          <p:cNvSpPr/>
          <p:nvPr/>
        </p:nvSpPr>
        <p:spPr>
          <a:xfrm>
            <a:off x="10641331" y="6463044"/>
            <a:ext cx="541969" cy="1173556"/>
          </a:xfrm>
          <a:custGeom>
            <a:avLst/>
            <a:gdLst/>
            <a:ahLst/>
            <a:cxnLst/>
            <a:rect l="l" t="t" r="r" b="b"/>
            <a:pathLst>
              <a:path w="541969" h="1173556">
                <a:moveTo>
                  <a:pt x="0" y="0"/>
                </a:moveTo>
                <a:lnTo>
                  <a:pt x="541970" y="0"/>
                </a:lnTo>
                <a:lnTo>
                  <a:pt x="541970" y="1173556"/>
                </a:lnTo>
                <a:lnTo>
                  <a:pt x="0" y="1173556"/>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sp>
        <p:nvSpPr>
          <p:cNvPr id="4" name="Freeform 4"/>
          <p:cNvSpPr/>
          <p:nvPr/>
        </p:nvSpPr>
        <p:spPr>
          <a:xfrm>
            <a:off x="5578652" y="8141539"/>
            <a:ext cx="1173556" cy="1147951"/>
          </a:xfrm>
          <a:custGeom>
            <a:avLst/>
            <a:gdLst/>
            <a:ahLst/>
            <a:cxnLst/>
            <a:rect l="l" t="t" r="r" b="b"/>
            <a:pathLst>
              <a:path w="1173556" h="1147951">
                <a:moveTo>
                  <a:pt x="0" y="0"/>
                </a:moveTo>
                <a:lnTo>
                  <a:pt x="1173556" y="0"/>
                </a:lnTo>
                <a:lnTo>
                  <a:pt x="1173556" y="1147951"/>
                </a:lnTo>
                <a:lnTo>
                  <a:pt x="0" y="1147951"/>
                </a:lnTo>
                <a:lnTo>
                  <a:pt x="0" y="0"/>
                </a:lnTo>
                <a:close/>
              </a:path>
            </a:pathLst>
          </a:custGeom>
          <a:blipFill>
            <a:blip r:embed="rId5">
              <a:extLst>
                <a:ext uri="{96DAC541-7B7A-43D3-8B79-37D633B846F1}">
                  <asvg:svgBlip xmlns="" xmlns:asvg="http://schemas.microsoft.com/office/drawing/2016/SVG/main" r:embed="rId6"/>
                </a:ext>
              </a:extLst>
            </a:blip>
            <a:stretch>
              <a:fillRect/>
            </a:stretch>
          </a:blipFill>
        </p:spPr>
      </p:sp>
      <p:sp>
        <p:nvSpPr>
          <p:cNvPr id="5" name="Freeform 5"/>
          <p:cNvSpPr/>
          <p:nvPr/>
        </p:nvSpPr>
        <p:spPr>
          <a:xfrm>
            <a:off x="3770306" y="8128737"/>
            <a:ext cx="1173556" cy="1173556"/>
          </a:xfrm>
          <a:custGeom>
            <a:avLst/>
            <a:gdLst/>
            <a:ahLst/>
            <a:cxnLst/>
            <a:rect l="l" t="t" r="r" b="b"/>
            <a:pathLst>
              <a:path w="1173556" h="1173556">
                <a:moveTo>
                  <a:pt x="0" y="0"/>
                </a:moveTo>
                <a:lnTo>
                  <a:pt x="1173555" y="0"/>
                </a:lnTo>
                <a:lnTo>
                  <a:pt x="1173555" y="1173556"/>
                </a:lnTo>
                <a:lnTo>
                  <a:pt x="0" y="1173556"/>
                </a:lnTo>
                <a:lnTo>
                  <a:pt x="0" y="0"/>
                </a:lnTo>
                <a:close/>
              </a:path>
            </a:pathLst>
          </a:custGeom>
          <a:blipFill>
            <a:blip r:embed="rId7">
              <a:extLst>
                <a:ext uri="{96DAC541-7B7A-43D3-8B79-37D633B846F1}">
                  <asvg:svgBlip xmlns="" xmlns:asvg="http://schemas.microsoft.com/office/drawing/2016/SVG/main" r:embed="rId8"/>
                </a:ext>
              </a:extLst>
            </a:blip>
            <a:stretch>
              <a:fillRect/>
            </a:stretch>
          </a:blipFill>
        </p:spPr>
      </p:sp>
      <p:sp>
        <p:nvSpPr>
          <p:cNvPr id="6" name="Freeform 6"/>
          <p:cNvSpPr/>
          <p:nvPr/>
        </p:nvSpPr>
        <p:spPr>
          <a:xfrm>
            <a:off x="8945203" y="6615957"/>
            <a:ext cx="1000528" cy="867731"/>
          </a:xfrm>
          <a:custGeom>
            <a:avLst/>
            <a:gdLst/>
            <a:ahLst/>
            <a:cxnLst/>
            <a:rect l="l" t="t" r="r" b="b"/>
            <a:pathLst>
              <a:path w="1000528" h="867731">
                <a:moveTo>
                  <a:pt x="0" y="0"/>
                </a:moveTo>
                <a:lnTo>
                  <a:pt x="1000529" y="0"/>
                </a:lnTo>
                <a:lnTo>
                  <a:pt x="1000529" y="867731"/>
                </a:lnTo>
                <a:lnTo>
                  <a:pt x="0" y="867731"/>
                </a:lnTo>
                <a:lnTo>
                  <a:pt x="0" y="0"/>
                </a:lnTo>
                <a:close/>
              </a:path>
            </a:pathLst>
          </a:custGeom>
          <a:blipFill>
            <a:blip r:embed="rId9">
              <a:extLst>
                <a:ext uri="{96DAC541-7B7A-43D3-8B79-37D633B846F1}">
                  <asvg:svgBlip xmlns="" xmlns:asvg="http://schemas.microsoft.com/office/drawing/2016/SVG/main" r:embed="rId10"/>
                </a:ext>
              </a:extLst>
            </a:blip>
            <a:stretch>
              <a:fillRect/>
            </a:stretch>
          </a:blipFill>
        </p:spPr>
      </p:sp>
      <p:sp>
        <p:nvSpPr>
          <p:cNvPr id="7" name="Freeform 7"/>
          <p:cNvSpPr/>
          <p:nvPr/>
        </p:nvSpPr>
        <p:spPr>
          <a:xfrm>
            <a:off x="7249075" y="6564111"/>
            <a:ext cx="1000528" cy="971422"/>
          </a:xfrm>
          <a:custGeom>
            <a:avLst/>
            <a:gdLst/>
            <a:ahLst/>
            <a:cxnLst/>
            <a:rect l="l" t="t" r="r" b="b"/>
            <a:pathLst>
              <a:path w="1000528" h="971422">
                <a:moveTo>
                  <a:pt x="0" y="0"/>
                </a:moveTo>
                <a:lnTo>
                  <a:pt x="1000529" y="0"/>
                </a:lnTo>
                <a:lnTo>
                  <a:pt x="1000529" y="971422"/>
                </a:lnTo>
                <a:lnTo>
                  <a:pt x="0" y="971422"/>
                </a:lnTo>
                <a:lnTo>
                  <a:pt x="0" y="0"/>
                </a:lnTo>
                <a:close/>
              </a:path>
            </a:pathLst>
          </a:custGeom>
          <a:blipFill>
            <a:blip r:embed="rId11">
              <a:extLst>
                <a:ext uri="{96DAC541-7B7A-43D3-8B79-37D633B846F1}">
                  <asvg:svgBlip xmlns="" xmlns:asvg="http://schemas.microsoft.com/office/drawing/2016/SVG/main" r:embed="rId12"/>
                </a:ext>
              </a:extLst>
            </a:blip>
            <a:stretch>
              <a:fillRect/>
            </a:stretch>
          </a:blipFill>
        </p:spPr>
      </p:sp>
      <p:sp>
        <p:nvSpPr>
          <p:cNvPr id="8" name="Freeform 8"/>
          <p:cNvSpPr/>
          <p:nvPr/>
        </p:nvSpPr>
        <p:spPr>
          <a:xfrm>
            <a:off x="5552948" y="6616866"/>
            <a:ext cx="1000528" cy="865912"/>
          </a:xfrm>
          <a:custGeom>
            <a:avLst/>
            <a:gdLst/>
            <a:ahLst/>
            <a:cxnLst/>
            <a:rect l="l" t="t" r="r" b="b"/>
            <a:pathLst>
              <a:path w="1000528" h="865912">
                <a:moveTo>
                  <a:pt x="0" y="0"/>
                </a:moveTo>
                <a:lnTo>
                  <a:pt x="1000528" y="0"/>
                </a:lnTo>
                <a:lnTo>
                  <a:pt x="1000528" y="865912"/>
                </a:lnTo>
                <a:lnTo>
                  <a:pt x="0" y="865912"/>
                </a:lnTo>
                <a:lnTo>
                  <a:pt x="0" y="0"/>
                </a:lnTo>
                <a:close/>
              </a:path>
            </a:pathLst>
          </a:custGeom>
          <a:blipFill>
            <a:blip r:embed="rId13">
              <a:extLst>
                <a:ext uri="{96DAC541-7B7A-43D3-8B79-37D633B846F1}">
                  <asvg:svgBlip xmlns="" xmlns:asvg="http://schemas.microsoft.com/office/drawing/2016/SVG/main" r:embed="rId14"/>
                </a:ext>
              </a:extLst>
            </a:blip>
            <a:stretch>
              <a:fillRect/>
            </a:stretch>
          </a:blipFill>
        </p:spPr>
      </p:sp>
      <p:sp>
        <p:nvSpPr>
          <p:cNvPr id="9" name="Freeform 9"/>
          <p:cNvSpPr/>
          <p:nvPr/>
        </p:nvSpPr>
        <p:spPr>
          <a:xfrm>
            <a:off x="3856820" y="6705095"/>
            <a:ext cx="1000528" cy="689455"/>
          </a:xfrm>
          <a:custGeom>
            <a:avLst/>
            <a:gdLst/>
            <a:ahLst/>
            <a:cxnLst/>
            <a:rect l="l" t="t" r="r" b="b"/>
            <a:pathLst>
              <a:path w="1000528" h="689455">
                <a:moveTo>
                  <a:pt x="0" y="0"/>
                </a:moveTo>
                <a:lnTo>
                  <a:pt x="1000528" y="0"/>
                </a:lnTo>
                <a:lnTo>
                  <a:pt x="1000528" y="689455"/>
                </a:lnTo>
                <a:lnTo>
                  <a:pt x="0" y="689455"/>
                </a:lnTo>
                <a:lnTo>
                  <a:pt x="0" y="0"/>
                </a:lnTo>
                <a:close/>
              </a:path>
            </a:pathLst>
          </a:custGeom>
          <a:blipFill>
            <a:blip r:embed="rId15">
              <a:extLst>
                <a:ext uri="{96DAC541-7B7A-43D3-8B79-37D633B846F1}">
                  <asvg:svgBlip xmlns="" xmlns:asvg="http://schemas.microsoft.com/office/drawing/2016/SVG/main" r:embed="rId16"/>
                </a:ext>
              </a:extLst>
            </a:blip>
            <a:stretch>
              <a:fillRect/>
            </a:stretch>
          </a:blipFill>
        </p:spPr>
      </p:sp>
      <p:sp>
        <p:nvSpPr>
          <p:cNvPr id="10" name="Freeform 10"/>
          <p:cNvSpPr/>
          <p:nvPr/>
        </p:nvSpPr>
        <p:spPr>
          <a:xfrm>
            <a:off x="7386999" y="8215251"/>
            <a:ext cx="674902" cy="1000528"/>
          </a:xfrm>
          <a:custGeom>
            <a:avLst/>
            <a:gdLst/>
            <a:ahLst/>
            <a:cxnLst/>
            <a:rect l="l" t="t" r="r" b="b"/>
            <a:pathLst>
              <a:path w="674902" h="1000528">
                <a:moveTo>
                  <a:pt x="0" y="0"/>
                </a:moveTo>
                <a:lnTo>
                  <a:pt x="674901" y="0"/>
                </a:lnTo>
                <a:lnTo>
                  <a:pt x="674901" y="1000528"/>
                </a:lnTo>
                <a:lnTo>
                  <a:pt x="0" y="1000528"/>
                </a:lnTo>
                <a:lnTo>
                  <a:pt x="0" y="0"/>
                </a:lnTo>
                <a:close/>
              </a:path>
            </a:pathLst>
          </a:custGeom>
          <a:blipFill>
            <a:blip r:embed="rId17">
              <a:extLst>
                <a:ext uri="{96DAC541-7B7A-43D3-8B79-37D633B846F1}">
                  <asvg:svgBlip xmlns="" xmlns:asvg="http://schemas.microsoft.com/office/drawing/2016/SVG/main" r:embed="rId18"/>
                </a:ext>
              </a:extLst>
            </a:blip>
            <a:stretch>
              <a:fillRect/>
            </a:stretch>
          </a:blipFill>
        </p:spPr>
      </p:sp>
      <p:sp>
        <p:nvSpPr>
          <p:cNvPr id="11" name="Freeform 11"/>
          <p:cNvSpPr/>
          <p:nvPr/>
        </p:nvSpPr>
        <p:spPr>
          <a:xfrm>
            <a:off x="8696691" y="8215251"/>
            <a:ext cx="940496" cy="1000528"/>
          </a:xfrm>
          <a:custGeom>
            <a:avLst/>
            <a:gdLst/>
            <a:ahLst/>
            <a:cxnLst/>
            <a:rect l="l" t="t" r="r" b="b"/>
            <a:pathLst>
              <a:path w="940496" h="1000528">
                <a:moveTo>
                  <a:pt x="0" y="0"/>
                </a:moveTo>
                <a:lnTo>
                  <a:pt x="940497" y="0"/>
                </a:lnTo>
                <a:lnTo>
                  <a:pt x="940497" y="1000528"/>
                </a:lnTo>
                <a:lnTo>
                  <a:pt x="0" y="1000528"/>
                </a:lnTo>
                <a:lnTo>
                  <a:pt x="0" y="0"/>
                </a:lnTo>
                <a:close/>
              </a:path>
            </a:pathLst>
          </a:custGeom>
          <a:blipFill>
            <a:blip r:embed="rId19">
              <a:extLst>
                <a:ext uri="{96DAC541-7B7A-43D3-8B79-37D633B846F1}">
                  <asvg:svgBlip xmlns="" xmlns:asvg="http://schemas.microsoft.com/office/drawing/2016/SVG/main" r:embed="rId20"/>
                </a:ext>
              </a:extLst>
            </a:blip>
            <a:stretch>
              <a:fillRect/>
            </a:stretch>
          </a:blipFill>
        </p:spPr>
      </p:sp>
      <p:sp>
        <p:nvSpPr>
          <p:cNvPr id="12" name="Freeform 12"/>
          <p:cNvSpPr/>
          <p:nvPr/>
        </p:nvSpPr>
        <p:spPr>
          <a:xfrm>
            <a:off x="10271979" y="8188070"/>
            <a:ext cx="1054890" cy="1054890"/>
          </a:xfrm>
          <a:custGeom>
            <a:avLst/>
            <a:gdLst/>
            <a:ahLst/>
            <a:cxnLst/>
            <a:rect l="l" t="t" r="r" b="b"/>
            <a:pathLst>
              <a:path w="1054890" h="1054890">
                <a:moveTo>
                  <a:pt x="0" y="0"/>
                </a:moveTo>
                <a:lnTo>
                  <a:pt x="1054889" y="0"/>
                </a:lnTo>
                <a:lnTo>
                  <a:pt x="1054889" y="1054890"/>
                </a:lnTo>
                <a:lnTo>
                  <a:pt x="0" y="1054890"/>
                </a:lnTo>
                <a:lnTo>
                  <a:pt x="0" y="0"/>
                </a:lnTo>
                <a:close/>
              </a:path>
            </a:pathLst>
          </a:custGeom>
          <a:blipFill>
            <a:blip r:embed="rId21">
              <a:extLst>
                <a:ext uri="{96DAC541-7B7A-43D3-8B79-37D633B846F1}">
                  <asvg:svgBlip xmlns="" xmlns:asvg="http://schemas.microsoft.com/office/drawing/2016/SVG/main" r:embed="rId22"/>
                </a:ext>
              </a:extLst>
            </a:blip>
            <a:stretch>
              <a:fillRect/>
            </a:stretch>
          </a:blipFill>
        </p:spPr>
      </p:sp>
      <p:sp>
        <p:nvSpPr>
          <p:cNvPr id="13" name="Freeform 13"/>
          <p:cNvSpPr/>
          <p:nvPr/>
        </p:nvSpPr>
        <p:spPr>
          <a:xfrm>
            <a:off x="11878901" y="6698456"/>
            <a:ext cx="787175" cy="702733"/>
          </a:xfrm>
          <a:custGeom>
            <a:avLst/>
            <a:gdLst/>
            <a:ahLst/>
            <a:cxnLst/>
            <a:rect l="l" t="t" r="r" b="b"/>
            <a:pathLst>
              <a:path w="787175" h="702733">
                <a:moveTo>
                  <a:pt x="0" y="0"/>
                </a:moveTo>
                <a:lnTo>
                  <a:pt x="787175" y="0"/>
                </a:lnTo>
                <a:lnTo>
                  <a:pt x="787175" y="702732"/>
                </a:lnTo>
                <a:lnTo>
                  <a:pt x="0" y="702732"/>
                </a:lnTo>
                <a:lnTo>
                  <a:pt x="0" y="0"/>
                </a:lnTo>
                <a:close/>
              </a:path>
            </a:pathLst>
          </a:custGeom>
          <a:blipFill>
            <a:blip r:embed="rId23">
              <a:extLst>
                <a:ext uri="{96DAC541-7B7A-43D3-8B79-37D633B846F1}">
                  <asvg:svgBlip xmlns="" xmlns:asvg="http://schemas.microsoft.com/office/drawing/2016/SVG/main" r:embed="rId24"/>
                </a:ext>
              </a:extLst>
            </a:blip>
            <a:stretch>
              <a:fillRect/>
            </a:stretch>
          </a:blipFill>
        </p:spPr>
      </p:sp>
      <p:sp>
        <p:nvSpPr>
          <p:cNvPr id="14" name="Freeform 14"/>
          <p:cNvSpPr/>
          <p:nvPr/>
        </p:nvSpPr>
        <p:spPr>
          <a:xfrm>
            <a:off x="13361675" y="6573122"/>
            <a:ext cx="1101617" cy="953399"/>
          </a:xfrm>
          <a:custGeom>
            <a:avLst/>
            <a:gdLst/>
            <a:ahLst/>
            <a:cxnLst/>
            <a:rect l="l" t="t" r="r" b="b"/>
            <a:pathLst>
              <a:path w="1101617" h="953399">
                <a:moveTo>
                  <a:pt x="0" y="0"/>
                </a:moveTo>
                <a:lnTo>
                  <a:pt x="1101617" y="0"/>
                </a:lnTo>
                <a:lnTo>
                  <a:pt x="1101617" y="953400"/>
                </a:lnTo>
                <a:lnTo>
                  <a:pt x="0" y="953400"/>
                </a:lnTo>
                <a:lnTo>
                  <a:pt x="0" y="0"/>
                </a:lnTo>
                <a:close/>
              </a:path>
            </a:pathLst>
          </a:custGeom>
          <a:blipFill>
            <a:blip r:embed="rId25">
              <a:extLst>
                <a:ext uri="{96DAC541-7B7A-43D3-8B79-37D633B846F1}">
                  <asvg:svgBlip xmlns="" xmlns:asvg="http://schemas.microsoft.com/office/drawing/2016/SVG/main" r:embed="rId26"/>
                </a:ext>
              </a:extLst>
            </a:blip>
            <a:stretch>
              <a:fillRect/>
            </a:stretch>
          </a:blipFill>
        </p:spPr>
      </p:sp>
      <p:sp>
        <p:nvSpPr>
          <p:cNvPr id="15" name="Freeform 15"/>
          <p:cNvSpPr/>
          <p:nvPr/>
        </p:nvSpPr>
        <p:spPr>
          <a:xfrm>
            <a:off x="11961659" y="8577384"/>
            <a:ext cx="980283" cy="276262"/>
          </a:xfrm>
          <a:custGeom>
            <a:avLst/>
            <a:gdLst/>
            <a:ahLst/>
            <a:cxnLst/>
            <a:rect l="l" t="t" r="r" b="b"/>
            <a:pathLst>
              <a:path w="980283" h="276262">
                <a:moveTo>
                  <a:pt x="0" y="0"/>
                </a:moveTo>
                <a:lnTo>
                  <a:pt x="980283" y="0"/>
                </a:lnTo>
                <a:lnTo>
                  <a:pt x="980283" y="276262"/>
                </a:lnTo>
                <a:lnTo>
                  <a:pt x="0" y="276262"/>
                </a:lnTo>
                <a:lnTo>
                  <a:pt x="0" y="0"/>
                </a:lnTo>
                <a:close/>
              </a:path>
            </a:pathLst>
          </a:custGeom>
          <a:blipFill>
            <a:blip r:embed="rId27">
              <a:extLst>
                <a:ext uri="{96DAC541-7B7A-43D3-8B79-37D633B846F1}">
                  <asvg:svgBlip xmlns="" xmlns:asvg="http://schemas.microsoft.com/office/drawing/2016/SVG/main" r:embed="rId28"/>
                </a:ext>
              </a:extLst>
            </a:blip>
            <a:stretch>
              <a:fillRect/>
            </a:stretch>
          </a:blipFill>
        </p:spPr>
      </p:sp>
      <p:sp>
        <p:nvSpPr>
          <p:cNvPr id="16" name="Freeform 16"/>
          <p:cNvSpPr/>
          <p:nvPr/>
        </p:nvSpPr>
        <p:spPr>
          <a:xfrm>
            <a:off x="13576733" y="8158880"/>
            <a:ext cx="886568" cy="1113270"/>
          </a:xfrm>
          <a:custGeom>
            <a:avLst/>
            <a:gdLst/>
            <a:ahLst/>
            <a:cxnLst/>
            <a:rect l="l" t="t" r="r" b="b"/>
            <a:pathLst>
              <a:path w="886568" h="1113270">
                <a:moveTo>
                  <a:pt x="0" y="0"/>
                </a:moveTo>
                <a:lnTo>
                  <a:pt x="886568" y="0"/>
                </a:lnTo>
                <a:lnTo>
                  <a:pt x="886568" y="1113270"/>
                </a:lnTo>
                <a:lnTo>
                  <a:pt x="0" y="1113270"/>
                </a:lnTo>
                <a:lnTo>
                  <a:pt x="0" y="0"/>
                </a:lnTo>
                <a:close/>
              </a:path>
            </a:pathLst>
          </a:custGeom>
          <a:blipFill>
            <a:blip r:embed="rId29">
              <a:extLst>
                <a:ext uri="{96DAC541-7B7A-43D3-8B79-37D633B846F1}">
                  <asvg:svgBlip xmlns="" xmlns:asvg="http://schemas.microsoft.com/office/drawing/2016/SVG/main" r:embed="rId30"/>
                </a:ext>
              </a:extLst>
            </a:blip>
            <a:stretch>
              <a:fillRect/>
            </a:stretch>
          </a:blipFill>
        </p:spPr>
      </p:sp>
      <p:grpSp>
        <p:nvGrpSpPr>
          <p:cNvPr id="17" name="Group 17"/>
          <p:cNvGrpSpPr>
            <a:grpSpLocks noChangeAspect="1"/>
          </p:cNvGrpSpPr>
          <p:nvPr/>
        </p:nvGrpSpPr>
        <p:grpSpPr>
          <a:xfrm>
            <a:off x="9404956" y="8064673"/>
            <a:ext cx="529685" cy="529685"/>
            <a:chOff x="0" y="0"/>
            <a:chExt cx="6355080" cy="6355080"/>
          </a:xfrm>
        </p:grpSpPr>
        <p:sp>
          <p:nvSpPr>
            <p:cNvPr id="18" name="Freeform 18"/>
            <p:cNvSpPr/>
            <p:nvPr/>
          </p:nvSpPr>
          <p:spPr>
            <a:xfrm>
              <a:off x="0" y="0"/>
              <a:ext cx="6355080" cy="6355080"/>
            </a:xfrm>
            <a:custGeom>
              <a:avLst/>
              <a:gdLst/>
              <a:ahLst/>
              <a:cxnLst/>
              <a:rect l="l" t="t" r="r" b="b"/>
              <a:pathLst>
                <a:path w="6355080" h="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003EA8"/>
            </a:solidFill>
          </p:spPr>
        </p:sp>
      </p:grpSp>
      <p:grpSp>
        <p:nvGrpSpPr>
          <p:cNvPr id="19" name="Group 19"/>
          <p:cNvGrpSpPr/>
          <p:nvPr/>
        </p:nvGrpSpPr>
        <p:grpSpPr>
          <a:xfrm>
            <a:off x="7922772" y="8064673"/>
            <a:ext cx="529685" cy="529685"/>
            <a:chOff x="0" y="0"/>
            <a:chExt cx="6350000" cy="6350000"/>
          </a:xfrm>
        </p:grpSpPr>
        <p:sp>
          <p:nvSpPr>
            <p:cNvPr id="20" name="Freeform 20"/>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3EA8"/>
            </a:solidFill>
          </p:spPr>
        </p:sp>
      </p:grpSp>
      <p:sp>
        <p:nvSpPr>
          <p:cNvPr id="21" name="Freeform 21"/>
          <p:cNvSpPr/>
          <p:nvPr/>
        </p:nvSpPr>
        <p:spPr>
          <a:xfrm>
            <a:off x="12463910" y="7958580"/>
            <a:ext cx="517455" cy="741871"/>
          </a:xfrm>
          <a:custGeom>
            <a:avLst/>
            <a:gdLst/>
            <a:ahLst/>
            <a:cxnLst/>
            <a:rect l="l" t="t" r="r" b="b"/>
            <a:pathLst>
              <a:path w="517455" h="741871">
                <a:moveTo>
                  <a:pt x="0" y="0"/>
                </a:moveTo>
                <a:lnTo>
                  <a:pt x="517454" y="0"/>
                </a:lnTo>
                <a:lnTo>
                  <a:pt x="517454" y="741871"/>
                </a:lnTo>
                <a:lnTo>
                  <a:pt x="0" y="741871"/>
                </a:lnTo>
                <a:lnTo>
                  <a:pt x="0" y="0"/>
                </a:lnTo>
                <a:close/>
              </a:path>
            </a:pathLst>
          </a:custGeom>
          <a:blipFill>
            <a:blip r:embed="rId31">
              <a:extLst>
                <a:ext uri="{96DAC541-7B7A-43D3-8B79-37D633B846F1}">
                  <asvg:svgBlip xmlns="" xmlns:asvg="http://schemas.microsoft.com/office/drawing/2016/SVG/main" r:embed="rId32"/>
                </a:ext>
              </a:extLst>
            </a:blip>
            <a:stretch>
              <a:fillRect/>
            </a:stretch>
          </a:blipFill>
        </p:spPr>
      </p:sp>
      <p:sp>
        <p:nvSpPr>
          <p:cNvPr id="22" name="Freeform 22"/>
          <p:cNvSpPr/>
          <p:nvPr/>
        </p:nvSpPr>
        <p:spPr>
          <a:xfrm>
            <a:off x="2031895" y="7212278"/>
            <a:ext cx="4393894" cy="1382079"/>
          </a:xfrm>
          <a:custGeom>
            <a:avLst/>
            <a:gdLst/>
            <a:ahLst/>
            <a:cxnLst/>
            <a:rect l="l" t="t" r="r" b="b"/>
            <a:pathLst>
              <a:path w="4393894" h="1382079">
                <a:moveTo>
                  <a:pt x="0" y="0"/>
                </a:moveTo>
                <a:lnTo>
                  <a:pt x="4393894" y="0"/>
                </a:lnTo>
                <a:lnTo>
                  <a:pt x="4393894" y="1382079"/>
                </a:lnTo>
                <a:lnTo>
                  <a:pt x="0" y="1382079"/>
                </a:lnTo>
                <a:lnTo>
                  <a:pt x="0" y="0"/>
                </a:lnTo>
                <a:close/>
              </a:path>
            </a:pathLst>
          </a:custGeom>
          <a:blipFill>
            <a:blip r:embed="rId33">
              <a:extLst>
                <a:ext uri="{96DAC541-7B7A-43D3-8B79-37D633B846F1}">
                  <asvg:svgBlip xmlns="" xmlns:asvg="http://schemas.microsoft.com/office/drawing/2016/SVG/main" r:embed="rId34"/>
                </a:ext>
              </a:extLst>
            </a:blip>
            <a:stretch>
              <a:fillRect/>
            </a:stretch>
          </a:blipFill>
        </p:spPr>
      </p:sp>
      <p:sp>
        <p:nvSpPr>
          <p:cNvPr id="23" name="Freeform 23"/>
          <p:cNvSpPr/>
          <p:nvPr/>
        </p:nvSpPr>
        <p:spPr>
          <a:xfrm>
            <a:off x="10791337" y="7821878"/>
            <a:ext cx="815322" cy="904503"/>
          </a:xfrm>
          <a:custGeom>
            <a:avLst/>
            <a:gdLst/>
            <a:ahLst/>
            <a:cxnLst/>
            <a:rect l="l" t="t" r="r" b="b"/>
            <a:pathLst>
              <a:path w="815322" h="904503">
                <a:moveTo>
                  <a:pt x="0" y="0"/>
                </a:moveTo>
                <a:lnTo>
                  <a:pt x="815323" y="0"/>
                </a:lnTo>
                <a:lnTo>
                  <a:pt x="815323" y="904503"/>
                </a:lnTo>
                <a:lnTo>
                  <a:pt x="0" y="904503"/>
                </a:lnTo>
                <a:lnTo>
                  <a:pt x="0" y="0"/>
                </a:lnTo>
                <a:close/>
              </a:path>
            </a:pathLst>
          </a:custGeom>
          <a:blipFill>
            <a:blip r:embed="rId35">
              <a:extLst>
                <a:ext uri="{96DAC541-7B7A-43D3-8B79-37D633B846F1}">
                  <asvg:svgBlip xmlns="" xmlns:asvg="http://schemas.microsoft.com/office/drawing/2016/SVG/main" r:embed="rId36"/>
                </a:ext>
              </a:extLst>
            </a:blip>
            <a:stretch>
              <a:fillRect r="-135582"/>
            </a:stretch>
          </a:blipFill>
        </p:spPr>
      </p:sp>
      <p:sp>
        <p:nvSpPr>
          <p:cNvPr id="24" name="Freeform 24"/>
          <p:cNvSpPr/>
          <p:nvPr/>
        </p:nvSpPr>
        <p:spPr>
          <a:xfrm>
            <a:off x="13625403" y="7903318"/>
            <a:ext cx="2455232" cy="611576"/>
          </a:xfrm>
          <a:custGeom>
            <a:avLst/>
            <a:gdLst/>
            <a:ahLst/>
            <a:cxnLst/>
            <a:rect l="l" t="t" r="r" b="b"/>
            <a:pathLst>
              <a:path w="2455232" h="611576">
                <a:moveTo>
                  <a:pt x="0" y="0"/>
                </a:moveTo>
                <a:lnTo>
                  <a:pt x="2455232" y="0"/>
                </a:lnTo>
                <a:lnTo>
                  <a:pt x="2455232" y="611576"/>
                </a:lnTo>
                <a:lnTo>
                  <a:pt x="0" y="611576"/>
                </a:lnTo>
                <a:lnTo>
                  <a:pt x="0" y="0"/>
                </a:lnTo>
                <a:close/>
              </a:path>
            </a:pathLst>
          </a:custGeom>
          <a:blipFill>
            <a:blip r:embed="rId37">
              <a:extLst>
                <a:ext uri="{96DAC541-7B7A-43D3-8B79-37D633B846F1}">
                  <asvg:svgBlip xmlns="" xmlns:asvg="http://schemas.microsoft.com/office/drawing/2016/SVG/main" r:embed="rId38"/>
                </a:ext>
              </a:extLst>
            </a:blip>
            <a:stretch>
              <a:fillRect/>
            </a:stretch>
          </a:blipFill>
        </p:spPr>
      </p:sp>
      <p:grpSp>
        <p:nvGrpSpPr>
          <p:cNvPr id="25" name="Group 25"/>
          <p:cNvGrpSpPr/>
          <p:nvPr/>
        </p:nvGrpSpPr>
        <p:grpSpPr>
          <a:xfrm>
            <a:off x="548629" y="5523382"/>
            <a:ext cx="15532006" cy="3963864"/>
            <a:chOff x="0" y="0"/>
            <a:chExt cx="5666118" cy="1446028"/>
          </a:xfrm>
        </p:grpSpPr>
        <p:sp>
          <p:nvSpPr>
            <p:cNvPr id="26" name="Freeform 26"/>
            <p:cNvSpPr/>
            <p:nvPr/>
          </p:nvSpPr>
          <p:spPr>
            <a:xfrm>
              <a:off x="0" y="0"/>
              <a:ext cx="5666118" cy="1446028"/>
            </a:xfrm>
            <a:custGeom>
              <a:avLst/>
              <a:gdLst/>
              <a:ahLst/>
              <a:cxnLst/>
              <a:rect l="l" t="t" r="r" b="b"/>
              <a:pathLst>
                <a:path w="5666118" h="1446028">
                  <a:moveTo>
                    <a:pt x="0" y="0"/>
                  </a:moveTo>
                  <a:lnTo>
                    <a:pt x="5666118" y="0"/>
                  </a:lnTo>
                  <a:lnTo>
                    <a:pt x="5666118" y="1446028"/>
                  </a:lnTo>
                  <a:lnTo>
                    <a:pt x="0" y="1446028"/>
                  </a:lnTo>
                  <a:close/>
                </a:path>
              </a:pathLst>
            </a:custGeom>
            <a:solidFill>
              <a:srgbClr val="FFFFFF"/>
            </a:solidFill>
          </p:spPr>
        </p:sp>
      </p:grpSp>
      <p:grpSp>
        <p:nvGrpSpPr>
          <p:cNvPr id="27" name="Group 27"/>
          <p:cNvGrpSpPr/>
          <p:nvPr/>
        </p:nvGrpSpPr>
        <p:grpSpPr>
          <a:xfrm>
            <a:off x="589774" y="352074"/>
            <a:ext cx="7927254" cy="910590"/>
            <a:chOff x="0" y="0"/>
            <a:chExt cx="2891884" cy="332186"/>
          </a:xfrm>
        </p:grpSpPr>
        <p:sp>
          <p:nvSpPr>
            <p:cNvPr id="28" name="Freeform 28"/>
            <p:cNvSpPr/>
            <p:nvPr/>
          </p:nvSpPr>
          <p:spPr>
            <a:xfrm>
              <a:off x="0" y="0"/>
              <a:ext cx="2891884" cy="332186"/>
            </a:xfrm>
            <a:custGeom>
              <a:avLst/>
              <a:gdLst/>
              <a:ahLst/>
              <a:cxnLst/>
              <a:rect l="l" t="t" r="r" b="b"/>
              <a:pathLst>
                <a:path w="2891884" h="332186">
                  <a:moveTo>
                    <a:pt x="0" y="0"/>
                  </a:moveTo>
                  <a:lnTo>
                    <a:pt x="2891884" y="0"/>
                  </a:lnTo>
                  <a:lnTo>
                    <a:pt x="2891884" y="332186"/>
                  </a:lnTo>
                  <a:lnTo>
                    <a:pt x="0" y="332186"/>
                  </a:lnTo>
                  <a:close/>
                </a:path>
              </a:pathLst>
            </a:custGeom>
            <a:solidFill>
              <a:srgbClr val="FFFFFF"/>
            </a:solidFill>
          </p:spPr>
        </p:sp>
      </p:grpSp>
      <p:sp>
        <p:nvSpPr>
          <p:cNvPr id="29" name="Freeform 29"/>
          <p:cNvSpPr/>
          <p:nvPr/>
        </p:nvSpPr>
        <p:spPr>
          <a:xfrm flipH="1">
            <a:off x="16442319" y="-47111"/>
            <a:ext cx="5533751" cy="1961966"/>
          </a:xfrm>
          <a:custGeom>
            <a:avLst/>
            <a:gdLst/>
            <a:ahLst/>
            <a:cxnLst/>
            <a:rect l="l" t="t" r="r" b="b"/>
            <a:pathLst>
              <a:path w="5533751" h="1961966">
                <a:moveTo>
                  <a:pt x="5533751" y="0"/>
                </a:moveTo>
                <a:lnTo>
                  <a:pt x="0" y="0"/>
                </a:lnTo>
                <a:lnTo>
                  <a:pt x="0" y="1961966"/>
                </a:lnTo>
                <a:lnTo>
                  <a:pt x="5533751" y="1961966"/>
                </a:lnTo>
                <a:lnTo>
                  <a:pt x="5533751" y="0"/>
                </a:lnTo>
                <a:close/>
              </a:path>
            </a:pathLst>
          </a:custGeom>
          <a:blipFill>
            <a:blip r:embed="rId39">
              <a:extLst>
                <a:ext uri="{96DAC541-7B7A-43D3-8B79-37D633B846F1}">
                  <asvg:svgBlip xmlns="" xmlns:asvg="http://schemas.microsoft.com/office/drawing/2016/SVG/main" r:embed="rId40"/>
                </a:ext>
              </a:extLst>
            </a:blip>
            <a:stretch>
              <a:fillRect/>
            </a:stretch>
          </a:blipFill>
        </p:spPr>
      </p:sp>
      <p:sp>
        <p:nvSpPr>
          <p:cNvPr id="30" name="Freeform 30"/>
          <p:cNvSpPr/>
          <p:nvPr/>
        </p:nvSpPr>
        <p:spPr>
          <a:xfrm>
            <a:off x="14492424" y="8842479"/>
            <a:ext cx="5533751" cy="1961966"/>
          </a:xfrm>
          <a:custGeom>
            <a:avLst/>
            <a:gdLst/>
            <a:ahLst/>
            <a:cxnLst/>
            <a:rect l="l" t="t" r="r" b="b"/>
            <a:pathLst>
              <a:path w="5533751" h="1961966">
                <a:moveTo>
                  <a:pt x="0" y="0"/>
                </a:moveTo>
                <a:lnTo>
                  <a:pt x="5533752" y="0"/>
                </a:lnTo>
                <a:lnTo>
                  <a:pt x="5533752" y="1961967"/>
                </a:lnTo>
                <a:lnTo>
                  <a:pt x="0" y="1961967"/>
                </a:lnTo>
                <a:lnTo>
                  <a:pt x="0" y="0"/>
                </a:lnTo>
                <a:close/>
              </a:path>
            </a:pathLst>
          </a:custGeom>
          <a:blipFill>
            <a:blip r:embed="rId39">
              <a:extLst>
                <a:ext uri="{96DAC541-7B7A-43D3-8B79-37D633B846F1}">
                  <asvg:svgBlip xmlns="" xmlns:asvg="http://schemas.microsoft.com/office/drawing/2016/SVG/main" r:embed="rId40"/>
                </a:ext>
              </a:extLst>
            </a:blip>
            <a:stretch>
              <a:fillRect/>
            </a:stretch>
          </a:blipFill>
        </p:spPr>
      </p:sp>
      <p:sp>
        <p:nvSpPr>
          <p:cNvPr id="31" name="TextBox 31"/>
          <p:cNvSpPr txBox="1"/>
          <p:nvPr/>
        </p:nvSpPr>
        <p:spPr>
          <a:xfrm>
            <a:off x="855360" y="5875233"/>
            <a:ext cx="16179687" cy="3159760"/>
          </a:xfrm>
          <a:prstGeom prst="rect">
            <a:avLst/>
          </a:prstGeom>
        </p:spPr>
        <p:txBody>
          <a:bodyPr lIns="0" tIns="0" rIns="0" bIns="0" rtlCol="0" anchor="t">
            <a:spAutoFit/>
          </a:bodyPr>
          <a:lstStyle/>
          <a:p>
            <a:pPr marL="690879" lvl="1" indent="-345439" algn="just">
              <a:lnSpc>
                <a:spcPts val="4159"/>
              </a:lnSpc>
              <a:buFont typeface="Arial"/>
              <a:buChar char="•"/>
            </a:pPr>
            <a:r>
              <a:rPr lang="en-US" sz="3199">
                <a:solidFill>
                  <a:srgbClr val="000000"/>
                </a:solidFill>
                <a:latin typeface="Poppins"/>
                <a:ea typeface="Poppins"/>
                <a:cs typeface="Poppins"/>
                <a:sym typeface="Poppins"/>
              </a:rPr>
              <a:t>Kiểm tra xem request có phải là POST không </a:t>
            </a:r>
          </a:p>
          <a:p>
            <a:pPr marL="690879" lvl="1" indent="-345439" algn="just">
              <a:lnSpc>
                <a:spcPts val="4159"/>
              </a:lnSpc>
              <a:buFont typeface="Arial"/>
              <a:buChar char="•"/>
            </a:pPr>
            <a:r>
              <a:rPr lang="en-US" sz="3199">
                <a:solidFill>
                  <a:srgbClr val="000000"/>
                </a:solidFill>
                <a:latin typeface="Poppins"/>
                <a:ea typeface="Poppins"/>
                <a:cs typeface="Poppins"/>
                <a:sym typeface="Poppins"/>
              </a:rPr>
              <a:t>Lấy username và password từ form </a:t>
            </a:r>
          </a:p>
          <a:p>
            <a:pPr marL="690879" lvl="1" indent="-345439" algn="just">
              <a:lnSpc>
                <a:spcPts val="4159"/>
              </a:lnSpc>
              <a:buFont typeface="Arial"/>
              <a:buChar char="•"/>
            </a:pPr>
            <a:r>
              <a:rPr lang="en-US" sz="3199">
                <a:solidFill>
                  <a:srgbClr val="000000"/>
                </a:solidFill>
                <a:latin typeface="Poppins"/>
                <a:ea typeface="Poppins"/>
                <a:cs typeface="Poppins"/>
                <a:sym typeface="Poppins"/>
              </a:rPr>
              <a:t>Tạo câu truy vấn SQL để kiểm tra đăng nhập </a:t>
            </a:r>
          </a:p>
          <a:p>
            <a:pPr marL="690879" lvl="1" indent="-345439" algn="just">
              <a:lnSpc>
                <a:spcPts val="4159"/>
              </a:lnSpc>
              <a:buFont typeface="Arial"/>
              <a:buChar char="•"/>
            </a:pPr>
            <a:r>
              <a:rPr lang="en-US" sz="3199">
                <a:solidFill>
                  <a:srgbClr val="000000"/>
                </a:solidFill>
                <a:latin typeface="Poppins"/>
                <a:ea typeface="Poppins"/>
                <a:cs typeface="Poppins"/>
                <a:sym typeface="Poppins"/>
              </a:rPr>
              <a:t>Nếu tìm thấy bản ghi (num_rows &gt; 0), hiển thị "Đăng nhập thành công" </a:t>
            </a:r>
          </a:p>
          <a:p>
            <a:pPr marL="690879" lvl="1" indent="-345439" algn="just">
              <a:lnSpc>
                <a:spcPts val="4159"/>
              </a:lnSpc>
              <a:buFont typeface="Arial"/>
              <a:buChar char="•"/>
            </a:pPr>
            <a:r>
              <a:rPr lang="en-US" sz="3199">
                <a:solidFill>
                  <a:srgbClr val="000000"/>
                </a:solidFill>
                <a:latin typeface="Poppins"/>
                <a:ea typeface="Poppins"/>
                <a:cs typeface="Poppins"/>
                <a:sym typeface="Poppins"/>
              </a:rPr>
              <a:t>Ngược lại, hiển thị "Sai tên đăng nhập hoặc mật khẩu"</a:t>
            </a:r>
          </a:p>
          <a:p>
            <a:pPr algn="just">
              <a:lnSpc>
                <a:spcPts val="4159"/>
              </a:lnSpc>
            </a:pPr>
            <a:endParaRPr lang="en-US" sz="3199">
              <a:solidFill>
                <a:srgbClr val="000000"/>
              </a:solidFill>
              <a:latin typeface="Poppins"/>
              <a:ea typeface="Poppins"/>
              <a:cs typeface="Poppins"/>
              <a:sym typeface="Poppins"/>
            </a:endParaRPr>
          </a:p>
        </p:txBody>
      </p:sp>
      <p:sp>
        <p:nvSpPr>
          <p:cNvPr id="32" name="TextBox 32"/>
          <p:cNvSpPr txBox="1"/>
          <p:nvPr/>
        </p:nvSpPr>
        <p:spPr>
          <a:xfrm>
            <a:off x="834627" y="417185"/>
            <a:ext cx="7227274" cy="695325"/>
          </a:xfrm>
          <a:prstGeom prst="rect">
            <a:avLst/>
          </a:prstGeom>
        </p:spPr>
        <p:txBody>
          <a:bodyPr lIns="0" tIns="0" rIns="0" bIns="0" rtlCol="0" anchor="t">
            <a:spAutoFit/>
          </a:bodyPr>
          <a:lstStyle/>
          <a:p>
            <a:pPr algn="ctr">
              <a:lnSpc>
                <a:spcPts val="5399"/>
              </a:lnSpc>
            </a:pPr>
            <a:r>
              <a:rPr lang="en-US" sz="3999" b="1">
                <a:solidFill>
                  <a:srgbClr val="000000"/>
                </a:solidFill>
                <a:latin typeface="Poppins Bold"/>
                <a:ea typeface="Poppins Bold"/>
                <a:cs typeface="Poppins Bold"/>
                <a:sym typeface="Poppins Bold"/>
              </a:rPr>
              <a:t>4.2.3 Xử lí Form Đăng Nhập:</a:t>
            </a:r>
          </a:p>
        </p:txBody>
      </p:sp>
      <p:sp>
        <p:nvSpPr>
          <p:cNvPr id="33" name="Freeform 33"/>
          <p:cNvSpPr/>
          <p:nvPr/>
        </p:nvSpPr>
        <p:spPr>
          <a:xfrm>
            <a:off x="327822" y="1281714"/>
            <a:ext cx="441616" cy="633141"/>
          </a:xfrm>
          <a:custGeom>
            <a:avLst/>
            <a:gdLst/>
            <a:ahLst/>
            <a:cxnLst/>
            <a:rect l="l" t="t" r="r" b="b"/>
            <a:pathLst>
              <a:path w="441616" h="633141">
                <a:moveTo>
                  <a:pt x="0" y="0"/>
                </a:moveTo>
                <a:lnTo>
                  <a:pt x="441615" y="0"/>
                </a:lnTo>
                <a:lnTo>
                  <a:pt x="441615" y="633141"/>
                </a:lnTo>
                <a:lnTo>
                  <a:pt x="0" y="633141"/>
                </a:lnTo>
                <a:lnTo>
                  <a:pt x="0" y="0"/>
                </a:lnTo>
                <a:close/>
              </a:path>
            </a:pathLst>
          </a:custGeom>
          <a:blipFill>
            <a:blip r:embed="rId31">
              <a:extLst>
                <a:ext uri="{96DAC541-7B7A-43D3-8B79-37D633B846F1}">
                  <asvg:svgBlip xmlns="" xmlns:asvg="http://schemas.microsoft.com/office/drawing/2016/SVG/main" r:embed="rId32"/>
                </a:ext>
              </a:extLst>
            </a:blip>
            <a:stretch>
              <a:fillRect/>
            </a:stretch>
          </a:blipFill>
        </p:spPr>
      </p:sp>
      <p:sp>
        <p:nvSpPr>
          <p:cNvPr id="34" name="Freeform 34"/>
          <p:cNvSpPr/>
          <p:nvPr/>
        </p:nvSpPr>
        <p:spPr>
          <a:xfrm>
            <a:off x="2860325" y="1446837"/>
            <a:ext cx="12057421" cy="3654274"/>
          </a:xfrm>
          <a:custGeom>
            <a:avLst/>
            <a:gdLst/>
            <a:ahLst/>
            <a:cxnLst/>
            <a:rect l="l" t="t" r="r" b="b"/>
            <a:pathLst>
              <a:path w="12057421" h="3654274">
                <a:moveTo>
                  <a:pt x="0" y="0"/>
                </a:moveTo>
                <a:lnTo>
                  <a:pt x="12057421" y="0"/>
                </a:lnTo>
                <a:lnTo>
                  <a:pt x="12057421" y="3654275"/>
                </a:lnTo>
                <a:lnTo>
                  <a:pt x="0" y="3654275"/>
                </a:lnTo>
                <a:lnTo>
                  <a:pt x="0" y="0"/>
                </a:lnTo>
                <a:close/>
              </a:path>
            </a:pathLst>
          </a:custGeom>
          <a:blipFill>
            <a:blip r:embed="rId41"/>
            <a:stretch>
              <a:fillRect/>
            </a:stretch>
          </a:blipFill>
        </p:spPr>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24354" r="-1468" b="-56033"/>
            </a:stretch>
          </a:blipFill>
        </p:spPr>
      </p:sp>
      <p:grpSp>
        <p:nvGrpSpPr>
          <p:cNvPr id="3" name="Group 3"/>
          <p:cNvGrpSpPr/>
          <p:nvPr/>
        </p:nvGrpSpPr>
        <p:grpSpPr>
          <a:xfrm>
            <a:off x="1219294" y="4537842"/>
            <a:ext cx="15795020" cy="5141985"/>
            <a:chOff x="0" y="0"/>
            <a:chExt cx="5762066" cy="1875810"/>
          </a:xfrm>
        </p:grpSpPr>
        <p:sp>
          <p:nvSpPr>
            <p:cNvPr id="4" name="Freeform 4"/>
            <p:cNvSpPr/>
            <p:nvPr/>
          </p:nvSpPr>
          <p:spPr>
            <a:xfrm>
              <a:off x="0" y="0"/>
              <a:ext cx="5762066" cy="1875810"/>
            </a:xfrm>
            <a:custGeom>
              <a:avLst/>
              <a:gdLst/>
              <a:ahLst/>
              <a:cxnLst/>
              <a:rect l="l" t="t" r="r" b="b"/>
              <a:pathLst>
                <a:path w="5762066" h="1875810">
                  <a:moveTo>
                    <a:pt x="0" y="0"/>
                  </a:moveTo>
                  <a:lnTo>
                    <a:pt x="5762066" y="0"/>
                  </a:lnTo>
                  <a:lnTo>
                    <a:pt x="5762066" y="1875810"/>
                  </a:lnTo>
                  <a:lnTo>
                    <a:pt x="0" y="1875810"/>
                  </a:lnTo>
                  <a:close/>
                </a:path>
              </a:pathLst>
            </a:custGeom>
            <a:solidFill>
              <a:srgbClr val="FFFFFF"/>
            </a:solidFill>
          </p:spPr>
        </p:sp>
      </p:grpSp>
      <p:sp>
        <p:nvSpPr>
          <p:cNvPr id="5" name="Freeform 5"/>
          <p:cNvSpPr/>
          <p:nvPr/>
        </p:nvSpPr>
        <p:spPr>
          <a:xfrm>
            <a:off x="10260550" y="5062322"/>
            <a:ext cx="879662" cy="879662"/>
          </a:xfrm>
          <a:custGeom>
            <a:avLst/>
            <a:gdLst/>
            <a:ahLst/>
            <a:cxnLst/>
            <a:rect l="l" t="t" r="r" b="b"/>
            <a:pathLst>
              <a:path w="879662" h="879662">
                <a:moveTo>
                  <a:pt x="0" y="0"/>
                </a:moveTo>
                <a:lnTo>
                  <a:pt x="879662" y="0"/>
                </a:lnTo>
                <a:lnTo>
                  <a:pt x="879662" y="879662"/>
                </a:lnTo>
                <a:lnTo>
                  <a:pt x="0" y="879662"/>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sp>
        <p:nvSpPr>
          <p:cNvPr id="6" name="Freeform 6"/>
          <p:cNvSpPr/>
          <p:nvPr/>
        </p:nvSpPr>
        <p:spPr>
          <a:xfrm>
            <a:off x="10641331" y="6463044"/>
            <a:ext cx="541969" cy="1173556"/>
          </a:xfrm>
          <a:custGeom>
            <a:avLst/>
            <a:gdLst/>
            <a:ahLst/>
            <a:cxnLst/>
            <a:rect l="l" t="t" r="r" b="b"/>
            <a:pathLst>
              <a:path w="541969" h="1173556">
                <a:moveTo>
                  <a:pt x="0" y="0"/>
                </a:moveTo>
                <a:lnTo>
                  <a:pt x="541970" y="0"/>
                </a:lnTo>
                <a:lnTo>
                  <a:pt x="541970" y="1173556"/>
                </a:lnTo>
                <a:lnTo>
                  <a:pt x="0" y="1173556"/>
                </a:lnTo>
                <a:lnTo>
                  <a:pt x="0" y="0"/>
                </a:lnTo>
                <a:close/>
              </a:path>
            </a:pathLst>
          </a:custGeom>
          <a:blipFill>
            <a:blip r:embed="rId5">
              <a:extLst>
                <a:ext uri="{96DAC541-7B7A-43D3-8B79-37D633B846F1}">
                  <asvg:svgBlip xmlns="" xmlns:asvg="http://schemas.microsoft.com/office/drawing/2016/SVG/main" r:embed="rId6"/>
                </a:ext>
              </a:extLst>
            </a:blip>
            <a:stretch>
              <a:fillRect/>
            </a:stretch>
          </a:blipFill>
        </p:spPr>
      </p:sp>
      <p:sp>
        <p:nvSpPr>
          <p:cNvPr id="7" name="Freeform 7"/>
          <p:cNvSpPr/>
          <p:nvPr/>
        </p:nvSpPr>
        <p:spPr>
          <a:xfrm>
            <a:off x="5578652" y="8141539"/>
            <a:ext cx="1173556" cy="1147951"/>
          </a:xfrm>
          <a:custGeom>
            <a:avLst/>
            <a:gdLst/>
            <a:ahLst/>
            <a:cxnLst/>
            <a:rect l="l" t="t" r="r" b="b"/>
            <a:pathLst>
              <a:path w="1173556" h="1147951">
                <a:moveTo>
                  <a:pt x="0" y="0"/>
                </a:moveTo>
                <a:lnTo>
                  <a:pt x="1173556" y="0"/>
                </a:lnTo>
                <a:lnTo>
                  <a:pt x="1173556" y="1147951"/>
                </a:lnTo>
                <a:lnTo>
                  <a:pt x="0" y="1147951"/>
                </a:lnTo>
                <a:lnTo>
                  <a:pt x="0" y="0"/>
                </a:lnTo>
                <a:close/>
              </a:path>
            </a:pathLst>
          </a:custGeom>
          <a:blipFill>
            <a:blip r:embed="rId7">
              <a:extLst>
                <a:ext uri="{96DAC541-7B7A-43D3-8B79-37D633B846F1}">
                  <asvg:svgBlip xmlns="" xmlns:asvg="http://schemas.microsoft.com/office/drawing/2016/SVG/main" r:embed="rId8"/>
                </a:ext>
              </a:extLst>
            </a:blip>
            <a:stretch>
              <a:fillRect/>
            </a:stretch>
          </a:blipFill>
        </p:spPr>
      </p:sp>
      <p:sp>
        <p:nvSpPr>
          <p:cNvPr id="8" name="Freeform 8"/>
          <p:cNvSpPr/>
          <p:nvPr/>
        </p:nvSpPr>
        <p:spPr>
          <a:xfrm>
            <a:off x="3770306" y="8128737"/>
            <a:ext cx="1173556" cy="1173556"/>
          </a:xfrm>
          <a:custGeom>
            <a:avLst/>
            <a:gdLst/>
            <a:ahLst/>
            <a:cxnLst/>
            <a:rect l="l" t="t" r="r" b="b"/>
            <a:pathLst>
              <a:path w="1173556" h="1173556">
                <a:moveTo>
                  <a:pt x="0" y="0"/>
                </a:moveTo>
                <a:lnTo>
                  <a:pt x="1173555" y="0"/>
                </a:lnTo>
                <a:lnTo>
                  <a:pt x="1173555" y="1173556"/>
                </a:lnTo>
                <a:lnTo>
                  <a:pt x="0" y="1173556"/>
                </a:lnTo>
                <a:lnTo>
                  <a:pt x="0" y="0"/>
                </a:lnTo>
                <a:close/>
              </a:path>
            </a:pathLst>
          </a:custGeom>
          <a:blipFill>
            <a:blip r:embed="rId9">
              <a:extLst>
                <a:ext uri="{96DAC541-7B7A-43D3-8B79-37D633B846F1}">
                  <asvg:svgBlip xmlns="" xmlns:asvg="http://schemas.microsoft.com/office/drawing/2016/SVG/main" r:embed="rId10"/>
                </a:ext>
              </a:extLst>
            </a:blip>
            <a:stretch>
              <a:fillRect/>
            </a:stretch>
          </a:blipFill>
        </p:spPr>
      </p:sp>
      <p:sp>
        <p:nvSpPr>
          <p:cNvPr id="9" name="Freeform 9"/>
          <p:cNvSpPr/>
          <p:nvPr/>
        </p:nvSpPr>
        <p:spPr>
          <a:xfrm>
            <a:off x="8945203" y="6615957"/>
            <a:ext cx="1000528" cy="867731"/>
          </a:xfrm>
          <a:custGeom>
            <a:avLst/>
            <a:gdLst/>
            <a:ahLst/>
            <a:cxnLst/>
            <a:rect l="l" t="t" r="r" b="b"/>
            <a:pathLst>
              <a:path w="1000528" h="867731">
                <a:moveTo>
                  <a:pt x="0" y="0"/>
                </a:moveTo>
                <a:lnTo>
                  <a:pt x="1000529" y="0"/>
                </a:lnTo>
                <a:lnTo>
                  <a:pt x="1000529" y="867731"/>
                </a:lnTo>
                <a:lnTo>
                  <a:pt x="0" y="867731"/>
                </a:lnTo>
                <a:lnTo>
                  <a:pt x="0" y="0"/>
                </a:lnTo>
                <a:close/>
              </a:path>
            </a:pathLst>
          </a:custGeom>
          <a:blipFill>
            <a:blip r:embed="rId11">
              <a:extLst>
                <a:ext uri="{96DAC541-7B7A-43D3-8B79-37D633B846F1}">
                  <asvg:svgBlip xmlns="" xmlns:asvg="http://schemas.microsoft.com/office/drawing/2016/SVG/main" r:embed="rId12"/>
                </a:ext>
              </a:extLst>
            </a:blip>
            <a:stretch>
              <a:fillRect/>
            </a:stretch>
          </a:blipFill>
        </p:spPr>
      </p:sp>
      <p:sp>
        <p:nvSpPr>
          <p:cNvPr id="10" name="Freeform 10"/>
          <p:cNvSpPr/>
          <p:nvPr/>
        </p:nvSpPr>
        <p:spPr>
          <a:xfrm>
            <a:off x="7249075" y="6564111"/>
            <a:ext cx="1000528" cy="971422"/>
          </a:xfrm>
          <a:custGeom>
            <a:avLst/>
            <a:gdLst/>
            <a:ahLst/>
            <a:cxnLst/>
            <a:rect l="l" t="t" r="r" b="b"/>
            <a:pathLst>
              <a:path w="1000528" h="971422">
                <a:moveTo>
                  <a:pt x="0" y="0"/>
                </a:moveTo>
                <a:lnTo>
                  <a:pt x="1000529" y="0"/>
                </a:lnTo>
                <a:lnTo>
                  <a:pt x="1000529" y="971422"/>
                </a:lnTo>
                <a:lnTo>
                  <a:pt x="0" y="971422"/>
                </a:lnTo>
                <a:lnTo>
                  <a:pt x="0" y="0"/>
                </a:lnTo>
                <a:close/>
              </a:path>
            </a:pathLst>
          </a:custGeom>
          <a:blipFill>
            <a:blip r:embed="rId13">
              <a:extLst>
                <a:ext uri="{96DAC541-7B7A-43D3-8B79-37D633B846F1}">
                  <asvg:svgBlip xmlns="" xmlns:asvg="http://schemas.microsoft.com/office/drawing/2016/SVG/main" r:embed="rId14"/>
                </a:ext>
              </a:extLst>
            </a:blip>
            <a:stretch>
              <a:fillRect/>
            </a:stretch>
          </a:blipFill>
        </p:spPr>
      </p:sp>
      <p:sp>
        <p:nvSpPr>
          <p:cNvPr id="11" name="Freeform 11"/>
          <p:cNvSpPr/>
          <p:nvPr/>
        </p:nvSpPr>
        <p:spPr>
          <a:xfrm>
            <a:off x="5552948" y="6616866"/>
            <a:ext cx="1000528" cy="865912"/>
          </a:xfrm>
          <a:custGeom>
            <a:avLst/>
            <a:gdLst/>
            <a:ahLst/>
            <a:cxnLst/>
            <a:rect l="l" t="t" r="r" b="b"/>
            <a:pathLst>
              <a:path w="1000528" h="865912">
                <a:moveTo>
                  <a:pt x="0" y="0"/>
                </a:moveTo>
                <a:lnTo>
                  <a:pt x="1000528" y="0"/>
                </a:lnTo>
                <a:lnTo>
                  <a:pt x="1000528" y="865912"/>
                </a:lnTo>
                <a:lnTo>
                  <a:pt x="0" y="865912"/>
                </a:lnTo>
                <a:lnTo>
                  <a:pt x="0" y="0"/>
                </a:lnTo>
                <a:close/>
              </a:path>
            </a:pathLst>
          </a:custGeom>
          <a:blipFill>
            <a:blip r:embed="rId15">
              <a:extLst>
                <a:ext uri="{96DAC541-7B7A-43D3-8B79-37D633B846F1}">
                  <asvg:svgBlip xmlns="" xmlns:asvg="http://schemas.microsoft.com/office/drawing/2016/SVG/main" r:embed="rId16"/>
                </a:ext>
              </a:extLst>
            </a:blip>
            <a:stretch>
              <a:fillRect/>
            </a:stretch>
          </a:blipFill>
        </p:spPr>
      </p:sp>
      <p:sp>
        <p:nvSpPr>
          <p:cNvPr id="12" name="Freeform 12"/>
          <p:cNvSpPr/>
          <p:nvPr/>
        </p:nvSpPr>
        <p:spPr>
          <a:xfrm>
            <a:off x="3856820" y="6705095"/>
            <a:ext cx="1000528" cy="689455"/>
          </a:xfrm>
          <a:custGeom>
            <a:avLst/>
            <a:gdLst/>
            <a:ahLst/>
            <a:cxnLst/>
            <a:rect l="l" t="t" r="r" b="b"/>
            <a:pathLst>
              <a:path w="1000528" h="689455">
                <a:moveTo>
                  <a:pt x="0" y="0"/>
                </a:moveTo>
                <a:lnTo>
                  <a:pt x="1000528" y="0"/>
                </a:lnTo>
                <a:lnTo>
                  <a:pt x="1000528" y="689455"/>
                </a:lnTo>
                <a:lnTo>
                  <a:pt x="0" y="689455"/>
                </a:lnTo>
                <a:lnTo>
                  <a:pt x="0" y="0"/>
                </a:lnTo>
                <a:close/>
              </a:path>
            </a:pathLst>
          </a:custGeom>
          <a:blipFill>
            <a:blip r:embed="rId17">
              <a:extLst>
                <a:ext uri="{96DAC541-7B7A-43D3-8B79-37D633B846F1}">
                  <asvg:svgBlip xmlns="" xmlns:asvg="http://schemas.microsoft.com/office/drawing/2016/SVG/main" r:embed="rId18"/>
                </a:ext>
              </a:extLst>
            </a:blip>
            <a:stretch>
              <a:fillRect/>
            </a:stretch>
          </a:blipFill>
        </p:spPr>
      </p:sp>
      <p:sp>
        <p:nvSpPr>
          <p:cNvPr id="13" name="Freeform 13"/>
          <p:cNvSpPr/>
          <p:nvPr/>
        </p:nvSpPr>
        <p:spPr>
          <a:xfrm>
            <a:off x="3901306" y="4929829"/>
            <a:ext cx="911556" cy="1144648"/>
          </a:xfrm>
          <a:custGeom>
            <a:avLst/>
            <a:gdLst/>
            <a:ahLst/>
            <a:cxnLst/>
            <a:rect l="l" t="t" r="r" b="b"/>
            <a:pathLst>
              <a:path w="911556" h="1144648">
                <a:moveTo>
                  <a:pt x="0" y="0"/>
                </a:moveTo>
                <a:lnTo>
                  <a:pt x="911556" y="0"/>
                </a:lnTo>
                <a:lnTo>
                  <a:pt x="911556" y="1144648"/>
                </a:lnTo>
                <a:lnTo>
                  <a:pt x="0" y="1144648"/>
                </a:lnTo>
                <a:lnTo>
                  <a:pt x="0" y="0"/>
                </a:lnTo>
                <a:close/>
              </a:path>
            </a:pathLst>
          </a:custGeom>
          <a:blipFill>
            <a:blip r:embed="rId19">
              <a:extLst>
                <a:ext uri="{96DAC541-7B7A-43D3-8B79-37D633B846F1}">
                  <asvg:svgBlip xmlns="" xmlns:asvg="http://schemas.microsoft.com/office/drawing/2016/SVG/main" r:embed="rId20"/>
                </a:ext>
              </a:extLst>
            </a:blip>
            <a:stretch>
              <a:fillRect/>
            </a:stretch>
          </a:blipFill>
        </p:spPr>
      </p:sp>
      <p:sp>
        <p:nvSpPr>
          <p:cNvPr id="14" name="Freeform 14"/>
          <p:cNvSpPr/>
          <p:nvPr/>
        </p:nvSpPr>
        <p:spPr>
          <a:xfrm>
            <a:off x="7166510" y="5131958"/>
            <a:ext cx="1000528" cy="740391"/>
          </a:xfrm>
          <a:custGeom>
            <a:avLst/>
            <a:gdLst/>
            <a:ahLst/>
            <a:cxnLst/>
            <a:rect l="l" t="t" r="r" b="b"/>
            <a:pathLst>
              <a:path w="1000528" h="740391">
                <a:moveTo>
                  <a:pt x="0" y="0"/>
                </a:moveTo>
                <a:lnTo>
                  <a:pt x="1000528" y="0"/>
                </a:lnTo>
                <a:lnTo>
                  <a:pt x="1000528" y="740391"/>
                </a:lnTo>
                <a:lnTo>
                  <a:pt x="0" y="740391"/>
                </a:lnTo>
                <a:lnTo>
                  <a:pt x="0" y="0"/>
                </a:lnTo>
                <a:close/>
              </a:path>
            </a:pathLst>
          </a:custGeom>
          <a:blipFill>
            <a:blip r:embed="rId21">
              <a:extLst>
                <a:ext uri="{96DAC541-7B7A-43D3-8B79-37D633B846F1}">
                  <asvg:svgBlip xmlns="" xmlns:asvg="http://schemas.microsoft.com/office/drawing/2016/SVG/main" r:embed="rId22"/>
                </a:ext>
              </a:extLst>
            </a:blip>
            <a:stretch>
              <a:fillRect/>
            </a:stretch>
          </a:blipFill>
        </p:spPr>
      </p:sp>
      <p:sp>
        <p:nvSpPr>
          <p:cNvPr id="15" name="Freeform 15"/>
          <p:cNvSpPr/>
          <p:nvPr/>
        </p:nvSpPr>
        <p:spPr>
          <a:xfrm>
            <a:off x="5489422" y="5003708"/>
            <a:ext cx="1000528" cy="996890"/>
          </a:xfrm>
          <a:custGeom>
            <a:avLst/>
            <a:gdLst/>
            <a:ahLst/>
            <a:cxnLst/>
            <a:rect l="l" t="t" r="r" b="b"/>
            <a:pathLst>
              <a:path w="1000528" h="996890">
                <a:moveTo>
                  <a:pt x="0" y="0"/>
                </a:moveTo>
                <a:lnTo>
                  <a:pt x="1000528" y="0"/>
                </a:lnTo>
                <a:lnTo>
                  <a:pt x="1000528" y="996890"/>
                </a:lnTo>
                <a:lnTo>
                  <a:pt x="0" y="996890"/>
                </a:lnTo>
                <a:lnTo>
                  <a:pt x="0" y="0"/>
                </a:lnTo>
                <a:close/>
              </a:path>
            </a:pathLst>
          </a:custGeom>
          <a:blipFill>
            <a:blip r:embed="rId23">
              <a:extLst>
                <a:ext uri="{96DAC541-7B7A-43D3-8B79-37D633B846F1}">
                  <asvg:svgBlip xmlns="" xmlns:asvg="http://schemas.microsoft.com/office/drawing/2016/SVG/main" r:embed="rId24"/>
                </a:ext>
              </a:extLst>
            </a:blip>
            <a:stretch>
              <a:fillRect/>
            </a:stretch>
          </a:blipFill>
        </p:spPr>
      </p:sp>
      <p:sp>
        <p:nvSpPr>
          <p:cNvPr id="16" name="Freeform 16"/>
          <p:cNvSpPr/>
          <p:nvPr/>
        </p:nvSpPr>
        <p:spPr>
          <a:xfrm>
            <a:off x="8843599" y="5001889"/>
            <a:ext cx="740391" cy="1000528"/>
          </a:xfrm>
          <a:custGeom>
            <a:avLst/>
            <a:gdLst/>
            <a:ahLst/>
            <a:cxnLst/>
            <a:rect l="l" t="t" r="r" b="b"/>
            <a:pathLst>
              <a:path w="740391" h="1000528">
                <a:moveTo>
                  <a:pt x="0" y="0"/>
                </a:moveTo>
                <a:lnTo>
                  <a:pt x="740390" y="0"/>
                </a:lnTo>
                <a:lnTo>
                  <a:pt x="740390" y="1000528"/>
                </a:lnTo>
                <a:lnTo>
                  <a:pt x="0" y="1000528"/>
                </a:lnTo>
                <a:lnTo>
                  <a:pt x="0" y="0"/>
                </a:lnTo>
                <a:close/>
              </a:path>
            </a:pathLst>
          </a:custGeom>
          <a:blipFill>
            <a:blip r:embed="rId25">
              <a:extLst>
                <a:ext uri="{96DAC541-7B7A-43D3-8B79-37D633B846F1}">
                  <asvg:svgBlip xmlns="" xmlns:asvg="http://schemas.microsoft.com/office/drawing/2016/SVG/main" r:embed="rId26"/>
                </a:ext>
              </a:extLst>
            </a:blip>
            <a:stretch>
              <a:fillRect/>
            </a:stretch>
          </a:blipFill>
        </p:spPr>
      </p:sp>
      <p:sp>
        <p:nvSpPr>
          <p:cNvPr id="17" name="Freeform 17"/>
          <p:cNvSpPr/>
          <p:nvPr/>
        </p:nvSpPr>
        <p:spPr>
          <a:xfrm>
            <a:off x="7386999" y="8215251"/>
            <a:ext cx="674902" cy="1000528"/>
          </a:xfrm>
          <a:custGeom>
            <a:avLst/>
            <a:gdLst/>
            <a:ahLst/>
            <a:cxnLst/>
            <a:rect l="l" t="t" r="r" b="b"/>
            <a:pathLst>
              <a:path w="674902" h="1000528">
                <a:moveTo>
                  <a:pt x="0" y="0"/>
                </a:moveTo>
                <a:lnTo>
                  <a:pt x="674901" y="0"/>
                </a:lnTo>
                <a:lnTo>
                  <a:pt x="674901" y="1000528"/>
                </a:lnTo>
                <a:lnTo>
                  <a:pt x="0" y="1000528"/>
                </a:lnTo>
                <a:lnTo>
                  <a:pt x="0" y="0"/>
                </a:lnTo>
                <a:close/>
              </a:path>
            </a:pathLst>
          </a:custGeom>
          <a:blipFill>
            <a:blip r:embed="rId27">
              <a:extLst>
                <a:ext uri="{96DAC541-7B7A-43D3-8B79-37D633B846F1}">
                  <asvg:svgBlip xmlns="" xmlns:asvg="http://schemas.microsoft.com/office/drawing/2016/SVG/main" r:embed="rId28"/>
                </a:ext>
              </a:extLst>
            </a:blip>
            <a:stretch>
              <a:fillRect/>
            </a:stretch>
          </a:blipFill>
        </p:spPr>
      </p:sp>
      <p:sp>
        <p:nvSpPr>
          <p:cNvPr id="18" name="Freeform 18"/>
          <p:cNvSpPr/>
          <p:nvPr/>
        </p:nvSpPr>
        <p:spPr>
          <a:xfrm>
            <a:off x="8696691" y="8215251"/>
            <a:ext cx="940496" cy="1000528"/>
          </a:xfrm>
          <a:custGeom>
            <a:avLst/>
            <a:gdLst/>
            <a:ahLst/>
            <a:cxnLst/>
            <a:rect l="l" t="t" r="r" b="b"/>
            <a:pathLst>
              <a:path w="940496" h="1000528">
                <a:moveTo>
                  <a:pt x="0" y="0"/>
                </a:moveTo>
                <a:lnTo>
                  <a:pt x="940497" y="0"/>
                </a:lnTo>
                <a:lnTo>
                  <a:pt x="940497" y="1000528"/>
                </a:lnTo>
                <a:lnTo>
                  <a:pt x="0" y="1000528"/>
                </a:lnTo>
                <a:lnTo>
                  <a:pt x="0" y="0"/>
                </a:lnTo>
                <a:close/>
              </a:path>
            </a:pathLst>
          </a:custGeom>
          <a:blipFill>
            <a:blip r:embed="rId29">
              <a:extLst>
                <a:ext uri="{96DAC541-7B7A-43D3-8B79-37D633B846F1}">
                  <asvg:svgBlip xmlns="" xmlns:asvg="http://schemas.microsoft.com/office/drawing/2016/SVG/main" r:embed="rId30"/>
                </a:ext>
              </a:extLst>
            </a:blip>
            <a:stretch>
              <a:fillRect/>
            </a:stretch>
          </a:blipFill>
        </p:spPr>
      </p:sp>
      <p:sp>
        <p:nvSpPr>
          <p:cNvPr id="19" name="Freeform 19"/>
          <p:cNvSpPr/>
          <p:nvPr/>
        </p:nvSpPr>
        <p:spPr>
          <a:xfrm>
            <a:off x="10271979" y="8188070"/>
            <a:ext cx="1054890" cy="1054890"/>
          </a:xfrm>
          <a:custGeom>
            <a:avLst/>
            <a:gdLst/>
            <a:ahLst/>
            <a:cxnLst/>
            <a:rect l="l" t="t" r="r" b="b"/>
            <a:pathLst>
              <a:path w="1054890" h="1054890">
                <a:moveTo>
                  <a:pt x="0" y="0"/>
                </a:moveTo>
                <a:lnTo>
                  <a:pt x="1054889" y="0"/>
                </a:lnTo>
                <a:lnTo>
                  <a:pt x="1054889" y="1054890"/>
                </a:lnTo>
                <a:lnTo>
                  <a:pt x="0" y="1054890"/>
                </a:lnTo>
                <a:lnTo>
                  <a:pt x="0" y="0"/>
                </a:lnTo>
                <a:close/>
              </a:path>
            </a:pathLst>
          </a:custGeom>
          <a:blipFill>
            <a:blip r:embed="rId31">
              <a:extLst>
                <a:ext uri="{96DAC541-7B7A-43D3-8B79-37D633B846F1}">
                  <asvg:svgBlip xmlns="" xmlns:asvg="http://schemas.microsoft.com/office/drawing/2016/SVG/main" r:embed="rId32"/>
                </a:ext>
              </a:extLst>
            </a:blip>
            <a:stretch>
              <a:fillRect/>
            </a:stretch>
          </a:blipFill>
        </p:spPr>
      </p:sp>
      <p:sp>
        <p:nvSpPr>
          <p:cNvPr id="20" name="Freeform 20"/>
          <p:cNvSpPr/>
          <p:nvPr/>
        </p:nvSpPr>
        <p:spPr>
          <a:xfrm>
            <a:off x="11816773" y="5075325"/>
            <a:ext cx="1173556" cy="853656"/>
          </a:xfrm>
          <a:custGeom>
            <a:avLst/>
            <a:gdLst/>
            <a:ahLst/>
            <a:cxnLst/>
            <a:rect l="l" t="t" r="r" b="b"/>
            <a:pathLst>
              <a:path w="1173556" h="853656">
                <a:moveTo>
                  <a:pt x="0" y="0"/>
                </a:moveTo>
                <a:lnTo>
                  <a:pt x="1173555" y="0"/>
                </a:lnTo>
                <a:lnTo>
                  <a:pt x="1173555" y="853656"/>
                </a:lnTo>
                <a:lnTo>
                  <a:pt x="0" y="853656"/>
                </a:lnTo>
                <a:lnTo>
                  <a:pt x="0" y="0"/>
                </a:lnTo>
                <a:close/>
              </a:path>
            </a:pathLst>
          </a:custGeom>
          <a:blipFill>
            <a:blip r:embed="rId33">
              <a:extLst>
                <a:ext uri="{96DAC541-7B7A-43D3-8B79-37D633B846F1}">
                  <asvg:svgBlip xmlns="" xmlns:asvg="http://schemas.microsoft.com/office/drawing/2016/SVG/main" r:embed="rId34"/>
                </a:ext>
              </a:extLst>
            </a:blip>
            <a:stretch>
              <a:fillRect/>
            </a:stretch>
          </a:blipFill>
        </p:spPr>
      </p:sp>
      <p:sp>
        <p:nvSpPr>
          <p:cNvPr id="21" name="Freeform 21"/>
          <p:cNvSpPr/>
          <p:nvPr/>
        </p:nvSpPr>
        <p:spPr>
          <a:xfrm>
            <a:off x="13666888" y="4915375"/>
            <a:ext cx="721203" cy="1173556"/>
          </a:xfrm>
          <a:custGeom>
            <a:avLst/>
            <a:gdLst/>
            <a:ahLst/>
            <a:cxnLst/>
            <a:rect l="l" t="t" r="r" b="b"/>
            <a:pathLst>
              <a:path w="721203" h="1173556">
                <a:moveTo>
                  <a:pt x="0" y="0"/>
                </a:moveTo>
                <a:lnTo>
                  <a:pt x="721204" y="0"/>
                </a:lnTo>
                <a:lnTo>
                  <a:pt x="721204" y="1173556"/>
                </a:lnTo>
                <a:lnTo>
                  <a:pt x="0" y="1173556"/>
                </a:lnTo>
                <a:lnTo>
                  <a:pt x="0" y="0"/>
                </a:lnTo>
                <a:close/>
              </a:path>
            </a:pathLst>
          </a:custGeom>
          <a:blipFill>
            <a:blip r:embed="rId35">
              <a:extLst>
                <a:ext uri="{96DAC541-7B7A-43D3-8B79-37D633B846F1}">
                  <asvg:svgBlip xmlns="" xmlns:asvg="http://schemas.microsoft.com/office/drawing/2016/SVG/main" r:embed="rId36"/>
                </a:ext>
              </a:extLst>
            </a:blip>
            <a:stretch>
              <a:fillRect/>
            </a:stretch>
          </a:blipFill>
        </p:spPr>
      </p:sp>
      <p:sp>
        <p:nvSpPr>
          <p:cNvPr id="22" name="Freeform 22"/>
          <p:cNvSpPr/>
          <p:nvPr/>
        </p:nvSpPr>
        <p:spPr>
          <a:xfrm>
            <a:off x="11878901" y="6698456"/>
            <a:ext cx="787175" cy="702733"/>
          </a:xfrm>
          <a:custGeom>
            <a:avLst/>
            <a:gdLst/>
            <a:ahLst/>
            <a:cxnLst/>
            <a:rect l="l" t="t" r="r" b="b"/>
            <a:pathLst>
              <a:path w="787175" h="702733">
                <a:moveTo>
                  <a:pt x="0" y="0"/>
                </a:moveTo>
                <a:lnTo>
                  <a:pt x="787175" y="0"/>
                </a:lnTo>
                <a:lnTo>
                  <a:pt x="787175" y="702732"/>
                </a:lnTo>
                <a:lnTo>
                  <a:pt x="0" y="702732"/>
                </a:lnTo>
                <a:lnTo>
                  <a:pt x="0" y="0"/>
                </a:lnTo>
                <a:close/>
              </a:path>
            </a:pathLst>
          </a:custGeom>
          <a:blipFill>
            <a:blip r:embed="rId37">
              <a:extLst>
                <a:ext uri="{96DAC541-7B7A-43D3-8B79-37D633B846F1}">
                  <asvg:svgBlip xmlns="" xmlns:asvg="http://schemas.microsoft.com/office/drawing/2016/SVG/main" r:embed="rId38"/>
                </a:ext>
              </a:extLst>
            </a:blip>
            <a:stretch>
              <a:fillRect/>
            </a:stretch>
          </a:blipFill>
        </p:spPr>
      </p:sp>
      <p:sp>
        <p:nvSpPr>
          <p:cNvPr id="23" name="Freeform 23"/>
          <p:cNvSpPr/>
          <p:nvPr/>
        </p:nvSpPr>
        <p:spPr>
          <a:xfrm>
            <a:off x="13361675" y="6573122"/>
            <a:ext cx="1101617" cy="953399"/>
          </a:xfrm>
          <a:custGeom>
            <a:avLst/>
            <a:gdLst/>
            <a:ahLst/>
            <a:cxnLst/>
            <a:rect l="l" t="t" r="r" b="b"/>
            <a:pathLst>
              <a:path w="1101617" h="953399">
                <a:moveTo>
                  <a:pt x="0" y="0"/>
                </a:moveTo>
                <a:lnTo>
                  <a:pt x="1101617" y="0"/>
                </a:lnTo>
                <a:lnTo>
                  <a:pt x="1101617" y="953400"/>
                </a:lnTo>
                <a:lnTo>
                  <a:pt x="0" y="953400"/>
                </a:lnTo>
                <a:lnTo>
                  <a:pt x="0" y="0"/>
                </a:lnTo>
                <a:close/>
              </a:path>
            </a:pathLst>
          </a:custGeom>
          <a:blipFill>
            <a:blip r:embed="rId39">
              <a:extLst>
                <a:ext uri="{96DAC541-7B7A-43D3-8B79-37D633B846F1}">
                  <asvg:svgBlip xmlns="" xmlns:asvg="http://schemas.microsoft.com/office/drawing/2016/SVG/main" r:embed="rId40"/>
                </a:ext>
              </a:extLst>
            </a:blip>
            <a:stretch>
              <a:fillRect/>
            </a:stretch>
          </a:blipFill>
        </p:spPr>
      </p:sp>
      <p:sp>
        <p:nvSpPr>
          <p:cNvPr id="24" name="Freeform 24"/>
          <p:cNvSpPr/>
          <p:nvPr/>
        </p:nvSpPr>
        <p:spPr>
          <a:xfrm>
            <a:off x="11961659" y="8577384"/>
            <a:ext cx="980283" cy="276262"/>
          </a:xfrm>
          <a:custGeom>
            <a:avLst/>
            <a:gdLst/>
            <a:ahLst/>
            <a:cxnLst/>
            <a:rect l="l" t="t" r="r" b="b"/>
            <a:pathLst>
              <a:path w="980283" h="276262">
                <a:moveTo>
                  <a:pt x="0" y="0"/>
                </a:moveTo>
                <a:lnTo>
                  <a:pt x="980283" y="0"/>
                </a:lnTo>
                <a:lnTo>
                  <a:pt x="980283" y="276262"/>
                </a:lnTo>
                <a:lnTo>
                  <a:pt x="0" y="276262"/>
                </a:lnTo>
                <a:lnTo>
                  <a:pt x="0" y="0"/>
                </a:lnTo>
                <a:close/>
              </a:path>
            </a:pathLst>
          </a:custGeom>
          <a:blipFill>
            <a:blip r:embed="rId41">
              <a:extLst>
                <a:ext uri="{96DAC541-7B7A-43D3-8B79-37D633B846F1}">
                  <asvg:svgBlip xmlns="" xmlns:asvg="http://schemas.microsoft.com/office/drawing/2016/SVG/main" r:embed="rId42"/>
                </a:ext>
              </a:extLst>
            </a:blip>
            <a:stretch>
              <a:fillRect/>
            </a:stretch>
          </a:blipFill>
        </p:spPr>
      </p:sp>
      <p:sp>
        <p:nvSpPr>
          <p:cNvPr id="25" name="Freeform 25"/>
          <p:cNvSpPr/>
          <p:nvPr/>
        </p:nvSpPr>
        <p:spPr>
          <a:xfrm>
            <a:off x="13576733" y="8158880"/>
            <a:ext cx="886568" cy="1113270"/>
          </a:xfrm>
          <a:custGeom>
            <a:avLst/>
            <a:gdLst/>
            <a:ahLst/>
            <a:cxnLst/>
            <a:rect l="l" t="t" r="r" b="b"/>
            <a:pathLst>
              <a:path w="886568" h="1113270">
                <a:moveTo>
                  <a:pt x="0" y="0"/>
                </a:moveTo>
                <a:lnTo>
                  <a:pt x="886568" y="0"/>
                </a:lnTo>
                <a:lnTo>
                  <a:pt x="886568" y="1113270"/>
                </a:lnTo>
                <a:lnTo>
                  <a:pt x="0" y="1113270"/>
                </a:lnTo>
                <a:lnTo>
                  <a:pt x="0" y="0"/>
                </a:lnTo>
                <a:close/>
              </a:path>
            </a:pathLst>
          </a:custGeom>
          <a:blipFill>
            <a:blip r:embed="rId43">
              <a:extLst>
                <a:ext uri="{96DAC541-7B7A-43D3-8B79-37D633B846F1}">
                  <asvg:svgBlip xmlns="" xmlns:asvg="http://schemas.microsoft.com/office/drawing/2016/SVG/main" r:embed="rId44"/>
                </a:ext>
              </a:extLst>
            </a:blip>
            <a:stretch>
              <a:fillRect/>
            </a:stretch>
          </a:blipFill>
        </p:spPr>
      </p:sp>
      <p:grpSp>
        <p:nvGrpSpPr>
          <p:cNvPr id="26" name="Group 26"/>
          <p:cNvGrpSpPr/>
          <p:nvPr/>
        </p:nvGrpSpPr>
        <p:grpSpPr>
          <a:xfrm>
            <a:off x="1219294" y="4537842"/>
            <a:ext cx="15795020" cy="5141985"/>
            <a:chOff x="0" y="0"/>
            <a:chExt cx="5762066" cy="1875810"/>
          </a:xfrm>
        </p:grpSpPr>
        <p:sp>
          <p:nvSpPr>
            <p:cNvPr id="27" name="Freeform 27"/>
            <p:cNvSpPr/>
            <p:nvPr/>
          </p:nvSpPr>
          <p:spPr>
            <a:xfrm>
              <a:off x="0" y="0"/>
              <a:ext cx="5762066" cy="1875810"/>
            </a:xfrm>
            <a:custGeom>
              <a:avLst/>
              <a:gdLst/>
              <a:ahLst/>
              <a:cxnLst/>
              <a:rect l="l" t="t" r="r" b="b"/>
              <a:pathLst>
                <a:path w="5762066" h="1875810">
                  <a:moveTo>
                    <a:pt x="0" y="0"/>
                  </a:moveTo>
                  <a:lnTo>
                    <a:pt x="5762066" y="0"/>
                  </a:lnTo>
                  <a:lnTo>
                    <a:pt x="5762066" y="1875810"/>
                  </a:lnTo>
                  <a:lnTo>
                    <a:pt x="0" y="1875810"/>
                  </a:lnTo>
                  <a:close/>
                </a:path>
              </a:pathLst>
            </a:custGeom>
            <a:solidFill>
              <a:srgbClr val="FFFFFF"/>
            </a:solidFill>
          </p:spPr>
        </p:sp>
      </p:grpSp>
      <p:grpSp>
        <p:nvGrpSpPr>
          <p:cNvPr id="28" name="Group 28"/>
          <p:cNvGrpSpPr>
            <a:grpSpLocks noChangeAspect="1"/>
          </p:cNvGrpSpPr>
          <p:nvPr/>
        </p:nvGrpSpPr>
        <p:grpSpPr>
          <a:xfrm>
            <a:off x="9404956" y="8064673"/>
            <a:ext cx="529685" cy="529685"/>
            <a:chOff x="0" y="0"/>
            <a:chExt cx="6355080" cy="6355080"/>
          </a:xfrm>
        </p:grpSpPr>
        <p:sp>
          <p:nvSpPr>
            <p:cNvPr id="29" name="Freeform 29"/>
            <p:cNvSpPr/>
            <p:nvPr/>
          </p:nvSpPr>
          <p:spPr>
            <a:xfrm>
              <a:off x="0" y="0"/>
              <a:ext cx="6355080" cy="6355080"/>
            </a:xfrm>
            <a:custGeom>
              <a:avLst/>
              <a:gdLst/>
              <a:ahLst/>
              <a:cxnLst/>
              <a:rect l="l" t="t" r="r" b="b"/>
              <a:pathLst>
                <a:path w="6355080" h="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003EA8"/>
            </a:solidFill>
          </p:spPr>
        </p:sp>
      </p:grpSp>
      <p:grpSp>
        <p:nvGrpSpPr>
          <p:cNvPr id="30" name="Group 30"/>
          <p:cNvGrpSpPr/>
          <p:nvPr/>
        </p:nvGrpSpPr>
        <p:grpSpPr>
          <a:xfrm>
            <a:off x="7922772" y="8064673"/>
            <a:ext cx="529685" cy="529685"/>
            <a:chOff x="0" y="0"/>
            <a:chExt cx="6350000" cy="6350000"/>
          </a:xfrm>
        </p:grpSpPr>
        <p:sp>
          <p:nvSpPr>
            <p:cNvPr id="31" name="Freeform 31"/>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3EA8"/>
            </a:solidFill>
          </p:spPr>
        </p:sp>
      </p:grpSp>
      <p:sp>
        <p:nvSpPr>
          <p:cNvPr id="32" name="Freeform 32"/>
          <p:cNvSpPr/>
          <p:nvPr/>
        </p:nvSpPr>
        <p:spPr>
          <a:xfrm>
            <a:off x="12463910" y="7958580"/>
            <a:ext cx="517455" cy="741871"/>
          </a:xfrm>
          <a:custGeom>
            <a:avLst/>
            <a:gdLst/>
            <a:ahLst/>
            <a:cxnLst/>
            <a:rect l="l" t="t" r="r" b="b"/>
            <a:pathLst>
              <a:path w="517455" h="741871">
                <a:moveTo>
                  <a:pt x="0" y="0"/>
                </a:moveTo>
                <a:lnTo>
                  <a:pt x="517454" y="0"/>
                </a:lnTo>
                <a:lnTo>
                  <a:pt x="517454" y="741871"/>
                </a:lnTo>
                <a:lnTo>
                  <a:pt x="0" y="741871"/>
                </a:lnTo>
                <a:lnTo>
                  <a:pt x="0" y="0"/>
                </a:lnTo>
                <a:close/>
              </a:path>
            </a:pathLst>
          </a:custGeom>
          <a:blipFill>
            <a:blip r:embed="rId45">
              <a:extLst>
                <a:ext uri="{96DAC541-7B7A-43D3-8B79-37D633B846F1}">
                  <asvg:svgBlip xmlns="" xmlns:asvg="http://schemas.microsoft.com/office/drawing/2016/SVG/main" r:embed="rId46"/>
                </a:ext>
              </a:extLst>
            </a:blip>
            <a:stretch>
              <a:fillRect/>
            </a:stretch>
          </a:blipFill>
        </p:spPr>
      </p:sp>
      <p:sp>
        <p:nvSpPr>
          <p:cNvPr id="33" name="Freeform 33"/>
          <p:cNvSpPr/>
          <p:nvPr/>
        </p:nvSpPr>
        <p:spPr>
          <a:xfrm>
            <a:off x="13625403" y="5777265"/>
            <a:ext cx="2367586" cy="839417"/>
          </a:xfrm>
          <a:custGeom>
            <a:avLst/>
            <a:gdLst/>
            <a:ahLst/>
            <a:cxnLst/>
            <a:rect l="l" t="t" r="r" b="b"/>
            <a:pathLst>
              <a:path w="2367586" h="839417">
                <a:moveTo>
                  <a:pt x="0" y="0"/>
                </a:moveTo>
                <a:lnTo>
                  <a:pt x="2367586" y="0"/>
                </a:lnTo>
                <a:lnTo>
                  <a:pt x="2367586" y="839417"/>
                </a:lnTo>
                <a:lnTo>
                  <a:pt x="0" y="839417"/>
                </a:lnTo>
                <a:lnTo>
                  <a:pt x="0" y="0"/>
                </a:lnTo>
                <a:close/>
              </a:path>
            </a:pathLst>
          </a:custGeom>
          <a:blipFill>
            <a:blip r:embed="rId47">
              <a:extLst>
                <a:ext uri="{96DAC541-7B7A-43D3-8B79-37D633B846F1}">
                  <asvg:svgBlip xmlns="" xmlns:asvg="http://schemas.microsoft.com/office/drawing/2016/SVG/main" r:embed="rId48"/>
                </a:ext>
              </a:extLst>
            </a:blip>
            <a:stretch>
              <a:fillRect/>
            </a:stretch>
          </a:blipFill>
        </p:spPr>
      </p:sp>
      <p:sp>
        <p:nvSpPr>
          <p:cNvPr id="34" name="Freeform 34"/>
          <p:cNvSpPr/>
          <p:nvPr/>
        </p:nvSpPr>
        <p:spPr>
          <a:xfrm>
            <a:off x="7633736" y="5375265"/>
            <a:ext cx="1637441" cy="1643417"/>
          </a:xfrm>
          <a:custGeom>
            <a:avLst/>
            <a:gdLst/>
            <a:ahLst/>
            <a:cxnLst/>
            <a:rect l="l" t="t" r="r" b="b"/>
            <a:pathLst>
              <a:path w="1637441" h="1643417">
                <a:moveTo>
                  <a:pt x="0" y="0"/>
                </a:moveTo>
                <a:lnTo>
                  <a:pt x="1637441" y="0"/>
                </a:lnTo>
                <a:lnTo>
                  <a:pt x="1637441" y="1643417"/>
                </a:lnTo>
                <a:lnTo>
                  <a:pt x="0" y="1643417"/>
                </a:lnTo>
                <a:lnTo>
                  <a:pt x="0" y="0"/>
                </a:lnTo>
                <a:close/>
              </a:path>
            </a:pathLst>
          </a:custGeom>
          <a:blipFill>
            <a:blip r:embed="rId49">
              <a:extLst>
                <a:ext uri="{96DAC541-7B7A-43D3-8B79-37D633B846F1}">
                  <asvg:svgBlip xmlns="" xmlns:asvg="http://schemas.microsoft.com/office/drawing/2016/SVG/main" r:embed="rId50"/>
                </a:ext>
              </a:extLst>
            </a:blip>
            <a:stretch>
              <a:fillRect/>
            </a:stretch>
          </a:blipFill>
        </p:spPr>
      </p:sp>
      <p:sp>
        <p:nvSpPr>
          <p:cNvPr id="35" name="Freeform 35"/>
          <p:cNvSpPr/>
          <p:nvPr/>
        </p:nvSpPr>
        <p:spPr>
          <a:xfrm>
            <a:off x="2031895" y="7212278"/>
            <a:ext cx="4393894" cy="1382079"/>
          </a:xfrm>
          <a:custGeom>
            <a:avLst/>
            <a:gdLst/>
            <a:ahLst/>
            <a:cxnLst/>
            <a:rect l="l" t="t" r="r" b="b"/>
            <a:pathLst>
              <a:path w="4393894" h="1382079">
                <a:moveTo>
                  <a:pt x="0" y="0"/>
                </a:moveTo>
                <a:lnTo>
                  <a:pt x="4393894" y="0"/>
                </a:lnTo>
                <a:lnTo>
                  <a:pt x="4393894" y="1382079"/>
                </a:lnTo>
                <a:lnTo>
                  <a:pt x="0" y="1382079"/>
                </a:lnTo>
                <a:lnTo>
                  <a:pt x="0" y="0"/>
                </a:lnTo>
                <a:close/>
              </a:path>
            </a:pathLst>
          </a:custGeom>
          <a:blipFill>
            <a:blip r:embed="rId51">
              <a:extLst>
                <a:ext uri="{96DAC541-7B7A-43D3-8B79-37D633B846F1}">
                  <asvg:svgBlip xmlns="" xmlns:asvg="http://schemas.microsoft.com/office/drawing/2016/SVG/main" r:embed="rId52"/>
                </a:ext>
              </a:extLst>
            </a:blip>
            <a:stretch>
              <a:fillRect/>
            </a:stretch>
          </a:blipFill>
        </p:spPr>
      </p:sp>
      <p:sp>
        <p:nvSpPr>
          <p:cNvPr id="36" name="Freeform 36"/>
          <p:cNvSpPr/>
          <p:nvPr/>
        </p:nvSpPr>
        <p:spPr>
          <a:xfrm>
            <a:off x="2031895" y="5620070"/>
            <a:ext cx="4393894" cy="1062523"/>
          </a:xfrm>
          <a:custGeom>
            <a:avLst/>
            <a:gdLst/>
            <a:ahLst/>
            <a:cxnLst/>
            <a:rect l="l" t="t" r="r" b="b"/>
            <a:pathLst>
              <a:path w="4393894" h="1062523">
                <a:moveTo>
                  <a:pt x="0" y="0"/>
                </a:moveTo>
                <a:lnTo>
                  <a:pt x="4393894" y="0"/>
                </a:lnTo>
                <a:lnTo>
                  <a:pt x="4393894" y="1062524"/>
                </a:lnTo>
                <a:lnTo>
                  <a:pt x="0" y="1062524"/>
                </a:lnTo>
                <a:lnTo>
                  <a:pt x="0" y="0"/>
                </a:lnTo>
                <a:close/>
              </a:path>
            </a:pathLst>
          </a:custGeom>
          <a:blipFill>
            <a:blip r:embed="rId53">
              <a:extLst>
                <a:ext uri="{96DAC541-7B7A-43D3-8B79-37D633B846F1}">
                  <asvg:svgBlip xmlns="" xmlns:asvg="http://schemas.microsoft.com/office/drawing/2016/SVG/main" r:embed="rId54"/>
                </a:ext>
              </a:extLst>
            </a:blip>
            <a:stretch>
              <a:fillRect/>
            </a:stretch>
          </a:blipFill>
        </p:spPr>
      </p:sp>
      <p:sp>
        <p:nvSpPr>
          <p:cNvPr id="37" name="Freeform 37"/>
          <p:cNvSpPr/>
          <p:nvPr/>
        </p:nvSpPr>
        <p:spPr>
          <a:xfrm>
            <a:off x="10791337" y="5395948"/>
            <a:ext cx="1446459" cy="1816330"/>
          </a:xfrm>
          <a:custGeom>
            <a:avLst/>
            <a:gdLst/>
            <a:ahLst/>
            <a:cxnLst/>
            <a:rect l="l" t="t" r="r" b="b"/>
            <a:pathLst>
              <a:path w="1446459" h="1816330">
                <a:moveTo>
                  <a:pt x="0" y="0"/>
                </a:moveTo>
                <a:lnTo>
                  <a:pt x="1446459" y="0"/>
                </a:lnTo>
                <a:lnTo>
                  <a:pt x="1446459" y="1816330"/>
                </a:lnTo>
                <a:lnTo>
                  <a:pt x="0" y="1816330"/>
                </a:lnTo>
                <a:lnTo>
                  <a:pt x="0" y="0"/>
                </a:lnTo>
                <a:close/>
              </a:path>
            </a:pathLst>
          </a:custGeom>
          <a:blipFill>
            <a:blip r:embed="rId55">
              <a:extLst>
                <a:ext uri="{96DAC541-7B7A-43D3-8B79-37D633B846F1}">
                  <asvg:svgBlip xmlns="" xmlns:asvg="http://schemas.microsoft.com/office/drawing/2016/SVG/main" r:embed="rId56"/>
                </a:ext>
              </a:extLst>
            </a:blip>
            <a:stretch>
              <a:fillRect/>
            </a:stretch>
          </a:blipFill>
        </p:spPr>
      </p:sp>
      <p:sp>
        <p:nvSpPr>
          <p:cNvPr id="38" name="Freeform 38"/>
          <p:cNvSpPr/>
          <p:nvPr/>
        </p:nvSpPr>
        <p:spPr>
          <a:xfrm>
            <a:off x="10791337" y="7821878"/>
            <a:ext cx="815322" cy="904503"/>
          </a:xfrm>
          <a:custGeom>
            <a:avLst/>
            <a:gdLst/>
            <a:ahLst/>
            <a:cxnLst/>
            <a:rect l="l" t="t" r="r" b="b"/>
            <a:pathLst>
              <a:path w="815322" h="904503">
                <a:moveTo>
                  <a:pt x="0" y="0"/>
                </a:moveTo>
                <a:lnTo>
                  <a:pt x="815323" y="0"/>
                </a:lnTo>
                <a:lnTo>
                  <a:pt x="815323" y="904503"/>
                </a:lnTo>
                <a:lnTo>
                  <a:pt x="0" y="904503"/>
                </a:lnTo>
                <a:lnTo>
                  <a:pt x="0" y="0"/>
                </a:lnTo>
                <a:close/>
              </a:path>
            </a:pathLst>
          </a:custGeom>
          <a:blipFill>
            <a:blip r:embed="rId57">
              <a:extLst>
                <a:ext uri="{96DAC541-7B7A-43D3-8B79-37D633B846F1}">
                  <asvg:svgBlip xmlns="" xmlns:asvg="http://schemas.microsoft.com/office/drawing/2016/SVG/main" r:embed="rId58"/>
                </a:ext>
              </a:extLst>
            </a:blip>
            <a:stretch>
              <a:fillRect r="-135582"/>
            </a:stretch>
          </a:blipFill>
        </p:spPr>
      </p:sp>
      <p:sp>
        <p:nvSpPr>
          <p:cNvPr id="39" name="Freeform 39"/>
          <p:cNvSpPr/>
          <p:nvPr/>
        </p:nvSpPr>
        <p:spPr>
          <a:xfrm>
            <a:off x="13625403" y="7903318"/>
            <a:ext cx="2455232" cy="611576"/>
          </a:xfrm>
          <a:custGeom>
            <a:avLst/>
            <a:gdLst/>
            <a:ahLst/>
            <a:cxnLst/>
            <a:rect l="l" t="t" r="r" b="b"/>
            <a:pathLst>
              <a:path w="2455232" h="611576">
                <a:moveTo>
                  <a:pt x="0" y="0"/>
                </a:moveTo>
                <a:lnTo>
                  <a:pt x="2455232" y="0"/>
                </a:lnTo>
                <a:lnTo>
                  <a:pt x="2455232" y="611576"/>
                </a:lnTo>
                <a:lnTo>
                  <a:pt x="0" y="611576"/>
                </a:lnTo>
                <a:lnTo>
                  <a:pt x="0" y="0"/>
                </a:lnTo>
                <a:close/>
              </a:path>
            </a:pathLst>
          </a:custGeom>
          <a:blipFill>
            <a:blip r:embed="rId59">
              <a:extLst>
                <a:ext uri="{96DAC541-7B7A-43D3-8B79-37D633B846F1}">
                  <asvg:svgBlip xmlns="" xmlns:asvg="http://schemas.microsoft.com/office/drawing/2016/SVG/main" r:embed="rId60"/>
                </a:ext>
              </a:extLst>
            </a:blip>
            <a:stretch>
              <a:fillRect/>
            </a:stretch>
          </a:blipFill>
        </p:spPr>
      </p:sp>
      <p:grpSp>
        <p:nvGrpSpPr>
          <p:cNvPr id="40" name="Group 40"/>
          <p:cNvGrpSpPr/>
          <p:nvPr/>
        </p:nvGrpSpPr>
        <p:grpSpPr>
          <a:xfrm>
            <a:off x="356379" y="3535904"/>
            <a:ext cx="17177649" cy="6472850"/>
            <a:chOff x="0" y="0"/>
            <a:chExt cx="6266453" cy="2361313"/>
          </a:xfrm>
        </p:grpSpPr>
        <p:sp>
          <p:nvSpPr>
            <p:cNvPr id="41" name="Freeform 41"/>
            <p:cNvSpPr/>
            <p:nvPr/>
          </p:nvSpPr>
          <p:spPr>
            <a:xfrm>
              <a:off x="0" y="0"/>
              <a:ext cx="6266453" cy="2361313"/>
            </a:xfrm>
            <a:custGeom>
              <a:avLst/>
              <a:gdLst/>
              <a:ahLst/>
              <a:cxnLst/>
              <a:rect l="l" t="t" r="r" b="b"/>
              <a:pathLst>
                <a:path w="6266453" h="2361313">
                  <a:moveTo>
                    <a:pt x="0" y="0"/>
                  </a:moveTo>
                  <a:lnTo>
                    <a:pt x="6266453" y="0"/>
                  </a:lnTo>
                  <a:lnTo>
                    <a:pt x="6266453" y="2361313"/>
                  </a:lnTo>
                  <a:lnTo>
                    <a:pt x="0" y="2361313"/>
                  </a:lnTo>
                  <a:close/>
                </a:path>
              </a:pathLst>
            </a:custGeom>
            <a:solidFill>
              <a:srgbClr val="FFFFFF"/>
            </a:solidFill>
          </p:spPr>
        </p:sp>
      </p:grpSp>
      <p:grpSp>
        <p:nvGrpSpPr>
          <p:cNvPr id="42" name="Group 42"/>
          <p:cNvGrpSpPr/>
          <p:nvPr/>
        </p:nvGrpSpPr>
        <p:grpSpPr>
          <a:xfrm>
            <a:off x="769437" y="478577"/>
            <a:ext cx="5982771" cy="910590"/>
            <a:chOff x="0" y="0"/>
            <a:chExt cx="2182531" cy="332186"/>
          </a:xfrm>
        </p:grpSpPr>
        <p:sp>
          <p:nvSpPr>
            <p:cNvPr id="43" name="Freeform 43"/>
            <p:cNvSpPr/>
            <p:nvPr/>
          </p:nvSpPr>
          <p:spPr>
            <a:xfrm>
              <a:off x="0" y="0"/>
              <a:ext cx="2182531" cy="332186"/>
            </a:xfrm>
            <a:custGeom>
              <a:avLst/>
              <a:gdLst/>
              <a:ahLst/>
              <a:cxnLst/>
              <a:rect l="l" t="t" r="r" b="b"/>
              <a:pathLst>
                <a:path w="2182531" h="332186">
                  <a:moveTo>
                    <a:pt x="0" y="0"/>
                  </a:moveTo>
                  <a:lnTo>
                    <a:pt x="2182531" y="0"/>
                  </a:lnTo>
                  <a:lnTo>
                    <a:pt x="2182531" y="332186"/>
                  </a:lnTo>
                  <a:lnTo>
                    <a:pt x="0" y="332186"/>
                  </a:lnTo>
                  <a:close/>
                </a:path>
              </a:pathLst>
            </a:custGeom>
            <a:solidFill>
              <a:srgbClr val="FFFFFF"/>
            </a:solidFill>
          </p:spPr>
        </p:sp>
      </p:grpSp>
      <p:sp>
        <p:nvSpPr>
          <p:cNvPr id="44" name="Freeform 44"/>
          <p:cNvSpPr/>
          <p:nvPr/>
        </p:nvSpPr>
        <p:spPr>
          <a:xfrm flipH="1">
            <a:off x="16442319" y="-47111"/>
            <a:ext cx="5533751" cy="1961966"/>
          </a:xfrm>
          <a:custGeom>
            <a:avLst/>
            <a:gdLst/>
            <a:ahLst/>
            <a:cxnLst/>
            <a:rect l="l" t="t" r="r" b="b"/>
            <a:pathLst>
              <a:path w="5533751" h="1961966">
                <a:moveTo>
                  <a:pt x="5533751" y="0"/>
                </a:moveTo>
                <a:lnTo>
                  <a:pt x="0" y="0"/>
                </a:lnTo>
                <a:lnTo>
                  <a:pt x="0" y="1961966"/>
                </a:lnTo>
                <a:lnTo>
                  <a:pt x="5533751" y="1961966"/>
                </a:lnTo>
                <a:lnTo>
                  <a:pt x="5533751" y="0"/>
                </a:lnTo>
                <a:close/>
              </a:path>
            </a:pathLst>
          </a:custGeom>
          <a:blipFill>
            <a:blip r:embed="rId47">
              <a:extLst>
                <a:ext uri="{96DAC541-7B7A-43D3-8B79-37D633B846F1}">
                  <asvg:svgBlip xmlns="" xmlns:asvg="http://schemas.microsoft.com/office/drawing/2016/SVG/main" r:embed="rId48"/>
                </a:ext>
              </a:extLst>
            </a:blip>
            <a:stretch>
              <a:fillRect/>
            </a:stretch>
          </a:blipFill>
        </p:spPr>
      </p:sp>
      <p:sp>
        <p:nvSpPr>
          <p:cNvPr id="45" name="Freeform 45"/>
          <p:cNvSpPr/>
          <p:nvPr/>
        </p:nvSpPr>
        <p:spPr>
          <a:xfrm>
            <a:off x="14492424" y="8842479"/>
            <a:ext cx="5533751" cy="1961966"/>
          </a:xfrm>
          <a:custGeom>
            <a:avLst/>
            <a:gdLst/>
            <a:ahLst/>
            <a:cxnLst/>
            <a:rect l="l" t="t" r="r" b="b"/>
            <a:pathLst>
              <a:path w="5533751" h="1961966">
                <a:moveTo>
                  <a:pt x="0" y="0"/>
                </a:moveTo>
                <a:lnTo>
                  <a:pt x="5533752" y="0"/>
                </a:lnTo>
                <a:lnTo>
                  <a:pt x="5533752" y="1961967"/>
                </a:lnTo>
                <a:lnTo>
                  <a:pt x="0" y="1961967"/>
                </a:lnTo>
                <a:lnTo>
                  <a:pt x="0" y="0"/>
                </a:lnTo>
                <a:close/>
              </a:path>
            </a:pathLst>
          </a:custGeom>
          <a:blipFill>
            <a:blip r:embed="rId47">
              <a:extLst>
                <a:ext uri="{96DAC541-7B7A-43D3-8B79-37D633B846F1}">
                  <asvg:svgBlip xmlns="" xmlns:asvg="http://schemas.microsoft.com/office/drawing/2016/SVG/main" r:embed="rId48"/>
                </a:ext>
              </a:extLst>
            </a:blip>
            <a:stretch>
              <a:fillRect/>
            </a:stretch>
          </a:blipFill>
        </p:spPr>
      </p:sp>
      <p:sp>
        <p:nvSpPr>
          <p:cNvPr id="46" name="TextBox 46"/>
          <p:cNvSpPr txBox="1"/>
          <p:nvPr/>
        </p:nvSpPr>
        <p:spPr>
          <a:xfrm>
            <a:off x="753755" y="3761132"/>
            <a:ext cx="16179687" cy="6457950"/>
          </a:xfrm>
          <a:prstGeom prst="rect">
            <a:avLst/>
          </a:prstGeom>
        </p:spPr>
        <p:txBody>
          <a:bodyPr lIns="0" tIns="0" rIns="0" bIns="0" rtlCol="0" anchor="t">
            <a:spAutoFit/>
          </a:bodyPr>
          <a:lstStyle/>
          <a:p>
            <a:pPr marL="647700" lvl="1" indent="-323850" algn="just">
              <a:lnSpc>
                <a:spcPts val="3900"/>
              </a:lnSpc>
              <a:buFont typeface="Arial"/>
              <a:buChar char="•"/>
            </a:pPr>
            <a:r>
              <a:rPr lang="en-US" sz="3000">
                <a:solidFill>
                  <a:srgbClr val="000000"/>
                </a:solidFill>
                <a:latin typeface="Poppins"/>
                <a:ea typeface="Poppins"/>
                <a:cs typeface="Poppins"/>
                <a:sym typeface="Poppins"/>
              </a:rPr>
              <a:t>Tạo form HTML để nhập username và password </a:t>
            </a:r>
          </a:p>
          <a:p>
            <a:pPr marL="647700" lvl="1" indent="-323850" algn="just">
              <a:lnSpc>
                <a:spcPts val="3900"/>
              </a:lnSpc>
              <a:buFont typeface="Arial"/>
              <a:buChar char="•"/>
            </a:pPr>
            <a:r>
              <a:rPr lang="en-US" sz="3000">
                <a:solidFill>
                  <a:srgbClr val="000000"/>
                </a:solidFill>
                <a:latin typeface="Poppins"/>
                <a:ea typeface="Poppins"/>
                <a:cs typeface="Poppins"/>
                <a:sym typeface="Poppins"/>
              </a:rPr>
              <a:t>Phương thức POST để gửi dữ liệu </a:t>
            </a:r>
          </a:p>
          <a:p>
            <a:pPr marL="647700" lvl="1" indent="-323850" algn="just">
              <a:lnSpc>
                <a:spcPts val="3900"/>
              </a:lnSpc>
              <a:buFont typeface="Arial"/>
              <a:buChar char="•"/>
            </a:pPr>
            <a:r>
              <a:rPr lang="en-US" sz="3000">
                <a:solidFill>
                  <a:srgbClr val="000000"/>
                </a:solidFill>
                <a:latin typeface="Poppins"/>
                <a:ea typeface="Poppins"/>
                <a:cs typeface="Poppins"/>
                <a:sym typeface="Poppins"/>
              </a:rPr>
              <a:t>Các trường input để nhập thông tin</a:t>
            </a:r>
          </a:p>
          <a:p>
            <a:pPr marL="647700" lvl="1" indent="-323850" algn="just">
              <a:lnSpc>
                <a:spcPts val="3900"/>
              </a:lnSpc>
              <a:buFont typeface="Arial"/>
              <a:buChar char="•"/>
            </a:pPr>
            <a:r>
              <a:rPr lang="en-US" sz="3000">
                <a:solidFill>
                  <a:srgbClr val="000000"/>
                </a:solidFill>
                <a:latin typeface="Poppins"/>
                <a:ea typeface="Poppins"/>
                <a:cs typeface="Poppins"/>
                <a:sym typeface="Poppins"/>
              </a:rPr>
              <a:t>Luật sử dụng:</a:t>
            </a:r>
          </a:p>
          <a:p>
            <a:pPr marL="647700" lvl="1" indent="-323850" algn="just">
              <a:lnSpc>
                <a:spcPts val="3900"/>
              </a:lnSpc>
              <a:buFont typeface="Arial"/>
              <a:buChar char="•"/>
            </a:pPr>
            <a:r>
              <a:rPr lang="en-US" sz="3000">
                <a:solidFill>
                  <a:srgbClr val="000000"/>
                </a:solidFill>
                <a:latin typeface="Poppins"/>
                <a:ea typeface="Poppins"/>
                <a:cs typeface="Poppins"/>
                <a:sym typeface="Poppins"/>
              </a:rPr>
              <a:t>alert http any any -&gt; any any (msg:"SQL Injection Attempt Detected"; content:"union select"; nocase; sid:1000003;)</a:t>
            </a:r>
          </a:p>
          <a:p>
            <a:pPr marL="647700" lvl="1" indent="-323850" algn="just">
              <a:lnSpc>
                <a:spcPts val="3900"/>
              </a:lnSpc>
              <a:buFont typeface="Arial"/>
              <a:buChar char="•"/>
            </a:pPr>
            <a:r>
              <a:rPr lang="en-US" sz="3000">
                <a:solidFill>
                  <a:srgbClr val="000000"/>
                </a:solidFill>
                <a:latin typeface="Poppins"/>
                <a:ea typeface="Poppins"/>
                <a:cs typeface="Poppins"/>
                <a:sym typeface="Poppins"/>
              </a:rPr>
              <a:t>alert http any any -&gt; any any (msg:"SQL Injection Attempt Detected"; content:"' OR '1'='1"; nocase; sid:100005;)</a:t>
            </a:r>
          </a:p>
          <a:p>
            <a:pPr marL="647700" lvl="1" indent="-323850" algn="just">
              <a:lnSpc>
                <a:spcPts val="3900"/>
              </a:lnSpc>
              <a:buFont typeface="Arial"/>
              <a:buChar char="•"/>
            </a:pPr>
            <a:r>
              <a:rPr lang="en-US" sz="3000">
                <a:solidFill>
                  <a:srgbClr val="000000"/>
                </a:solidFill>
                <a:latin typeface="Poppins"/>
                <a:ea typeface="Poppins"/>
                <a:cs typeface="Poppins"/>
                <a:sym typeface="Poppins"/>
              </a:rPr>
              <a:t>alert http any any -&gt; any any (msg:"SQL Injection Attempt Detected"; content:"admin' --"; nocase; sid:100006;)</a:t>
            </a:r>
          </a:p>
          <a:p>
            <a:pPr marL="647700" lvl="1" indent="-323850" algn="just">
              <a:lnSpc>
                <a:spcPts val="3900"/>
              </a:lnSpc>
              <a:buFont typeface="Arial"/>
              <a:buChar char="•"/>
            </a:pPr>
            <a:r>
              <a:rPr lang="en-US" sz="3000">
                <a:solidFill>
                  <a:srgbClr val="000000"/>
                </a:solidFill>
                <a:latin typeface="Poppins"/>
                <a:ea typeface="Poppins"/>
                <a:cs typeface="Poppins"/>
                <a:sym typeface="Poppins"/>
              </a:rPr>
              <a:t>alert http any any -&gt; any any (msg:"SQL Injection Attempt Detected"; content:" or 1=1--"; nocase; sid:100007;)</a:t>
            </a:r>
          </a:p>
          <a:p>
            <a:pPr algn="just">
              <a:lnSpc>
                <a:spcPts val="3900"/>
              </a:lnSpc>
            </a:pPr>
            <a:endParaRPr lang="en-US" sz="3000">
              <a:solidFill>
                <a:srgbClr val="000000"/>
              </a:solidFill>
              <a:latin typeface="Poppins"/>
              <a:ea typeface="Poppins"/>
              <a:cs typeface="Poppins"/>
              <a:sym typeface="Poppins"/>
            </a:endParaRPr>
          </a:p>
        </p:txBody>
      </p:sp>
      <p:sp>
        <p:nvSpPr>
          <p:cNvPr id="47" name="TextBox 47"/>
          <p:cNvSpPr txBox="1"/>
          <p:nvPr/>
        </p:nvSpPr>
        <p:spPr>
          <a:xfrm>
            <a:off x="604364" y="586389"/>
            <a:ext cx="6331884" cy="695325"/>
          </a:xfrm>
          <a:prstGeom prst="rect">
            <a:avLst/>
          </a:prstGeom>
        </p:spPr>
        <p:txBody>
          <a:bodyPr lIns="0" tIns="0" rIns="0" bIns="0" rtlCol="0" anchor="t">
            <a:spAutoFit/>
          </a:bodyPr>
          <a:lstStyle/>
          <a:p>
            <a:pPr algn="ctr">
              <a:lnSpc>
                <a:spcPts val="5399"/>
              </a:lnSpc>
            </a:pPr>
            <a:r>
              <a:rPr lang="en-US" sz="3999" b="1">
                <a:solidFill>
                  <a:srgbClr val="000000"/>
                </a:solidFill>
                <a:latin typeface="Poppins Bold"/>
                <a:ea typeface="Poppins Bold"/>
                <a:cs typeface="Poppins Bold"/>
                <a:sym typeface="Poppins Bold"/>
              </a:rPr>
              <a:t>4.2.4 Giao diện Form</a:t>
            </a:r>
          </a:p>
        </p:txBody>
      </p:sp>
      <p:sp>
        <p:nvSpPr>
          <p:cNvPr id="48" name="Freeform 48"/>
          <p:cNvSpPr/>
          <p:nvPr/>
        </p:nvSpPr>
        <p:spPr>
          <a:xfrm>
            <a:off x="327822" y="1281714"/>
            <a:ext cx="441616" cy="633141"/>
          </a:xfrm>
          <a:custGeom>
            <a:avLst/>
            <a:gdLst/>
            <a:ahLst/>
            <a:cxnLst/>
            <a:rect l="l" t="t" r="r" b="b"/>
            <a:pathLst>
              <a:path w="441616" h="633141">
                <a:moveTo>
                  <a:pt x="0" y="0"/>
                </a:moveTo>
                <a:lnTo>
                  <a:pt x="441615" y="0"/>
                </a:lnTo>
                <a:lnTo>
                  <a:pt x="441615" y="633141"/>
                </a:lnTo>
                <a:lnTo>
                  <a:pt x="0" y="633141"/>
                </a:lnTo>
                <a:lnTo>
                  <a:pt x="0" y="0"/>
                </a:lnTo>
                <a:close/>
              </a:path>
            </a:pathLst>
          </a:custGeom>
          <a:blipFill>
            <a:blip r:embed="rId45">
              <a:extLst>
                <a:ext uri="{96DAC541-7B7A-43D3-8B79-37D633B846F1}">
                  <asvg:svgBlip xmlns="" xmlns:asvg="http://schemas.microsoft.com/office/drawing/2016/SVG/main" r:embed="rId46"/>
                </a:ext>
              </a:extLst>
            </a:blip>
            <a:stretch>
              <a:fillRect/>
            </a:stretch>
          </a:blipFill>
        </p:spPr>
      </p:sp>
      <p:sp>
        <p:nvSpPr>
          <p:cNvPr id="49" name="Freeform 49"/>
          <p:cNvSpPr/>
          <p:nvPr/>
        </p:nvSpPr>
        <p:spPr>
          <a:xfrm>
            <a:off x="3770306" y="1389167"/>
            <a:ext cx="10554236" cy="1969883"/>
          </a:xfrm>
          <a:custGeom>
            <a:avLst/>
            <a:gdLst/>
            <a:ahLst/>
            <a:cxnLst/>
            <a:rect l="l" t="t" r="r" b="b"/>
            <a:pathLst>
              <a:path w="10554236" h="1969883">
                <a:moveTo>
                  <a:pt x="0" y="0"/>
                </a:moveTo>
                <a:lnTo>
                  <a:pt x="10554236" y="0"/>
                </a:lnTo>
                <a:lnTo>
                  <a:pt x="10554236" y="1969883"/>
                </a:lnTo>
                <a:lnTo>
                  <a:pt x="0" y="1969883"/>
                </a:lnTo>
                <a:lnTo>
                  <a:pt x="0" y="0"/>
                </a:lnTo>
                <a:close/>
              </a:path>
            </a:pathLst>
          </a:custGeom>
          <a:blipFill>
            <a:blip r:embed="rId61"/>
            <a:stretch>
              <a:fillRect/>
            </a:stretch>
          </a:blipFill>
        </p:spPr>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24354" r="-1468" b="-56033"/>
            </a:stretch>
          </a:blipFill>
        </p:spPr>
      </p:sp>
      <p:grpSp>
        <p:nvGrpSpPr>
          <p:cNvPr id="3" name="Group 3"/>
          <p:cNvGrpSpPr/>
          <p:nvPr/>
        </p:nvGrpSpPr>
        <p:grpSpPr>
          <a:xfrm>
            <a:off x="1219294" y="2903804"/>
            <a:ext cx="15795020" cy="1269294"/>
            <a:chOff x="0" y="0"/>
            <a:chExt cx="5762066" cy="463042"/>
          </a:xfrm>
        </p:grpSpPr>
        <p:sp>
          <p:nvSpPr>
            <p:cNvPr id="4" name="Freeform 4"/>
            <p:cNvSpPr/>
            <p:nvPr/>
          </p:nvSpPr>
          <p:spPr>
            <a:xfrm>
              <a:off x="0" y="0"/>
              <a:ext cx="5762066" cy="463042"/>
            </a:xfrm>
            <a:custGeom>
              <a:avLst/>
              <a:gdLst/>
              <a:ahLst/>
              <a:cxnLst/>
              <a:rect l="l" t="t" r="r" b="b"/>
              <a:pathLst>
                <a:path w="5762066" h="463042">
                  <a:moveTo>
                    <a:pt x="0" y="0"/>
                  </a:moveTo>
                  <a:lnTo>
                    <a:pt x="5762066" y="0"/>
                  </a:lnTo>
                  <a:lnTo>
                    <a:pt x="5762066" y="463042"/>
                  </a:lnTo>
                  <a:lnTo>
                    <a:pt x="0" y="463042"/>
                  </a:lnTo>
                  <a:close/>
                </a:path>
              </a:pathLst>
            </a:custGeom>
            <a:solidFill>
              <a:srgbClr val="FFFFFF"/>
            </a:solidFill>
          </p:spPr>
        </p:sp>
      </p:grpSp>
      <p:sp>
        <p:nvSpPr>
          <p:cNvPr id="5" name="TextBox 5"/>
          <p:cNvSpPr txBox="1"/>
          <p:nvPr/>
        </p:nvSpPr>
        <p:spPr>
          <a:xfrm>
            <a:off x="2833406" y="3152343"/>
            <a:ext cx="12621188" cy="734060"/>
          </a:xfrm>
          <a:prstGeom prst="rect">
            <a:avLst/>
          </a:prstGeom>
        </p:spPr>
        <p:txBody>
          <a:bodyPr lIns="0" tIns="0" rIns="0" bIns="0" rtlCol="0" anchor="t">
            <a:spAutoFit/>
          </a:bodyPr>
          <a:lstStyle/>
          <a:p>
            <a:pPr algn="ctr">
              <a:lnSpc>
                <a:spcPts val="2859"/>
              </a:lnSpc>
            </a:pPr>
            <a:r>
              <a:rPr lang="en-US" sz="2199">
                <a:solidFill>
                  <a:srgbClr val="000000"/>
                </a:solidFill>
                <a:latin typeface="Poppins"/>
                <a:ea typeface="Poppins"/>
                <a:cs typeface="Poppins"/>
                <a:sym typeface="Poppins"/>
              </a:rPr>
              <a:t>Sử dụng các tài nguyên thiết kế này trong Bản thuyết trình Canva của bạn. Thiết kế vui vẻ!</a:t>
            </a:r>
          </a:p>
          <a:p>
            <a:pPr algn="ctr">
              <a:lnSpc>
                <a:spcPts val="2859"/>
              </a:lnSpc>
            </a:pPr>
            <a:r>
              <a:rPr lang="en-US" sz="2199">
                <a:solidFill>
                  <a:srgbClr val="000000"/>
                </a:solidFill>
                <a:latin typeface="Poppins"/>
                <a:ea typeface="Poppins"/>
                <a:cs typeface="Poppins"/>
                <a:sym typeface="Poppins"/>
              </a:rPr>
              <a:t>Hãy xóa trang này trước khi trình bày.</a:t>
            </a:r>
          </a:p>
        </p:txBody>
      </p:sp>
      <p:sp>
        <p:nvSpPr>
          <p:cNvPr id="6" name="Freeform 6"/>
          <p:cNvSpPr/>
          <p:nvPr/>
        </p:nvSpPr>
        <p:spPr>
          <a:xfrm>
            <a:off x="10260550" y="5062322"/>
            <a:ext cx="879662" cy="879662"/>
          </a:xfrm>
          <a:custGeom>
            <a:avLst/>
            <a:gdLst/>
            <a:ahLst/>
            <a:cxnLst/>
            <a:rect l="l" t="t" r="r" b="b"/>
            <a:pathLst>
              <a:path w="879662" h="879662">
                <a:moveTo>
                  <a:pt x="0" y="0"/>
                </a:moveTo>
                <a:lnTo>
                  <a:pt x="879662" y="0"/>
                </a:lnTo>
                <a:lnTo>
                  <a:pt x="879662" y="879662"/>
                </a:lnTo>
                <a:lnTo>
                  <a:pt x="0" y="879662"/>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sp>
        <p:nvSpPr>
          <p:cNvPr id="7" name="Freeform 7"/>
          <p:cNvSpPr/>
          <p:nvPr/>
        </p:nvSpPr>
        <p:spPr>
          <a:xfrm>
            <a:off x="3901306" y="4929829"/>
            <a:ext cx="911556" cy="1144648"/>
          </a:xfrm>
          <a:custGeom>
            <a:avLst/>
            <a:gdLst/>
            <a:ahLst/>
            <a:cxnLst/>
            <a:rect l="l" t="t" r="r" b="b"/>
            <a:pathLst>
              <a:path w="911556" h="1144648">
                <a:moveTo>
                  <a:pt x="0" y="0"/>
                </a:moveTo>
                <a:lnTo>
                  <a:pt x="911556" y="0"/>
                </a:lnTo>
                <a:lnTo>
                  <a:pt x="911556" y="1144648"/>
                </a:lnTo>
                <a:lnTo>
                  <a:pt x="0" y="1144648"/>
                </a:lnTo>
                <a:lnTo>
                  <a:pt x="0" y="0"/>
                </a:lnTo>
                <a:close/>
              </a:path>
            </a:pathLst>
          </a:custGeom>
          <a:blipFill>
            <a:blip r:embed="rId5">
              <a:extLst>
                <a:ext uri="{96DAC541-7B7A-43D3-8B79-37D633B846F1}">
                  <asvg:svgBlip xmlns="" xmlns:asvg="http://schemas.microsoft.com/office/drawing/2016/SVG/main" r:embed="rId6"/>
                </a:ext>
              </a:extLst>
            </a:blip>
            <a:stretch>
              <a:fillRect/>
            </a:stretch>
          </a:blipFill>
        </p:spPr>
      </p:sp>
      <p:sp>
        <p:nvSpPr>
          <p:cNvPr id="8" name="Freeform 8"/>
          <p:cNvSpPr/>
          <p:nvPr/>
        </p:nvSpPr>
        <p:spPr>
          <a:xfrm>
            <a:off x="7166510" y="5131958"/>
            <a:ext cx="1000528" cy="740391"/>
          </a:xfrm>
          <a:custGeom>
            <a:avLst/>
            <a:gdLst/>
            <a:ahLst/>
            <a:cxnLst/>
            <a:rect l="l" t="t" r="r" b="b"/>
            <a:pathLst>
              <a:path w="1000528" h="740391">
                <a:moveTo>
                  <a:pt x="0" y="0"/>
                </a:moveTo>
                <a:lnTo>
                  <a:pt x="1000528" y="0"/>
                </a:lnTo>
                <a:lnTo>
                  <a:pt x="1000528" y="740391"/>
                </a:lnTo>
                <a:lnTo>
                  <a:pt x="0" y="740391"/>
                </a:lnTo>
                <a:lnTo>
                  <a:pt x="0" y="0"/>
                </a:lnTo>
                <a:close/>
              </a:path>
            </a:pathLst>
          </a:custGeom>
          <a:blipFill>
            <a:blip r:embed="rId7">
              <a:extLst>
                <a:ext uri="{96DAC541-7B7A-43D3-8B79-37D633B846F1}">
                  <asvg:svgBlip xmlns="" xmlns:asvg="http://schemas.microsoft.com/office/drawing/2016/SVG/main" r:embed="rId8"/>
                </a:ext>
              </a:extLst>
            </a:blip>
            <a:stretch>
              <a:fillRect/>
            </a:stretch>
          </a:blipFill>
        </p:spPr>
      </p:sp>
      <p:sp>
        <p:nvSpPr>
          <p:cNvPr id="9" name="Freeform 9"/>
          <p:cNvSpPr/>
          <p:nvPr/>
        </p:nvSpPr>
        <p:spPr>
          <a:xfrm>
            <a:off x="5489422" y="5003708"/>
            <a:ext cx="1000528" cy="996890"/>
          </a:xfrm>
          <a:custGeom>
            <a:avLst/>
            <a:gdLst/>
            <a:ahLst/>
            <a:cxnLst/>
            <a:rect l="l" t="t" r="r" b="b"/>
            <a:pathLst>
              <a:path w="1000528" h="996890">
                <a:moveTo>
                  <a:pt x="0" y="0"/>
                </a:moveTo>
                <a:lnTo>
                  <a:pt x="1000528" y="0"/>
                </a:lnTo>
                <a:lnTo>
                  <a:pt x="1000528" y="996890"/>
                </a:lnTo>
                <a:lnTo>
                  <a:pt x="0" y="996890"/>
                </a:lnTo>
                <a:lnTo>
                  <a:pt x="0" y="0"/>
                </a:lnTo>
                <a:close/>
              </a:path>
            </a:pathLst>
          </a:custGeom>
          <a:blipFill>
            <a:blip r:embed="rId9">
              <a:extLst>
                <a:ext uri="{96DAC541-7B7A-43D3-8B79-37D633B846F1}">
                  <asvg:svgBlip xmlns="" xmlns:asvg="http://schemas.microsoft.com/office/drawing/2016/SVG/main" r:embed="rId10"/>
                </a:ext>
              </a:extLst>
            </a:blip>
            <a:stretch>
              <a:fillRect/>
            </a:stretch>
          </a:blipFill>
        </p:spPr>
      </p:sp>
      <p:sp>
        <p:nvSpPr>
          <p:cNvPr id="10" name="Freeform 10"/>
          <p:cNvSpPr/>
          <p:nvPr/>
        </p:nvSpPr>
        <p:spPr>
          <a:xfrm>
            <a:off x="8843599" y="5001889"/>
            <a:ext cx="740391" cy="1000528"/>
          </a:xfrm>
          <a:custGeom>
            <a:avLst/>
            <a:gdLst/>
            <a:ahLst/>
            <a:cxnLst/>
            <a:rect l="l" t="t" r="r" b="b"/>
            <a:pathLst>
              <a:path w="740391" h="1000528">
                <a:moveTo>
                  <a:pt x="0" y="0"/>
                </a:moveTo>
                <a:lnTo>
                  <a:pt x="740390" y="0"/>
                </a:lnTo>
                <a:lnTo>
                  <a:pt x="740390" y="1000528"/>
                </a:lnTo>
                <a:lnTo>
                  <a:pt x="0" y="1000528"/>
                </a:lnTo>
                <a:lnTo>
                  <a:pt x="0" y="0"/>
                </a:lnTo>
                <a:close/>
              </a:path>
            </a:pathLst>
          </a:custGeom>
          <a:blipFill>
            <a:blip r:embed="rId11">
              <a:extLst>
                <a:ext uri="{96DAC541-7B7A-43D3-8B79-37D633B846F1}">
                  <asvg:svgBlip xmlns="" xmlns:asvg="http://schemas.microsoft.com/office/drawing/2016/SVG/main" r:embed="rId12"/>
                </a:ext>
              </a:extLst>
            </a:blip>
            <a:stretch>
              <a:fillRect/>
            </a:stretch>
          </a:blipFill>
        </p:spPr>
      </p:sp>
      <p:sp>
        <p:nvSpPr>
          <p:cNvPr id="11" name="Freeform 11"/>
          <p:cNvSpPr/>
          <p:nvPr/>
        </p:nvSpPr>
        <p:spPr>
          <a:xfrm>
            <a:off x="11816773" y="5075325"/>
            <a:ext cx="1173556" cy="853656"/>
          </a:xfrm>
          <a:custGeom>
            <a:avLst/>
            <a:gdLst/>
            <a:ahLst/>
            <a:cxnLst/>
            <a:rect l="l" t="t" r="r" b="b"/>
            <a:pathLst>
              <a:path w="1173556" h="853656">
                <a:moveTo>
                  <a:pt x="0" y="0"/>
                </a:moveTo>
                <a:lnTo>
                  <a:pt x="1173555" y="0"/>
                </a:lnTo>
                <a:lnTo>
                  <a:pt x="1173555" y="853656"/>
                </a:lnTo>
                <a:lnTo>
                  <a:pt x="0" y="853656"/>
                </a:lnTo>
                <a:lnTo>
                  <a:pt x="0" y="0"/>
                </a:lnTo>
                <a:close/>
              </a:path>
            </a:pathLst>
          </a:custGeom>
          <a:blipFill>
            <a:blip r:embed="rId13">
              <a:extLst>
                <a:ext uri="{96DAC541-7B7A-43D3-8B79-37D633B846F1}">
                  <asvg:svgBlip xmlns="" xmlns:asvg="http://schemas.microsoft.com/office/drawing/2016/SVG/main" r:embed="rId14"/>
                </a:ext>
              </a:extLst>
            </a:blip>
            <a:stretch>
              <a:fillRect/>
            </a:stretch>
          </a:blipFill>
        </p:spPr>
      </p:sp>
      <p:sp>
        <p:nvSpPr>
          <p:cNvPr id="12" name="Freeform 12"/>
          <p:cNvSpPr/>
          <p:nvPr/>
        </p:nvSpPr>
        <p:spPr>
          <a:xfrm>
            <a:off x="13666888" y="4915375"/>
            <a:ext cx="721203" cy="1173556"/>
          </a:xfrm>
          <a:custGeom>
            <a:avLst/>
            <a:gdLst/>
            <a:ahLst/>
            <a:cxnLst/>
            <a:rect l="l" t="t" r="r" b="b"/>
            <a:pathLst>
              <a:path w="721203" h="1173556">
                <a:moveTo>
                  <a:pt x="0" y="0"/>
                </a:moveTo>
                <a:lnTo>
                  <a:pt x="721204" y="0"/>
                </a:lnTo>
                <a:lnTo>
                  <a:pt x="721204" y="1173556"/>
                </a:lnTo>
                <a:lnTo>
                  <a:pt x="0" y="1173556"/>
                </a:lnTo>
                <a:lnTo>
                  <a:pt x="0" y="0"/>
                </a:lnTo>
                <a:close/>
              </a:path>
            </a:pathLst>
          </a:custGeom>
          <a:blipFill>
            <a:blip r:embed="rId15">
              <a:extLst>
                <a:ext uri="{96DAC541-7B7A-43D3-8B79-37D633B846F1}">
                  <asvg:svgBlip xmlns="" xmlns:asvg="http://schemas.microsoft.com/office/drawing/2016/SVG/main" r:embed="rId16"/>
                </a:ext>
              </a:extLst>
            </a:blip>
            <a:stretch>
              <a:fillRect/>
            </a:stretch>
          </a:blipFill>
        </p:spPr>
      </p:sp>
      <p:grpSp>
        <p:nvGrpSpPr>
          <p:cNvPr id="13" name="Group 13"/>
          <p:cNvGrpSpPr/>
          <p:nvPr/>
        </p:nvGrpSpPr>
        <p:grpSpPr>
          <a:xfrm>
            <a:off x="1219294" y="2903804"/>
            <a:ext cx="15795020" cy="1269294"/>
            <a:chOff x="0" y="0"/>
            <a:chExt cx="5762066" cy="463042"/>
          </a:xfrm>
        </p:grpSpPr>
        <p:sp>
          <p:nvSpPr>
            <p:cNvPr id="14" name="Freeform 14"/>
            <p:cNvSpPr/>
            <p:nvPr/>
          </p:nvSpPr>
          <p:spPr>
            <a:xfrm>
              <a:off x="0" y="0"/>
              <a:ext cx="5762066" cy="463042"/>
            </a:xfrm>
            <a:custGeom>
              <a:avLst/>
              <a:gdLst/>
              <a:ahLst/>
              <a:cxnLst/>
              <a:rect l="l" t="t" r="r" b="b"/>
              <a:pathLst>
                <a:path w="5762066" h="463042">
                  <a:moveTo>
                    <a:pt x="0" y="0"/>
                  </a:moveTo>
                  <a:lnTo>
                    <a:pt x="5762066" y="0"/>
                  </a:lnTo>
                  <a:lnTo>
                    <a:pt x="5762066" y="463042"/>
                  </a:lnTo>
                  <a:lnTo>
                    <a:pt x="0" y="463042"/>
                  </a:lnTo>
                  <a:close/>
                </a:path>
              </a:pathLst>
            </a:custGeom>
            <a:solidFill>
              <a:srgbClr val="FFFFFF"/>
            </a:solidFill>
          </p:spPr>
        </p:sp>
      </p:grpSp>
      <p:sp>
        <p:nvSpPr>
          <p:cNvPr id="15" name="TextBox 15"/>
          <p:cNvSpPr txBox="1"/>
          <p:nvPr/>
        </p:nvSpPr>
        <p:spPr>
          <a:xfrm>
            <a:off x="2833406" y="3152343"/>
            <a:ext cx="12621188" cy="734060"/>
          </a:xfrm>
          <a:prstGeom prst="rect">
            <a:avLst/>
          </a:prstGeom>
        </p:spPr>
        <p:txBody>
          <a:bodyPr lIns="0" tIns="0" rIns="0" bIns="0" rtlCol="0" anchor="t">
            <a:spAutoFit/>
          </a:bodyPr>
          <a:lstStyle/>
          <a:p>
            <a:pPr algn="ctr">
              <a:lnSpc>
                <a:spcPts val="2859"/>
              </a:lnSpc>
            </a:pPr>
            <a:r>
              <a:rPr lang="en-US" sz="2199">
                <a:solidFill>
                  <a:srgbClr val="000000"/>
                </a:solidFill>
                <a:latin typeface="Poppins"/>
                <a:ea typeface="Poppins"/>
                <a:cs typeface="Poppins"/>
                <a:sym typeface="Poppins"/>
              </a:rPr>
              <a:t>Sử dụng các tài nguyên thiết kế này trong Bản thuyết trình Canva của bạn. Thiết kế vui vẻ!</a:t>
            </a:r>
          </a:p>
          <a:p>
            <a:pPr algn="ctr">
              <a:lnSpc>
                <a:spcPts val="2859"/>
              </a:lnSpc>
            </a:pPr>
            <a:r>
              <a:rPr lang="en-US" sz="2199">
                <a:solidFill>
                  <a:srgbClr val="000000"/>
                </a:solidFill>
                <a:latin typeface="Poppins"/>
                <a:ea typeface="Poppins"/>
                <a:cs typeface="Poppins"/>
                <a:sym typeface="Poppins"/>
              </a:rPr>
              <a:t>Hãy xóa trang này trước khi trình bày.</a:t>
            </a:r>
          </a:p>
        </p:txBody>
      </p:sp>
      <p:sp>
        <p:nvSpPr>
          <p:cNvPr id="16" name="Freeform 16"/>
          <p:cNvSpPr/>
          <p:nvPr/>
        </p:nvSpPr>
        <p:spPr>
          <a:xfrm>
            <a:off x="13625403" y="5777265"/>
            <a:ext cx="2367586" cy="839417"/>
          </a:xfrm>
          <a:custGeom>
            <a:avLst/>
            <a:gdLst/>
            <a:ahLst/>
            <a:cxnLst/>
            <a:rect l="l" t="t" r="r" b="b"/>
            <a:pathLst>
              <a:path w="2367586" h="839417">
                <a:moveTo>
                  <a:pt x="0" y="0"/>
                </a:moveTo>
                <a:lnTo>
                  <a:pt x="2367586" y="0"/>
                </a:lnTo>
                <a:lnTo>
                  <a:pt x="2367586" y="839417"/>
                </a:lnTo>
                <a:lnTo>
                  <a:pt x="0" y="839417"/>
                </a:lnTo>
                <a:lnTo>
                  <a:pt x="0" y="0"/>
                </a:lnTo>
                <a:close/>
              </a:path>
            </a:pathLst>
          </a:custGeom>
          <a:blipFill>
            <a:blip r:embed="rId17">
              <a:extLst>
                <a:ext uri="{96DAC541-7B7A-43D3-8B79-37D633B846F1}">
                  <asvg:svgBlip xmlns="" xmlns:asvg="http://schemas.microsoft.com/office/drawing/2016/SVG/main" r:embed="rId18"/>
                </a:ext>
              </a:extLst>
            </a:blip>
            <a:stretch>
              <a:fillRect/>
            </a:stretch>
          </a:blipFill>
        </p:spPr>
      </p:sp>
      <p:sp>
        <p:nvSpPr>
          <p:cNvPr id="17" name="Freeform 17"/>
          <p:cNvSpPr/>
          <p:nvPr/>
        </p:nvSpPr>
        <p:spPr>
          <a:xfrm>
            <a:off x="7633736" y="5375265"/>
            <a:ext cx="1637441" cy="1643417"/>
          </a:xfrm>
          <a:custGeom>
            <a:avLst/>
            <a:gdLst/>
            <a:ahLst/>
            <a:cxnLst/>
            <a:rect l="l" t="t" r="r" b="b"/>
            <a:pathLst>
              <a:path w="1637441" h="1643417">
                <a:moveTo>
                  <a:pt x="0" y="0"/>
                </a:moveTo>
                <a:lnTo>
                  <a:pt x="1637441" y="0"/>
                </a:lnTo>
                <a:lnTo>
                  <a:pt x="1637441" y="1643417"/>
                </a:lnTo>
                <a:lnTo>
                  <a:pt x="0" y="1643417"/>
                </a:lnTo>
                <a:lnTo>
                  <a:pt x="0" y="0"/>
                </a:lnTo>
                <a:close/>
              </a:path>
            </a:pathLst>
          </a:custGeom>
          <a:blipFill>
            <a:blip r:embed="rId19">
              <a:extLst>
                <a:ext uri="{96DAC541-7B7A-43D3-8B79-37D633B846F1}">
                  <asvg:svgBlip xmlns="" xmlns:asvg="http://schemas.microsoft.com/office/drawing/2016/SVG/main" r:embed="rId20"/>
                </a:ext>
              </a:extLst>
            </a:blip>
            <a:stretch>
              <a:fillRect/>
            </a:stretch>
          </a:blipFill>
        </p:spPr>
      </p:sp>
      <p:sp>
        <p:nvSpPr>
          <p:cNvPr id="18" name="Freeform 18"/>
          <p:cNvSpPr/>
          <p:nvPr/>
        </p:nvSpPr>
        <p:spPr>
          <a:xfrm>
            <a:off x="2031895" y="5620070"/>
            <a:ext cx="4393894" cy="1062523"/>
          </a:xfrm>
          <a:custGeom>
            <a:avLst/>
            <a:gdLst/>
            <a:ahLst/>
            <a:cxnLst/>
            <a:rect l="l" t="t" r="r" b="b"/>
            <a:pathLst>
              <a:path w="4393894" h="1062523">
                <a:moveTo>
                  <a:pt x="0" y="0"/>
                </a:moveTo>
                <a:lnTo>
                  <a:pt x="4393894" y="0"/>
                </a:lnTo>
                <a:lnTo>
                  <a:pt x="4393894" y="1062524"/>
                </a:lnTo>
                <a:lnTo>
                  <a:pt x="0" y="1062524"/>
                </a:lnTo>
                <a:lnTo>
                  <a:pt x="0" y="0"/>
                </a:lnTo>
                <a:close/>
              </a:path>
            </a:pathLst>
          </a:custGeom>
          <a:blipFill>
            <a:blip r:embed="rId21">
              <a:extLst>
                <a:ext uri="{96DAC541-7B7A-43D3-8B79-37D633B846F1}">
                  <asvg:svgBlip xmlns="" xmlns:asvg="http://schemas.microsoft.com/office/drawing/2016/SVG/main" r:embed="rId22"/>
                </a:ext>
              </a:extLst>
            </a:blip>
            <a:stretch>
              <a:fillRect/>
            </a:stretch>
          </a:blipFill>
        </p:spPr>
      </p:sp>
      <p:grpSp>
        <p:nvGrpSpPr>
          <p:cNvPr id="19" name="Group 19"/>
          <p:cNvGrpSpPr/>
          <p:nvPr/>
        </p:nvGrpSpPr>
        <p:grpSpPr>
          <a:xfrm>
            <a:off x="548629" y="1598285"/>
            <a:ext cx="17177649" cy="5420398"/>
            <a:chOff x="0" y="0"/>
            <a:chExt cx="6266453" cy="1977376"/>
          </a:xfrm>
        </p:grpSpPr>
        <p:sp>
          <p:nvSpPr>
            <p:cNvPr id="20" name="Freeform 20"/>
            <p:cNvSpPr/>
            <p:nvPr/>
          </p:nvSpPr>
          <p:spPr>
            <a:xfrm>
              <a:off x="0" y="0"/>
              <a:ext cx="6266453" cy="1977376"/>
            </a:xfrm>
            <a:custGeom>
              <a:avLst/>
              <a:gdLst/>
              <a:ahLst/>
              <a:cxnLst/>
              <a:rect l="l" t="t" r="r" b="b"/>
              <a:pathLst>
                <a:path w="6266453" h="1977376">
                  <a:moveTo>
                    <a:pt x="0" y="0"/>
                  </a:moveTo>
                  <a:lnTo>
                    <a:pt x="6266453" y="0"/>
                  </a:lnTo>
                  <a:lnTo>
                    <a:pt x="6266453" y="1977376"/>
                  </a:lnTo>
                  <a:lnTo>
                    <a:pt x="0" y="1977376"/>
                  </a:lnTo>
                  <a:close/>
                </a:path>
              </a:pathLst>
            </a:custGeom>
            <a:solidFill>
              <a:srgbClr val="FFFFFF"/>
            </a:solidFill>
          </p:spPr>
        </p:sp>
      </p:grpSp>
      <p:grpSp>
        <p:nvGrpSpPr>
          <p:cNvPr id="21" name="Group 21"/>
          <p:cNvGrpSpPr/>
          <p:nvPr/>
        </p:nvGrpSpPr>
        <p:grpSpPr>
          <a:xfrm>
            <a:off x="769437" y="478577"/>
            <a:ext cx="5036973" cy="910590"/>
            <a:chOff x="0" y="0"/>
            <a:chExt cx="1837501" cy="332186"/>
          </a:xfrm>
        </p:grpSpPr>
        <p:sp>
          <p:nvSpPr>
            <p:cNvPr id="22" name="Freeform 22"/>
            <p:cNvSpPr/>
            <p:nvPr/>
          </p:nvSpPr>
          <p:spPr>
            <a:xfrm>
              <a:off x="0" y="0"/>
              <a:ext cx="1837501" cy="332186"/>
            </a:xfrm>
            <a:custGeom>
              <a:avLst/>
              <a:gdLst/>
              <a:ahLst/>
              <a:cxnLst/>
              <a:rect l="l" t="t" r="r" b="b"/>
              <a:pathLst>
                <a:path w="1837501" h="332186">
                  <a:moveTo>
                    <a:pt x="0" y="0"/>
                  </a:moveTo>
                  <a:lnTo>
                    <a:pt x="1837501" y="0"/>
                  </a:lnTo>
                  <a:lnTo>
                    <a:pt x="1837501" y="332186"/>
                  </a:lnTo>
                  <a:lnTo>
                    <a:pt x="0" y="332186"/>
                  </a:lnTo>
                  <a:close/>
                </a:path>
              </a:pathLst>
            </a:custGeom>
            <a:solidFill>
              <a:srgbClr val="FFFFFF"/>
            </a:solidFill>
          </p:spPr>
        </p:sp>
      </p:grpSp>
      <p:sp>
        <p:nvSpPr>
          <p:cNvPr id="23" name="Freeform 23"/>
          <p:cNvSpPr/>
          <p:nvPr/>
        </p:nvSpPr>
        <p:spPr>
          <a:xfrm flipH="1">
            <a:off x="16442319" y="-47111"/>
            <a:ext cx="5533751" cy="1961966"/>
          </a:xfrm>
          <a:custGeom>
            <a:avLst/>
            <a:gdLst/>
            <a:ahLst/>
            <a:cxnLst/>
            <a:rect l="l" t="t" r="r" b="b"/>
            <a:pathLst>
              <a:path w="5533751" h="1961966">
                <a:moveTo>
                  <a:pt x="5533751" y="0"/>
                </a:moveTo>
                <a:lnTo>
                  <a:pt x="0" y="0"/>
                </a:lnTo>
                <a:lnTo>
                  <a:pt x="0" y="1961966"/>
                </a:lnTo>
                <a:lnTo>
                  <a:pt x="5533751" y="1961966"/>
                </a:lnTo>
                <a:lnTo>
                  <a:pt x="5533751" y="0"/>
                </a:lnTo>
                <a:close/>
              </a:path>
            </a:pathLst>
          </a:custGeom>
          <a:blipFill>
            <a:blip r:embed="rId17">
              <a:extLst>
                <a:ext uri="{96DAC541-7B7A-43D3-8B79-37D633B846F1}">
                  <asvg:svgBlip xmlns="" xmlns:asvg="http://schemas.microsoft.com/office/drawing/2016/SVG/main" r:embed="rId18"/>
                </a:ext>
              </a:extLst>
            </a:blip>
            <a:stretch>
              <a:fillRect/>
            </a:stretch>
          </a:blipFill>
        </p:spPr>
      </p:sp>
      <p:sp>
        <p:nvSpPr>
          <p:cNvPr id="24" name="Freeform 24"/>
          <p:cNvSpPr/>
          <p:nvPr/>
        </p:nvSpPr>
        <p:spPr>
          <a:xfrm>
            <a:off x="14492424" y="8842479"/>
            <a:ext cx="5533751" cy="1961966"/>
          </a:xfrm>
          <a:custGeom>
            <a:avLst/>
            <a:gdLst/>
            <a:ahLst/>
            <a:cxnLst/>
            <a:rect l="l" t="t" r="r" b="b"/>
            <a:pathLst>
              <a:path w="5533751" h="1961966">
                <a:moveTo>
                  <a:pt x="0" y="0"/>
                </a:moveTo>
                <a:lnTo>
                  <a:pt x="5533752" y="0"/>
                </a:lnTo>
                <a:lnTo>
                  <a:pt x="5533752" y="1961967"/>
                </a:lnTo>
                <a:lnTo>
                  <a:pt x="0" y="1961967"/>
                </a:lnTo>
                <a:lnTo>
                  <a:pt x="0" y="0"/>
                </a:lnTo>
                <a:close/>
              </a:path>
            </a:pathLst>
          </a:custGeom>
          <a:blipFill>
            <a:blip r:embed="rId17">
              <a:extLst>
                <a:ext uri="{96DAC541-7B7A-43D3-8B79-37D633B846F1}">
                  <asvg:svgBlip xmlns="" xmlns:asvg="http://schemas.microsoft.com/office/drawing/2016/SVG/main" r:embed="rId18"/>
                </a:ext>
              </a:extLst>
            </a:blip>
            <a:stretch>
              <a:fillRect/>
            </a:stretch>
          </a:blipFill>
        </p:spPr>
      </p:sp>
      <p:sp>
        <p:nvSpPr>
          <p:cNvPr id="25" name="TextBox 25"/>
          <p:cNvSpPr txBox="1"/>
          <p:nvPr/>
        </p:nvSpPr>
        <p:spPr>
          <a:xfrm>
            <a:off x="753755" y="1794562"/>
            <a:ext cx="16179687" cy="5255260"/>
          </a:xfrm>
          <a:prstGeom prst="rect">
            <a:avLst/>
          </a:prstGeom>
        </p:spPr>
        <p:txBody>
          <a:bodyPr lIns="0" tIns="0" rIns="0" bIns="0" rtlCol="0" anchor="t">
            <a:spAutoFit/>
          </a:bodyPr>
          <a:lstStyle/>
          <a:p>
            <a:pPr algn="just">
              <a:lnSpc>
                <a:spcPts val="4159"/>
              </a:lnSpc>
            </a:pPr>
            <a:r>
              <a:rPr lang="en-US" sz="3199">
                <a:solidFill>
                  <a:srgbClr val="000000"/>
                </a:solidFill>
                <a:latin typeface="Poppins"/>
                <a:ea typeface="Poppins"/>
                <a:cs typeface="Poppins"/>
                <a:sym typeface="Poppins"/>
              </a:rPr>
              <a:t>Bước 1: Thực hiện tấn công SQL Injection thủ công qua form</a:t>
            </a:r>
          </a:p>
          <a:p>
            <a:pPr marL="690879" lvl="1" indent="-345439" algn="just">
              <a:lnSpc>
                <a:spcPts val="4159"/>
              </a:lnSpc>
              <a:buFont typeface="Arial"/>
              <a:buChar char="•"/>
            </a:pPr>
            <a:r>
              <a:rPr lang="en-US" sz="3199">
                <a:solidFill>
                  <a:srgbClr val="000000"/>
                </a:solidFill>
                <a:latin typeface="Poppins"/>
                <a:ea typeface="Poppins"/>
                <a:cs typeface="Poppins"/>
                <a:sym typeface="Poppins"/>
              </a:rPr>
              <a:t>Trên máy tấn công: </a:t>
            </a:r>
          </a:p>
          <a:p>
            <a:pPr marL="1381758" lvl="2" indent="-460586" algn="just">
              <a:lnSpc>
                <a:spcPts val="4159"/>
              </a:lnSpc>
              <a:buFont typeface="Arial"/>
              <a:buChar char="⚬"/>
            </a:pPr>
            <a:r>
              <a:rPr lang="en-US" sz="3199">
                <a:solidFill>
                  <a:srgbClr val="000000"/>
                </a:solidFill>
                <a:latin typeface="Poppins"/>
                <a:ea typeface="Poppins"/>
                <a:cs typeface="Poppins"/>
                <a:sym typeface="Poppins"/>
              </a:rPr>
              <a:t>Mở trình duyệt, truy cập http://192.168.198.132/login.php.</a:t>
            </a:r>
          </a:p>
          <a:p>
            <a:pPr marL="1381758" lvl="2" indent="-460586" algn="just">
              <a:lnSpc>
                <a:spcPts val="4159"/>
              </a:lnSpc>
              <a:buFont typeface="Arial"/>
              <a:buChar char="⚬"/>
            </a:pPr>
            <a:r>
              <a:rPr lang="en-US" sz="3199">
                <a:solidFill>
                  <a:srgbClr val="000000"/>
                </a:solidFill>
                <a:latin typeface="Poppins"/>
                <a:ea typeface="Poppins"/>
                <a:cs typeface="Poppins"/>
                <a:sym typeface="Poppins"/>
              </a:rPr>
              <a:t>Nhập vào form: </a:t>
            </a:r>
          </a:p>
          <a:p>
            <a:pPr marL="2072637" lvl="3" indent="-518159" algn="just">
              <a:lnSpc>
                <a:spcPts val="4159"/>
              </a:lnSpc>
              <a:buFont typeface="Arial"/>
              <a:buChar char="￭"/>
            </a:pPr>
            <a:r>
              <a:rPr lang="en-US" sz="3199">
                <a:solidFill>
                  <a:srgbClr val="000000"/>
                </a:solidFill>
                <a:latin typeface="Poppins"/>
                <a:ea typeface="Poppins"/>
                <a:cs typeface="Poppins"/>
                <a:sym typeface="Poppins"/>
              </a:rPr>
              <a:t>Username: ' OR '1'='1'</a:t>
            </a:r>
          </a:p>
          <a:p>
            <a:pPr marL="2072637" lvl="3" indent="-518159" algn="just">
              <a:lnSpc>
                <a:spcPts val="4159"/>
              </a:lnSpc>
              <a:buFont typeface="Arial"/>
              <a:buChar char="￭"/>
            </a:pPr>
            <a:r>
              <a:rPr lang="en-US" sz="3199">
                <a:solidFill>
                  <a:srgbClr val="000000"/>
                </a:solidFill>
                <a:latin typeface="Poppins"/>
                <a:ea typeface="Poppins"/>
                <a:cs typeface="Poppins"/>
                <a:sym typeface="Poppins"/>
              </a:rPr>
              <a:t>Password: 123 (hoặc bất kỳ giá trị nào).</a:t>
            </a:r>
          </a:p>
          <a:p>
            <a:pPr marL="1381758" lvl="2" indent="-460586" algn="just">
              <a:lnSpc>
                <a:spcPts val="4159"/>
              </a:lnSpc>
              <a:buFont typeface="Arial"/>
              <a:buChar char="⚬"/>
            </a:pPr>
            <a:r>
              <a:rPr lang="en-US" sz="3199">
                <a:solidFill>
                  <a:srgbClr val="000000"/>
                </a:solidFill>
                <a:latin typeface="Poppins"/>
                <a:ea typeface="Poppins"/>
                <a:cs typeface="Poppins"/>
                <a:sym typeface="Poppins"/>
              </a:rPr>
              <a:t>Nhấn "Đăng nhập".</a:t>
            </a:r>
          </a:p>
          <a:p>
            <a:pPr marL="690879" lvl="1" indent="-345439" algn="just">
              <a:lnSpc>
                <a:spcPts val="4159"/>
              </a:lnSpc>
              <a:buFont typeface="Arial"/>
              <a:buChar char="•"/>
            </a:pPr>
            <a:r>
              <a:rPr lang="en-US" sz="3199">
                <a:solidFill>
                  <a:srgbClr val="000000"/>
                </a:solidFill>
                <a:latin typeface="Poppins"/>
                <a:ea typeface="Poppins"/>
                <a:cs typeface="Poppins"/>
                <a:sym typeface="Poppins"/>
              </a:rPr>
              <a:t>Kết quả: Trang hiển thị "Đăng nhập thành công!" cùng thông tin tài khoản (nếu có).</a:t>
            </a:r>
          </a:p>
          <a:p>
            <a:pPr algn="just">
              <a:lnSpc>
                <a:spcPts val="4159"/>
              </a:lnSpc>
            </a:pPr>
            <a:endParaRPr lang="en-US" sz="3199">
              <a:solidFill>
                <a:srgbClr val="000000"/>
              </a:solidFill>
              <a:latin typeface="Poppins"/>
              <a:ea typeface="Poppins"/>
              <a:cs typeface="Poppins"/>
              <a:sym typeface="Poppins"/>
            </a:endParaRPr>
          </a:p>
        </p:txBody>
      </p:sp>
      <p:sp>
        <p:nvSpPr>
          <p:cNvPr id="26" name="TextBox 26"/>
          <p:cNvSpPr txBox="1"/>
          <p:nvPr/>
        </p:nvSpPr>
        <p:spPr>
          <a:xfrm>
            <a:off x="690943" y="538584"/>
            <a:ext cx="4887709" cy="695325"/>
          </a:xfrm>
          <a:prstGeom prst="rect">
            <a:avLst/>
          </a:prstGeom>
        </p:spPr>
        <p:txBody>
          <a:bodyPr lIns="0" tIns="0" rIns="0" bIns="0" rtlCol="0" anchor="t">
            <a:spAutoFit/>
          </a:bodyPr>
          <a:lstStyle/>
          <a:p>
            <a:pPr algn="ctr">
              <a:lnSpc>
                <a:spcPts val="5399"/>
              </a:lnSpc>
            </a:pPr>
            <a:r>
              <a:rPr lang="en-US" sz="3999" b="1">
                <a:solidFill>
                  <a:srgbClr val="000000"/>
                </a:solidFill>
                <a:latin typeface="Poppins Bold"/>
                <a:ea typeface="Poppins Bold"/>
                <a:cs typeface="Poppins Bold"/>
                <a:sym typeface="Poppins Bold"/>
              </a:rPr>
              <a:t>4.3 Mô tả demo</a:t>
            </a:r>
          </a:p>
        </p:txBody>
      </p:sp>
      <p:sp>
        <p:nvSpPr>
          <p:cNvPr id="27" name="Freeform 27"/>
          <p:cNvSpPr/>
          <p:nvPr/>
        </p:nvSpPr>
        <p:spPr>
          <a:xfrm>
            <a:off x="16793505" y="3742304"/>
            <a:ext cx="441616" cy="633141"/>
          </a:xfrm>
          <a:custGeom>
            <a:avLst/>
            <a:gdLst/>
            <a:ahLst/>
            <a:cxnLst/>
            <a:rect l="l" t="t" r="r" b="b"/>
            <a:pathLst>
              <a:path w="441616" h="633141">
                <a:moveTo>
                  <a:pt x="0" y="0"/>
                </a:moveTo>
                <a:lnTo>
                  <a:pt x="441616" y="0"/>
                </a:lnTo>
                <a:lnTo>
                  <a:pt x="441616" y="633141"/>
                </a:lnTo>
                <a:lnTo>
                  <a:pt x="0" y="633141"/>
                </a:lnTo>
                <a:lnTo>
                  <a:pt x="0" y="0"/>
                </a:lnTo>
                <a:close/>
              </a:path>
            </a:pathLst>
          </a:custGeom>
          <a:blipFill>
            <a:blip r:embed="rId23">
              <a:extLst>
                <a:ext uri="{96DAC541-7B7A-43D3-8B79-37D633B846F1}">
                  <asvg:svgBlip xmlns="" xmlns:asvg="http://schemas.microsoft.com/office/drawing/2016/SVG/main" r:embed="rId24"/>
                </a:ext>
              </a:extLst>
            </a:blip>
            <a:stretch>
              <a:fillRect/>
            </a:stretch>
          </a:blipFill>
        </p:spPr>
      </p:sp>
      <p:sp>
        <p:nvSpPr>
          <p:cNvPr id="28" name="Freeform 28"/>
          <p:cNvSpPr/>
          <p:nvPr/>
        </p:nvSpPr>
        <p:spPr>
          <a:xfrm>
            <a:off x="327822" y="1281714"/>
            <a:ext cx="441616" cy="633141"/>
          </a:xfrm>
          <a:custGeom>
            <a:avLst/>
            <a:gdLst/>
            <a:ahLst/>
            <a:cxnLst/>
            <a:rect l="l" t="t" r="r" b="b"/>
            <a:pathLst>
              <a:path w="441616" h="633141">
                <a:moveTo>
                  <a:pt x="0" y="0"/>
                </a:moveTo>
                <a:lnTo>
                  <a:pt x="441615" y="0"/>
                </a:lnTo>
                <a:lnTo>
                  <a:pt x="441615" y="633141"/>
                </a:lnTo>
                <a:lnTo>
                  <a:pt x="0" y="633141"/>
                </a:lnTo>
                <a:lnTo>
                  <a:pt x="0" y="0"/>
                </a:lnTo>
                <a:close/>
              </a:path>
            </a:pathLst>
          </a:custGeom>
          <a:blipFill>
            <a:blip r:embed="rId23">
              <a:extLst>
                <a:ext uri="{96DAC541-7B7A-43D3-8B79-37D633B846F1}">
                  <asvg:svgBlip xmlns="" xmlns:asvg="http://schemas.microsoft.com/office/drawing/2016/SVG/main" r:embed="rId24"/>
                </a:ext>
              </a:extLst>
            </a:blip>
            <a:stretch>
              <a:fillRect/>
            </a:stretch>
          </a:blipFill>
        </p:spPr>
      </p:sp>
      <p:sp>
        <p:nvSpPr>
          <p:cNvPr id="29" name="Freeform 29"/>
          <p:cNvSpPr/>
          <p:nvPr/>
        </p:nvSpPr>
        <p:spPr>
          <a:xfrm>
            <a:off x="4027452" y="6332481"/>
            <a:ext cx="11225004" cy="3674164"/>
          </a:xfrm>
          <a:custGeom>
            <a:avLst/>
            <a:gdLst/>
            <a:ahLst/>
            <a:cxnLst/>
            <a:rect l="l" t="t" r="r" b="b"/>
            <a:pathLst>
              <a:path w="11225004" h="3674164">
                <a:moveTo>
                  <a:pt x="0" y="0"/>
                </a:moveTo>
                <a:lnTo>
                  <a:pt x="11225004" y="0"/>
                </a:lnTo>
                <a:lnTo>
                  <a:pt x="11225004" y="3674163"/>
                </a:lnTo>
                <a:lnTo>
                  <a:pt x="0" y="3674163"/>
                </a:lnTo>
                <a:lnTo>
                  <a:pt x="0" y="0"/>
                </a:lnTo>
                <a:close/>
              </a:path>
            </a:pathLst>
          </a:custGeom>
          <a:blipFill>
            <a:blip r:embed="rId25"/>
            <a:stretch>
              <a:fillRect/>
            </a:stretch>
          </a:blipFill>
        </p:spPr>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24354" r="-1468" b="-56033"/>
            </a:stretch>
          </a:blipFill>
        </p:spPr>
      </p:sp>
      <p:sp>
        <p:nvSpPr>
          <p:cNvPr id="3" name="Freeform 3"/>
          <p:cNvSpPr/>
          <p:nvPr/>
        </p:nvSpPr>
        <p:spPr>
          <a:xfrm>
            <a:off x="3856820" y="6705095"/>
            <a:ext cx="1000528" cy="689455"/>
          </a:xfrm>
          <a:custGeom>
            <a:avLst/>
            <a:gdLst/>
            <a:ahLst/>
            <a:cxnLst/>
            <a:rect l="l" t="t" r="r" b="b"/>
            <a:pathLst>
              <a:path w="1000528" h="689455">
                <a:moveTo>
                  <a:pt x="0" y="0"/>
                </a:moveTo>
                <a:lnTo>
                  <a:pt x="1000528" y="0"/>
                </a:lnTo>
                <a:lnTo>
                  <a:pt x="1000528" y="689455"/>
                </a:lnTo>
                <a:lnTo>
                  <a:pt x="0" y="689455"/>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sp>
        <p:nvSpPr>
          <p:cNvPr id="4" name="Freeform 4"/>
          <p:cNvSpPr/>
          <p:nvPr/>
        </p:nvSpPr>
        <p:spPr>
          <a:xfrm>
            <a:off x="11878901" y="6698456"/>
            <a:ext cx="787175" cy="702733"/>
          </a:xfrm>
          <a:custGeom>
            <a:avLst/>
            <a:gdLst/>
            <a:ahLst/>
            <a:cxnLst/>
            <a:rect l="l" t="t" r="r" b="b"/>
            <a:pathLst>
              <a:path w="787175" h="702733">
                <a:moveTo>
                  <a:pt x="0" y="0"/>
                </a:moveTo>
                <a:lnTo>
                  <a:pt x="787175" y="0"/>
                </a:lnTo>
                <a:lnTo>
                  <a:pt x="787175" y="702732"/>
                </a:lnTo>
                <a:lnTo>
                  <a:pt x="0" y="702732"/>
                </a:lnTo>
                <a:lnTo>
                  <a:pt x="0" y="0"/>
                </a:lnTo>
                <a:close/>
              </a:path>
            </a:pathLst>
          </a:custGeom>
          <a:blipFill>
            <a:blip r:embed="rId5">
              <a:extLst>
                <a:ext uri="{96DAC541-7B7A-43D3-8B79-37D633B846F1}">
                  <asvg:svgBlip xmlns="" xmlns:asvg="http://schemas.microsoft.com/office/drawing/2016/SVG/main" r:embed="rId6"/>
                </a:ext>
              </a:extLst>
            </a:blip>
            <a:stretch>
              <a:fillRect/>
            </a:stretch>
          </a:blipFill>
        </p:spPr>
      </p:sp>
      <p:grpSp>
        <p:nvGrpSpPr>
          <p:cNvPr id="5" name="Group 5"/>
          <p:cNvGrpSpPr>
            <a:grpSpLocks noChangeAspect="1"/>
          </p:cNvGrpSpPr>
          <p:nvPr/>
        </p:nvGrpSpPr>
        <p:grpSpPr>
          <a:xfrm>
            <a:off x="9404956" y="8064673"/>
            <a:ext cx="529685" cy="529685"/>
            <a:chOff x="0" y="0"/>
            <a:chExt cx="6355080" cy="6355080"/>
          </a:xfrm>
        </p:grpSpPr>
        <p:sp>
          <p:nvSpPr>
            <p:cNvPr id="6" name="Freeform 6"/>
            <p:cNvSpPr/>
            <p:nvPr/>
          </p:nvSpPr>
          <p:spPr>
            <a:xfrm>
              <a:off x="0" y="0"/>
              <a:ext cx="6355080" cy="6355080"/>
            </a:xfrm>
            <a:custGeom>
              <a:avLst/>
              <a:gdLst/>
              <a:ahLst/>
              <a:cxnLst/>
              <a:rect l="l" t="t" r="r" b="b"/>
              <a:pathLst>
                <a:path w="6355080" h="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003EA8"/>
            </a:solidFill>
          </p:spPr>
        </p:sp>
      </p:grpSp>
      <p:grpSp>
        <p:nvGrpSpPr>
          <p:cNvPr id="7" name="Group 7"/>
          <p:cNvGrpSpPr/>
          <p:nvPr/>
        </p:nvGrpSpPr>
        <p:grpSpPr>
          <a:xfrm>
            <a:off x="7922772" y="8064673"/>
            <a:ext cx="529685" cy="529685"/>
            <a:chOff x="0" y="0"/>
            <a:chExt cx="6350000" cy="6350000"/>
          </a:xfrm>
        </p:grpSpPr>
        <p:sp>
          <p:nvSpPr>
            <p:cNvPr id="8" name="Freeform 8"/>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3EA8"/>
            </a:solidFill>
          </p:spPr>
        </p:sp>
      </p:grpSp>
      <p:sp>
        <p:nvSpPr>
          <p:cNvPr id="9" name="Freeform 9"/>
          <p:cNvSpPr/>
          <p:nvPr/>
        </p:nvSpPr>
        <p:spPr>
          <a:xfrm>
            <a:off x="12463910" y="7958580"/>
            <a:ext cx="517455" cy="741871"/>
          </a:xfrm>
          <a:custGeom>
            <a:avLst/>
            <a:gdLst/>
            <a:ahLst/>
            <a:cxnLst/>
            <a:rect l="l" t="t" r="r" b="b"/>
            <a:pathLst>
              <a:path w="517455" h="741871">
                <a:moveTo>
                  <a:pt x="0" y="0"/>
                </a:moveTo>
                <a:lnTo>
                  <a:pt x="517454" y="0"/>
                </a:lnTo>
                <a:lnTo>
                  <a:pt x="517454" y="741871"/>
                </a:lnTo>
                <a:lnTo>
                  <a:pt x="0" y="741871"/>
                </a:lnTo>
                <a:lnTo>
                  <a:pt x="0" y="0"/>
                </a:lnTo>
                <a:close/>
              </a:path>
            </a:pathLst>
          </a:custGeom>
          <a:blipFill>
            <a:blip r:embed="rId7">
              <a:extLst>
                <a:ext uri="{96DAC541-7B7A-43D3-8B79-37D633B846F1}">
                  <asvg:svgBlip xmlns="" xmlns:asvg="http://schemas.microsoft.com/office/drawing/2016/SVG/main" r:embed="rId8"/>
                </a:ext>
              </a:extLst>
            </a:blip>
            <a:stretch>
              <a:fillRect/>
            </a:stretch>
          </a:blipFill>
        </p:spPr>
      </p:sp>
      <p:sp>
        <p:nvSpPr>
          <p:cNvPr id="10" name="Freeform 10"/>
          <p:cNvSpPr/>
          <p:nvPr/>
        </p:nvSpPr>
        <p:spPr>
          <a:xfrm>
            <a:off x="2031895" y="7212278"/>
            <a:ext cx="4393894" cy="1382079"/>
          </a:xfrm>
          <a:custGeom>
            <a:avLst/>
            <a:gdLst/>
            <a:ahLst/>
            <a:cxnLst/>
            <a:rect l="l" t="t" r="r" b="b"/>
            <a:pathLst>
              <a:path w="4393894" h="1382079">
                <a:moveTo>
                  <a:pt x="0" y="0"/>
                </a:moveTo>
                <a:lnTo>
                  <a:pt x="4393894" y="0"/>
                </a:lnTo>
                <a:lnTo>
                  <a:pt x="4393894" y="1382079"/>
                </a:lnTo>
                <a:lnTo>
                  <a:pt x="0" y="1382079"/>
                </a:lnTo>
                <a:lnTo>
                  <a:pt x="0" y="0"/>
                </a:lnTo>
                <a:close/>
              </a:path>
            </a:pathLst>
          </a:custGeom>
          <a:blipFill>
            <a:blip r:embed="rId9">
              <a:extLst>
                <a:ext uri="{96DAC541-7B7A-43D3-8B79-37D633B846F1}">
                  <asvg:svgBlip xmlns="" xmlns:asvg="http://schemas.microsoft.com/office/drawing/2016/SVG/main" r:embed="rId10"/>
                </a:ext>
              </a:extLst>
            </a:blip>
            <a:stretch>
              <a:fillRect/>
            </a:stretch>
          </a:blipFill>
        </p:spPr>
      </p:sp>
      <p:sp>
        <p:nvSpPr>
          <p:cNvPr id="11" name="Freeform 11"/>
          <p:cNvSpPr/>
          <p:nvPr/>
        </p:nvSpPr>
        <p:spPr>
          <a:xfrm>
            <a:off x="10791337" y="7821878"/>
            <a:ext cx="815322" cy="904503"/>
          </a:xfrm>
          <a:custGeom>
            <a:avLst/>
            <a:gdLst/>
            <a:ahLst/>
            <a:cxnLst/>
            <a:rect l="l" t="t" r="r" b="b"/>
            <a:pathLst>
              <a:path w="815322" h="904503">
                <a:moveTo>
                  <a:pt x="0" y="0"/>
                </a:moveTo>
                <a:lnTo>
                  <a:pt x="815323" y="0"/>
                </a:lnTo>
                <a:lnTo>
                  <a:pt x="815323" y="904503"/>
                </a:lnTo>
                <a:lnTo>
                  <a:pt x="0" y="904503"/>
                </a:lnTo>
                <a:lnTo>
                  <a:pt x="0" y="0"/>
                </a:lnTo>
                <a:close/>
              </a:path>
            </a:pathLst>
          </a:custGeom>
          <a:blipFill>
            <a:blip r:embed="rId11">
              <a:extLst>
                <a:ext uri="{96DAC541-7B7A-43D3-8B79-37D633B846F1}">
                  <asvg:svgBlip xmlns="" xmlns:asvg="http://schemas.microsoft.com/office/drawing/2016/SVG/main" r:embed="rId12"/>
                </a:ext>
              </a:extLst>
            </a:blip>
            <a:stretch>
              <a:fillRect r="-135582"/>
            </a:stretch>
          </a:blipFill>
        </p:spPr>
      </p:sp>
      <p:sp>
        <p:nvSpPr>
          <p:cNvPr id="12" name="Freeform 12"/>
          <p:cNvSpPr/>
          <p:nvPr/>
        </p:nvSpPr>
        <p:spPr>
          <a:xfrm>
            <a:off x="13625403" y="7903318"/>
            <a:ext cx="2455232" cy="611576"/>
          </a:xfrm>
          <a:custGeom>
            <a:avLst/>
            <a:gdLst/>
            <a:ahLst/>
            <a:cxnLst/>
            <a:rect l="l" t="t" r="r" b="b"/>
            <a:pathLst>
              <a:path w="2455232" h="611576">
                <a:moveTo>
                  <a:pt x="0" y="0"/>
                </a:moveTo>
                <a:lnTo>
                  <a:pt x="2455232" y="0"/>
                </a:lnTo>
                <a:lnTo>
                  <a:pt x="2455232" y="611576"/>
                </a:lnTo>
                <a:lnTo>
                  <a:pt x="0" y="611576"/>
                </a:lnTo>
                <a:lnTo>
                  <a:pt x="0" y="0"/>
                </a:lnTo>
                <a:close/>
              </a:path>
            </a:pathLst>
          </a:custGeom>
          <a:blipFill>
            <a:blip r:embed="rId13">
              <a:extLst>
                <a:ext uri="{96DAC541-7B7A-43D3-8B79-37D633B846F1}">
                  <asvg:svgBlip xmlns="" xmlns:asvg="http://schemas.microsoft.com/office/drawing/2016/SVG/main" r:embed="rId14"/>
                </a:ext>
              </a:extLst>
            </a:blip>
            <a:stretch>
              <a:fillRect/>
            </a:stretch>
          </a:blipFill>
        </p:spPr>
      </p:sp>
      <p:grpSp>
        <p:nvGrpSpPr>
          <p:cNvPr id="13" name="Group 13"/>
          <p:cNvGrpSpPr/>
          <p:nvPr/>
        </p:nvGrpSpPr>
        <p:grpSpPr>
          <a:xfrm>
            <a:off x="578115" y="5224000"/>
            <a:ext cx="14881224" cy="3502381"/>
            <a:chOff x="0" y="0"/>
            <a:chExt cx="5428711" cy="1277678"/>
          </a:xfrm>
        </p:grpSpPr>
        <p:sp>
          <p:nvSpPr>
            <p:cNvPr id="14" name="Freeform 14"/>
            <p:cNvSpPr/>
            <p:nvPr/>
          </p:nvSpPr>
          <p:spPr>
            <a:xfrm>
              <a:off x="0" y="0"/>
              <a:ext cx="5428711" cy="1277678"/>
            </a:xfrm>
            <a:custGeom>
              <a:avLst/>
              <a:gdLst/>
              <a:ahLst/>
              <a:cxnLst/>
              <a:rect l="l" t="t" r="r" b="b"/>
              <a:pathLst>
                <a:path w="5428711" h="1277678">
                  <a:moveTo>
                    <a:pt x="0" y="0"/>
                  </a:moveTo>
                  <a:lnTo>
                    <a:pt x="5428711" y="0"/>
                  </a:lnTo>
                  <a:lnTo>
                    <a:pt x="5428711" y="1277678"/>
                  </a:lnTo>
                  <a:lnTo>
                    <a:pt x="0" y="1277678"/>
                  </a:lnTo>
                  <a:close/>
                </a:path>
              </a:pathLst>
            </a:custGeom>
            <a:solidFill>
              <a:srgbClr val="FFFFFF"/>
            </a:solidFill>
          </p:spPr>
        </p:sp>
      </p:grpSp>
      <p:grpSp>
        <p:nvGrpSpPr>
          <p:cNvPr id="15" name="Group 15"/>
          <p:cNvGrpSpPr/>
          <p:nvPr/>
        </p:nvGrpSpPr>
        <p:grpSpPr>
          <a:xfrm>
            <a:off x="691610" y="215361"/>
            <a:ext cx="10915050" cy="3189005"/>
            <a:chOff x="0" y="0"/>
            <a:chExt cx="1140383" cy="333181"/>
          </a:xfrm>
        </p:grpSpPr>
        <p:sp>
          <p:nvSpPr>
            <p:cNvPr id="16" name="Freeform 16"/>
            <p:cNvSpPr/>
            <p:nvPr/>
          </p:nvSpPr>
          <p:spPr>
            <a:xfrm>
              <a:off x="0" y="0"/>
              <a:ext cx="1140383" cy="333181"/>
            </a:xfrm>
            <a:custGeom>
              <a:avLst/>
              <a:gdLst/>
              <a:ahLst/>
              <a:cxnLst/>
              <a:rect l="l" t="t" r="r" b="b"/>
              <a:pathLst>
                <a:path w="1140383" h="333181">
                  <a:moveTo>
                    <a:pt x="0" y="0"/>
                  </a:moveTo>
                  <a:lnTo>
                    <a:pt x="1140383" y="0"/>
                  </a:lnTo>
                  <a:lnTo>
                    <a:pt x="1140383" y="333181"/>
                  </a:lnTo>
                  <a:lnTo>
                    <a:pt x="0" y="333181"/>
                  </a:lnTo>
                  <a:close/>
                </a:path>
              </a:pathLst>
            </a:custGeom>
            <a:solidFill>
              <a:srgbClr val="FFFFFF"/>
            </a:solidFill>
          </p:spPr>
        </p:sp>
      </p:grpSp>
      <p:sp>
        <p:nvSpPr>
          <p:cNvPr id="17" name="Freeform 17"/>
          <p:cNvSpPr/>
          <p:nvPr/>
        </p:nvSpPr>
        <p:spPr>
          <a:xfrm flipH="1">
            <a:off x="16442319" y="-47111"/>
            <a:ext cx="5533751" cy="1961966"/>
          </a:xfrm>
          <a:custGeom>
            <a:avLst/>
            <a:gdLst/>
            <a:ahLst/>
            <a:cxnLst/>
            <a:rect l="l" t="t" r="r" b="b"/>
            <a:pathLst>
              <a:path w="5533751" h="1961966">
                <a:moveTo>
                  <a:pt x="5533751" y="0"/>
                </a:moveTo>
                <a:lnTo>
                  <a:pt x="0" y="0"/>
                </a:lnTo>
                <a:lnTo>
                  <a:pt x="0" y="1961966"/>
                </a:lnTo>
                <a:lnTo>
                  <a:pt x="5533751" y="1961966"/>
                </a:lnTo>
                <a:lnTo>
                  <a:pt x="5533751" y="0"/>
                </a:lnTo>
                <a:close/>
              </a:path>
            </a:pathLst>
          </a:custGeom>
          <a:blipFill>
            <a:blip r:embed="rId15">
              <a:extLst>
                <a:ext uri="{96DAC541-7B7A-43D3-8B79-37D633B846F1}">
                  <asvg:svgBlip xmlns="" xmlns:asvg="http://schemas.microsoft.com/office/drawing/2016/SVG/main" r:embed="rId16"/>
                </a:ext>
              </a:extLst>
            </a:blip>
            <a:stretch>
              <a:fillRect/>
            </a:stretch>
          </a:blipFill>
        </p:spPr>
      </p:sp>
      <p:sp>
        <p:nvSpPr>
          <p:cNvPr id="18" name="Freeform 18"/>
          <p:cNvSpPr/>
          <p:nvPr/>
        </p:nvSpPr>
        <p:spPr>
          <a:xfrm>
            <a:off x="14492424" y="8842479"/>
            <a:ext cx="5533751" cy="1961966"/>
          </a:xfrm>
          <a:custGeom>
            <a:avLst/>
            <a:gdLst/>
            <a:ahLst/>
            <a:cxnLst/>
            <a:rect l="l" t="t" r="r" b="b"/>
            <a:pathLst>
              <a:path w="5533751" h="1961966">
                <a:moveTo>
                  <a:pt x="0" y="0"/>
                </a:moveTo>
                <a:lnTo>
                  <a:pt x="5533752" y="0"/>
                </a:lnTo>
                <a:lnTo>
                  <a:pt x="5533752" y="1961967"/>
                </a:lnTo>
                <a:lnTo>
                  <a:pt x="0" y="1961967"/>
                </a:lnTo>
                <a:lnTo>
                  <a:pt x="0" y="0"/>
                </a:lnTo>
                <a:close/>
              </a:path>
            </a:pathLst>
          </a:custGeom>
          <a:blipFill>
            <a:blip r:embed="rId15">
              <a:extLst>
                <a:ext uri="{96DAC541-7B7A-43D3-8B79-37D633B846F1}">
                  <asvg:svgBlip xmlns="" xmlns:asvg="http://schemas.microsoft.com/office/drawing/2016/SVG/main" r:embed="rId16"/>
                </a:ext>
              </a:extLst>
            </a:blip>
            <a:stretch>
              <a:fillRect/>
            </a:stretch>
          </a:blipFill>
        </p:spPr>
      </p:sp>
      <p:sp>
        <p:nvSpPr>
          <p:cNvPr id="19" name="TextBox 19"/>
          <p:cNvSpPr txBox="1"/>
          <p:nvPr/>
        </p:nvSpPr>
        <p:spPr>
          <a:xfrm>
            <a:off x="769437" y="5166850"/>
            <a:ext cx="14083582" cy="3159760"/>
          </a:xfrm>
          <a:prstGeom prst="rect">
            <a:avLst/>
          </a:prstGeom>
        </p:spPr>
        <p:txBody>
          <a:bodyPr lIns="0" tIns="0" rIns="0" bIns="0" rtlCol="0" anchor="t">
            <a:spAutoFit/>
          </a:bodyPr>
          <a:lstStyle/>
          <a:p>
            <a:pPr marL="690879" lvl="1" indent="-345439" algn="just">
              <a:lnSpc>
                <a:spcPts val="4159"/>
              </a:lnSpc>
              <a:buFont typeface="Arial"/>
              <a:buChar char="•"/>
            </a:pPr>
            <a:r>
              <a:rPr lang="en-US" sz="3199">
                <a:solidFill>
                  <a:srgbClr val="000000"/>
                </a:solidFill>
                <a:latin typeface="Poppins"/>
                <a:ea typeface="Poppins"/>
                <a:cs typeface="Poppins"/>
                <a:sym typeface="Poppins"/>
              </a:rPr>
              <a:t>Giải thích:</a:t>
            </a:r>
          </a:p>
          <a:p>
            <a:pPr marL="690879" lvl="1" indent="-345439" algn="just">
              <a:lnSpc>
                <a:spcPts val="4159"/>
              </a:lnSpc>
              <a:buFont typeface="Arial"/>
              <a:buChar char="•"/>
            </a:pPr>
            <a:r>
              <a:rPr lang="en-US" sz="3199">
                <a:solidFill>
                  <a:srgbClr val="000000"/>
                </a:solidFill>
                <a:latin typeface="Poppins"/>
                <a:ea typeface="Poppins"/>
                <a:cs typeface="Poppins"/>
                <a:sym typeface="Poppins"/>
              </a:rPr>
              <a:t>Gửi request POST với payload SQL Injection.</a:t>
            </a:r>
          </a:p>
          <a:p>
            <a:pPr marL="690879" lvl="1" indent="-345439" algn="just">
              <a:lnSpc>
                <a:spcPts val="4159"/>
              </a:lnSpc>
              <a:buFont typeface="Arial"/>
              <a:buChar char="•"/>
            </a:pPr>
            <a:r>
              <a:rPr lang="en-US" sz="3199">
                <a:solidFill>
                  <a:srgbClr val="000000"/>
                </a:solidFill>
                <a:latin typeface="Poppins"/>
                <a:ea typeface="Poppins"/>
                <a:cs typeface="Poppins"/>
                <a:sym typeface="Poppins"/>
              </a:rPr>
              <a:t>Truy vấn SQL:</a:t>
            </a:r>
          </a:p>
          <a:p>
            <a:pPr marL="690879" lvl="1" indent="-345439" algn="just">
              <a:lnSpc>
                <a:spcPts val="4159"/>
              </a:lnSpc>
              <a:buFont typeface="Arial"/>
              <a:buChar char="•"/>
            </a:pPr>
            <a:r>
              <a:rPr lang="en-US" sz="3199">
                <a:solidFill>
                  <a:srgbClr val="000000"/>
                </a:solidFill>
                <a:latin typeface="Poppins"/>
                <a:ea typeface="Poppins"/>
                <a:cs typeface="Poppins"/>
                <a:sym typeface="Poppins"/>
              </a:rPr>
              <a:t>SELECT * FROM users WHERE username = ‘admin’ OR ‘1’=’1’</a:t>
            </a:r>
          </a:p>
          <a:p>
            <a:pPr marL="690879" lvl="1" indent="-345439" algn="just">
              <a:lnSpc>
                <a:spcPts val="4159"/>
              </a:lnSpc>
              <a:buFont typeface="Arial"/>
              <a:buChar char="•"/>
            </a:pPr>
            <a:r>
              <a:rPr lang="en-US" sz="3199">
                <a:solidFill>
                  <a:srgbClr val="000000"/>
                </a:solidFill>
                <a:latin typeface="Poppins"/>
                <a:ea typeface="Poppins"/>
                <a:cs typeface="Poppins"/>
                <a:sym typeface="Poppins"/>
              </a:rPr>
              <a:t>Kết quả: Nhận được phản hồi “Đăng nhập thành công!” từ server.</a:t>
            </a:r>
          </a:p>
          <a:p>
            <a:pPr algn="just">
              <a:lnSpc>
                <a:spcPts val="4159"/>
              </a:lnSpc>
            </a:pPr>
            <a:endParaRPr lang="en-US" sz="3199">
              <a:solidFill>
                <a:srgbClr val="000000"/>
              </a:solidFill>
              <a:latin typeface="Poppins"/>
              <a:ea typeface="Poppins"/>
              <a:cs typeface="Poppins"/>
              <a:sym typeface="Poppins"/>
            </a:endParaRPr>
          </a:p>
        </p:txBody>
      </p:sp>
      <p:sp>
        <p:nvSpPr>
          <p:cNvPr id="20" name="TextBox 20"/>
          <p:cNvSpPr txBox="1"/>
          <p:nvPr/>
        </p:nvSpPr>
        <p:spPr>
          <a:xfrm>
            <a:off x="856509" y="257289"/>
            <a:ext cx="10658058" cy="3019425"/>
          </a:xfrm>
          <a:prstGeom prst="rect">
            <a:avLst/>
          </a:prstGeom>
        </p:spPr>
        <p:txBody>
          <a:bodyPr lIns="0" tIns="0" rIns="0" bIns="0" rtlCol="0" anchor="t">
            <a:spAutoFit/>
          </a:bodyPr>
          <a:lstStyle/>
          <a:p>
            <a:pPr algn="l">
              <a:lnSpc>
                <a:spcPts val="4725"/>
              </a:lnSpc>
            </a:pPr>
            <a:r>
              <a:rPr lang="en-US" sz="3500">
                <a:solidFill>
                  <a:srgbClr val="000000"/>
                </a:solidFill>
                <a:latin typeface="Poppins"/>
                <a:ea typeface="Poppins"/>
                <a:cs typeface="Poppins"/>
                <a:sym typeface="Poppins"/>
              </a:rPr>
              <a:t>Bước 2: Sử dụng curl để tấn công</a:t>
            </a:r>
          </a:p>
          <a:p>
            <a:pPr algn="l">
              <a:lnSpc>
                <a:spcPts val="4725"/>
              </a:lnSpc>
            </a:pPr>
            <a:r>
              <a:rPr lang="en-US" sz="3500">
                <a:solidFill>
                  <a:srgbClr val="000000"/>
                </a:solidFill>
                <a:latin typeface="Poppins"/>
                <a:ea typeface="Poppins"/>
                <a:cs typeface="Poppins"/>
                <a:sym typeface="Poppins"/>
              </a:rPr>
              <a:t>Trên máy tấn công, mở terminal:</a:t>
            </a:r>
          </a:p>
          <a:p>
            <a:pPr algn="l">
              <a:lnSpc>
                <a:spcPts val="4725"/>
              </a:lnSpc>
            </a:pPr>
            <a:r>
              <a:rPr lang="en-US" sz="3500">
                <a:solidFill>
                  <a:srgbClr val="000000"/>
                </a:solidFill>
                <a:latin typeface="Poppins"/>
                <a:ea typeface="Poppins"/>
                <a:cs typeface="Poppins"/>
                <a:sym typeface="Poppins"/>
              </a:rPr>
              <a:t>curl "http://192.168.198.132/login.php" --data "username=admin' OR '1'='1' --&amp;password=123"</a:t>
            </a:r>
          </a:p>
          <a:p>
            <a:pPr algn="l">
              <a:lnSpc>
                <a:spcPts val="4725"/>
              </a:lnSpc>
            </a:pPr>
            <a:endParaRPr lang="en-US" sz="3500">
              <a:solidFill>
                <a:srgbClr val="000000"/>
              </a:solidFill>
              <a:latin typeface="Poppins"/>
              <a:ea typeface="Poppins"/>
              <a:cs typeface="Poppins"/>
              <a:sym typeface="Poppins"/>
            </a:endParaRPr>
          </a:p>
        </p:txBody>
      </p:sp>
      <p:sp>
        <p:nvSpPr>
          <p:cNvPr id="21" name="Freeform 21"/>
          <p:cNvSpPr/>
          <p:nvPr/>
        </p:nvSpPr>
        <p:spPr>
          <a:xfrm>
            <a:off x="16793505" y="3742304"/>
            <a:ext cx="441616" cy="633141"/>
          </a:xfrm>
          <a:custGeom>
            <a:avLst/>
            <a:gdLst/>
            <a:ahLst/>
            <a:cxnLst/>
            <a:rect l="l" t="t" r="r" b="b"/>
            <a:pathLst>
              <a:path w="441616" h="633141">
                <a:moveTo>
                  <a:pt x="0" y="0"/>
                </a:moveTo>
                <a:lnTo>
                  <a:pt x="441616" y="0"/>
                </a:lnTo>
                <a:lnTo>
                  <a:pt x="441616" y="633141"/>
                </a:lnTo>
                <a:lnTo>
                  <a:pt x="0" y="633141"/>
                </a:lnTo>
                <a:lnTo>
                  <a:pt x="0" y="0"/>
                </a:lnTo>
                <a:close/>
              </a:path>
            </a:pathLst>
          </a:custGeom>
          <a:blipFill>
            <a:blip r:embed="rId7">
              <a:extLst>
                <a:ext uri="{96DAC541-7B7A-43D3-8B79-37D633B846F1}">
                  <asvg:svgBlip xmlns="" xmlns:asvg="http://schemas.microsoft.com/office/drawing/2016/SVG/main" r:embed="rId8"/>
                </a:ext>
              </a:extLst>
            </a:blip>
            <a:stretch>
              <a:fillRect/>
            </a:stretch>
          </a:blipFill>
        </p:spPr>
      </p:sp>
      <p:sp>
        <p:nvSpPr>
          <p:cNvPr id="22" name="Freeform 22"/>
          <p:cNvSpPr/>
          <p:nvPr/>
        </p:nvSpPr>
        <p:spPr>
          <a:xfrm>
            <a:off x="327822" y="1281714"/>
            <a:ext cx="441616" cy="633141"/>
          </a:xfrm>
          <a:custGeom>
            <a:avLst/>
            <a:gdLst/>
            <a:ahLst/>
            <a:cxnLst/>
            <a:rect l="l" t="t" r="r" b="b"/>
            <a:pathLst>
              <a:path w="441616" h="633141">
                <a:moveTo>
                  <a:pt x="0" y="0"/>
                </a:moveTo>
                <a:lnTo>
                  <a:pt x="441615" y="0"/>
                </a:lnTo>
                <a:lnTo>
                  <a:pt x="441615" y="633141"/>
                </a:lnTo>
                <a:lnTo>
                  <a:pt x="0" y="633141"/>
                </a:lnTo>
                <a:lnTo>
                  <a:pt x="0" y="0"/>
                </a:lnTo>
                <a:close/>
              </a:path>
            </a:pathLst>
          </a:custGeom>
          <a:blipFill>
            <a:blip r:embed="rId7">
              <a:extLst>
                <a:ext uri="{96DAC541-7B7A-43D3-8B79-37D633B846F1}">
                  <asvg:svgBlip xmlns="" xmlns:asvg="http://schemas.microsoft.com/office/drawing/2016/SVG/main" r:embed="rId8"/>
                </a:ext>
              </a:extLst>
            </a:blip>
            <a:stretch>
              <a:fillRect/>
            </a:stretch>
          </a:blipFill>
        </p:spPr>
      </p:sp>
      <p:sp>
        <p:nvSpPr>
          <p:cNvPr id="23" name="Freeform 23"/>
          <p:cNvSpPr/>
          <p:nvPr/>
        </p:nvSpPr>
        <p:spPr>
          <a:xfrm>
            <a:off x="2384045" y="3073623"/>
            <a:ext cx="13075295" cy="1970502"/>
          </a:xfrm>
          <a:custGeom>
            <a:avLst/>
            <a:gdLst/>
            <a:ahLst/>
            <a:cxnLst/>
            <a:rect l="l" t="t" r="r" b="b"/>
            <a:pathLst>
              <a:path w="13075295" h="1970502">
                <a:moveTo>
                  <a:pt x="0" y="0"/>
                </a:moveTo>
                <a:lnTo>
                  <a:pt x="13075295" y="0"/>
                </a:lnTo>
                <a:lnTo>
                  <a:pt x="13075295" y="1970502"/>
                </a:lnTo>
                <a:lnTo>
                  <a:pt x="0" y="1970502"/>
                </a:lnTo>
                <a:lnTo>
                  <a:pt x="0" y="0"/>
                </a:lnTo>
                <a:close/>
              </a:path>
            </a:pathLst>
          </a:custGeom>
          <a:blipFill>
            <a:blip r:embed="rId17"/>
            <a:stretch>
              <a:fillRect/>
            </a:stretch>
          </a:blipFill>
        </p:spPr>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24354" r="-1468" b="-56033"/>
            </a:stretch>
          </a:blipFill>
        </p:spPr>
      </p:sp>
      <p:sp>
        <p:nvSpPr>
          <p:cNvPr id="3" name="Freeform 3"/>
          <p:cNvSpPr/>
          <p:nvPr/>
        </p:nvSpPr>
        <p:spPr>
          <a:xfrm>
            <a:off x="-2693077" y="9019485"/>
            <a:ext cx="3927179" cy="1392364"/>
          </a:xfrm>
          <a:custGeom>
            <a:avLst/>
            <a:gdLst/>
            <a:ahLst/>
            <a:cxnLst/>
            <a:rect l="l" t="t" r="r" b="b"/>
            <a:pathLst>
              <a:path w="3927179" h="1392364">
                <a:moveTo>
                  <a:pt x="0" y="0"/>
                </a:moveTo>
                <a:lnTo>
                  <a:pt x="3927179" y="0"/>
                </a:lnTo>
                <a:lnTo>
                  <a:pt x="3927179" y="1392364"/>
                </a:lnTo>
                <a:lnTo>
                  <a:pt x="0" y="1392364"/>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sp>
        <p:nvSpPr>
          <p:cNvPr id="4" name="Freeform 4"/>
          <p:cNvSpPr/>
          <p:nvPr/>
        </p:nvSpPr>
        <p:spPr>
          <a:xfrm>
            <a:off x="14318452" y="-410563"/>
            <a:ext cx="7147788" cy="1728465"/>
          </a:xfrm>
          <a:custGeom>
            <a:avLst/>
            <a:gdLst/>
            <a:ahLst/>
            <a:cxnLst/>
            <a:rect l="l" t="t" r="r" b="b"/>
            <a:pathLst>
              <a:path w="7147788" h="1728465">
                <a:moveTo>
                  <a:pt x="0" y="0"/>
                </a:moveTo>
                <a:lnTo>
                  <a:pt x="7147787" y="0"/>
                </a:lnTo>
                <a:lnTo>
                  <a:pt x="7147787" y="1728465"/>
                </a:lnTo>
                <a:lnTo>
                  <a:pt x="0" y="1728465"/>
                </a:lnTo>
                <a:lnTo>
                  <a:pt x="0" y="0"/>
                </a:lnTo>
                <a:close/>
              </a:path>
            </a:pathLst>
          </a:custGeom>
          <a:blipFill>
            <a:blip r:embed="rId5">
              <a:extLst>
                <a:ext uri="{96DAC541-7B7A-43D3-8B79-37D633B846F1}">
                  <asvg:svgBlip xmlns="" xmlns:asvg="http://schemas.microsoft.com/office/drawing/2016/SVG/main" r:embed="rId6"/>
                </a:ext>
              </a:extLst>
            </a:blip>
            <a:stretch>
              <a:fillRect/>
            </a:stretch>
          </a:blipFill>
        </p:spPr>
      </p:sp>
      <p:graphicFrame>
        <p:nvGraphicFramePr>
          <p:cNvPr id="5" name="Table 5"/>
          <p:cNvGraphicFramePr>
            <a:graphicFrameLocks noGrp="1"/>
          </p:cNvGraphicFramePr>
          <p:nvPr/>
        </p:nvGraphicFramePr>
        <p:xfrm>
          <a:off x="807400" y="1317902"/>
          <a:ext cx="16910838" cy="8397767"/>
        </p:xfrm>
        <a:graphic>
          <a:graphicData uri="http://schemas.openxmlformats.org/drawingml/2006/table">
            <a:tbl>
              <a:tblPr/>
              <a:tblGrid>
                <a:gridCol w="5636946">
                  <a:extLst>
                    <a:ext uri="{9D8B030D-6E8A-4147-A177-3AD203B41FA5}">
                      <a16:colId xmlns:a16="http://schemas.microsoft.com/office/drawing/2014/main" val="20000"/>
                    </a:ext>
                  </a:extLst>
                </a:gridCol>
                <a:gridCol w="5636946">
                  <a:extLst>
                    <a:ext uri="{9D8B030D-6E8A-4147-A177-3AD203B41FA5}">
                      <a16:colId xmlns:a16="http://schemas.microsoft.com/office/drawing/2014/main" val="20001"/>
                    </a:ext>
                  </a:extLst>
                </a:gridCol>
                <a:gridCol w="5636946">
                  <a:extLst>
                    <a:ext uri="{9D8B030D-6E8A-4147-A177-3AD203B41FA5}">
                      <a16:colId xmlns:a16="http://schemas.microsoft.com/office/drawing/2014/main" val="20002"/>
                    </a:ext>
                  </a:extLst>
                </a:gridCol>
              </a:tblGrid>
              <a:tr h="1301062">
                <a:tc>
                  <a:txBody>
                    <a:bodyPr/>
                    <a:lstStyle/>
                    <a:p>
                      <a:pPr algn="l">
                        <a:lnSpc>
                          <a:spcPts val="2520"/>
                        </a:lnSpc>
                        <a:defRPr/>
                      </a:pPr>
                      <a:r>
                        <a:rPr lang="en-US" sz="1800">
                          <a:solidFill>
                            <a:srgbClr val="000000"/>
                          </a:solidFill>
                          <a:latin typeface="Poppins"/>
                          <a:ea typeface="Poppins"/>
                          <a:cs typeface="Poppins"/>
                          <a:sym typeface="Poppins"/>
                        </a:rPr>
                        <a:t>Tiêu chí</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l">
                        <a:lnSpc>
                          <a:spcPts val="2520"/>
                        </a:lnSpc>
                        <a:defRPr/>
                      </a:pPr>
                      <a:r>
                        <a:rPr lang="en-US" sz="1800">
                          <a:solidFill>
                            <a:srgbClr val="000000"/>
                          </a:solidFill>
                          <a:latin typeface="Poppins"/>
                          <a:ea typeface="Poppins"/>
                          <a:cs typeface="Poppins"/>
                          <a:sym typeface="Poppins"/>
                        </a:rPr>
                        <a:t>IDS(Intrusion Detection System)</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l">
                        <a:lnSpc>
                          <a:spcPts val="2520"/>
                        </a:lnSpc>
                        <a:defRPr/>
                      </a:pPr>
                      <a:r>
                        <a:rPr lang="en-US" sz="1800">
                          <a:solidFill>
                            <a:srgbClr val="000000"/>
                          </a:solidFill>
                          <a:latin typeface="Poppins"/>
                          <a:ea typeface="Poppins"/>
                          <a:cs typeface="Poppins"/>
                          <a:sym typeface="Poppins"/>
                        </a:rPr>
                        <a:t>IPS (Intrusion Prevention System)</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419341">
                <a:tc>
                  <a:txBody>
                    <a:bodyPr/>
                    <a:lstStyle/>
                    <a:p>
                      <a:pPr algn="l">
                        <a:lnSpc>
                          <a:spcPts val="2520"/>
                        </a:lnSpc>
                        <a:defRPr/>
                      </a:pPr>
                      <a:r>
                        <a:rPr lang="en-US" sz="1800">
                          <a:solidFill>
                            <a:srgbClr val="000000"/>
                          </a:solidFill>
                          <a:latin typeface="Poppins"/>
                          <a:ea typeface="Poppins"/>
                          <a:cs typeface="Poppins"/>
                          <a:sym typeface="Poppins"/>
                        </a:rPr>
                        <a:t>Chức năng chính</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l">
                        <a:lnSpc>
                          <a:spcPts val="2520"/>
                        </a:lnSpc>
                        <a:defRPr/>
                      </a:pPr>
                      <a:r>
                        <a:rPr lang="en-US" sz="1800">
                          <a:solidFill>
                            <a:srgbClr val="000000"/>
                          </a:solidFill>
                          <a:latin typeface="Poppins"/>
                          <a:ea typeface="Poppins"/>
                          <a:cs typeface="Poppins"/>
                          <a:sym typeface="Poppins"/>
                        </a:rPr>
                        <a:t>Phát hiện và cảnh báo về các mối đe dọa</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l">
                        <a:lnSpc>
                          <a:spcPts val="2520"/>
                        </a:lnSpc>
                        <a:defRPr/>
                      </a:pPr>
                      <a:r>
                        <a:rPr lang="en-US" sz="1800">
                          <a:solidFill>
                            <a:srgbClr val="000000"/>
                          </a:solidFill>
                          <a:latin typeface="Poppins"/>
                          <a:ea typeface="Poppins"/>
                          <a:cs typeface="Poppins"/>
                          <a:sym typeface="Poppins"/>
                        </a:rPr>
                        <a:t>Phát hiện và chủ động ngăn chặn các mối đe dọa</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419341">
                <a:tc>
                  <a:txBody>
                    <a:bodyPr/>
                    <a:lstStyle/>
                    <a:p>
                      <a:pPr algn="l">
                        <a:lnSpc>
                          <a:spcPts val="2520"/>
                        </a:lnSpc>
                        <a:defRPr/>
                      </a:pPr>
                      <a:r>
                        <a:rPr lang="en-US" sz="1800">
                          <a:solidFill>
                            <a:srgbClr val="000000"/>
                          </a:solidFill>
                          <a:latin typeface="Poppins"/>
                          <a:ea typeface="Poppins"/>
                          <a:cs typeface="Poppins"/>
                          <a:sym typeface="Poppins"/>
                        </a:rPr>
                        <a:t>Tác động đến lưu lượng mạng</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l">
                        <a:lnSpc>
                          <a:spcPts val="2520"/>
                        </a:lnSpc>
                        <a:defRPr/>
                      </a:pPr>
                      <a:r>
                        <a:rPr lang="en-US" sz="1800">
                          <a:solidFill>
                            <a:srgbClr val="000000"/>
                          </a:solidFill>
                          <a:latin typeface="Poppins"/>
                          <a:ea typeface="Poppins"/>
                          <a:cs typeface="Poppins"/>
                          <a:sym typeface="Poppins"/>
                        </a:rPr>
                        <a:t>Không làm gián đoạn lưu lượng, chỉ giám sát và ghi nhận</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l">
                        <a:lnSpc>
                          <a:spcPts val="2520"/>
                        </a:lnSpc>
                        <a:defRPr/>
                      </a:pPr>
                      <a:r>
                        <a:rPr lang="en-US" sz="1800">
                          <a:solidFill>
                            <a:srgbClr val="000000"/>
                          </a:solidFill>
                          <a:latin typeface="Poppins"/>
                          <a:ea typeface="Poppins"/>
                          <a:cs typeface="Poppins"/>
                          <a:sym typeface="Poppins"/>
                        </a:rPr>
                        <a:t>Có thể chặn hoặc thay đổi lưu lượng để ngăn chặn tấn công</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419341">
                <a:tc>
                  <a:txBody>
                    <a:bodyPr/>
                    <a:lstStyle/>
                    <a:p>
                      <a:pPr algn="l">
                        <a:lnSpc>
                          <a:spcPts val="2520"/>
                        </a:lnSpc>
                        <a:defRPr/>
                      </a:pPr>
                      <a:r>
                        <a:rPr lang="en-US" sz="1800">
                          <a:solidFill>
                            <a:srgbClr val="000000"/>
                          </a:solidFill>
                          <a:latin typeface="Poppins"/>
                          <a:ea typeface="Poppins"/>
                          <a:cs typeface="Poppins"/>
                          <a:sym typeface="Poppins"/>
                        </a:rPr>
                        <a:t>Vị trí triển khai</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l">
                        <a:lnSpc>
                          <a:spcPts val="2520"/>
                        </a:lnSpc>
                        <a:defRPr/>
                      </a:pPr>
                      <a:r>
                        <a:rPr lang="en-US" sz="1800">
                          <a:solidFill>
                            <a:srgbClr val="000000"/>
                          </a:solidFill>
                          <a:latin typeface="Poppins"/>
                          <a:ea typeface="Poppins"/>
                          <a:cs typeface="Poppins"/>
                          <a:sym typeface="Poppins"/>
                        </a:rPr>
                        <a:t>Thường được đặt sau tường lửa để giám sát lưu lượng mạng</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l">
                        <a:lnSpc>
                          <a:spcPts val="2520"/>
                        </a:lnSpc>
                        <a:defRPr/>
                      </a:pPr>
                      <a:r>
                        <a:rPr lang="en-US" sz="1800">
                          <a:solidFill>
                            <a:srgbClr val="000000"/>
                          </a:solidFill>
                          <a:latin typeface="Poppins"/>
                          <a:ea typeface="Poppins"/>
                          <a:cs typeface="Poppins"/>
                          <a:sym typeface="Poppins"/>
                        </a:rPr>
                        <a:t>Thường được đặt giữa tường lửa và hệ thống mạng để kiểm soát lưu lượng</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1419341">
                <a:tc>
                  <a:txBody>
                    <a:bodyPr/>
                    <a:lstStyle/>
                    <a:p>
                      <a:pPr algn="l">
                        <a:lnSpc>
                          <a:spcPts val="2520"/>
                        </a:lnSpc>
                        <a:defRPr/>
                      </a:pPr>
                      <a:r>
                        <a:rPr lang="en-US" sz="1800">
                          <a:solidFill>
                            <a:srgbClr val="000000"/>
                          </a:solidFill>
                          <a:latin typeface="Poppins"/>
                          <a:ea typeface="Poppins"/>
                          <a:cs typeface="Poppins"/>
                          <a:sym typeface="Poppins"/>
                        </a:rPr>
                        <a:t>Khả năng phản ứng</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l">
                        <a:lnSpc>
                          <a:spcPts val="2520"/>
                        </a:lnSpc>
                        <a:defRPr/>
                      </a:pPr>
                      <a:r>
                        <a:rPr lang="en-US" sz="1800">
                          <a:solidFill>
                            <a:srgbClr val="000000"/>
                          </a:solidFill>
                          <a:latin typeface="Poppins"/>
                          <a:ea typeface="Poppins"/>
                          <a:cs typeface="Poppins"/>
                          <a:sym typeface="Poppins"/>
                        </a:rPr>
                        <a:t>Chỉ gửi cảnh báo cho quản trị viên khi phát hiện mối đe dọa</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l">
                        <a:lnSpc>
                          <a:spcPts val="2520"/>
                        </a:lnSpc>
                        <a:defRPr/>
                      </a:pPr>
                      <a:r>
                        <a:rPr lang="en-US" sz="1800">
                          <a:solidFill>
                            <a:srgbClr val="000000"/>
                          </a:solidFill>
                          <a:latin typeface="Poppins"/>
                          <a:ea typeface="Poppins"/>
                          <a:cs typeface="Poppins"/>
                          <a:sym typeface="Poppins"/>
                        </a:rPr>
                        <a:t>Chủ động chặn lưu lượng độc hại ngay khi phát hiện</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1419341">
                <a:tc>
                  <a:txBody>
                    <a:bodyPr/>
                    <a:lstStyle/>
                    <a:p>
                      <a:pPr algn="l">
                        <a:lnSpc>
                          <a:spcPts val="2520"/>
                        </a:lnSpc>
                        <a:defRPr/>
                      </a:pPr>
                      <a:r>
                        <a:rPr lang="en-US" sz="1800">
                          <a:solidFill>
                            <a:srgbClr val="000000"/>
                          </a:solidFill>
                          <a:latin typeface="Poppins"/>
                          <a:ea typeface="Poppins"/>
                          <a:cs typeface="Poppins"/>
                          <a:sym typeface="Poppins"/>
                        </a:rPr>
                        <a:t>Mức độ can thiệp</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l">
                        <a:lnSpc>
                          <a:spcPts val="2520"/>
                        </a:lnSpc>
                        <a:defRPr/>
                      </a:pPr>
                      <a:r>
                        <a:rPr lang="en-US" sz="1800">
                          <a:solidFill>
                            <a:srgbClr val="000000"/>
                          </a:solidFill>
                          <a:latin typeface="Poppins"/>
                          <a:ea typeface="Poppins"/>
                          <a:cs typeface="Poppins"/>
                          <a:sym typeface="Poppins"/>
                        </a:rPr>
                        <a:t>Thụ động (chỉ giám sát)</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l">
                        <a:lnSpc>
                          <a:spcPts val="2520"/>
                        </a:lnSpc>
                        <a:defRPr/>
                      </a:pPr>
                      <a:r>
                        <a:rPr lang="en-US" sz="1800">
                          <a:solidFill>
                            <a:srgbClr val="000000"/>
                          </a:solidFill>
                          <a:latin typeface="Poppins"/>
                          <a:ea typeface="Poppins"/>
                          <a:cs typeface="Poppins"/>
                          <a:sym typeface="Poppins"/>
                        </a:rPr>
                        <a:t>Chủ động (có thể chặn hoặc sửa đổi gói tin)</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
        <p:nvSpPr>
          <p:cNvPr id="6" name="TextBox 6"/>
          <p:cNvSpPr txBox="1"/>
          <p:nvPr/>
        </p:nvSpPr>
        <p:spPr>
          <a:xfrm>
            <a:off x="807400" y="476250"/>
            <a:ext cx="7293769" cy="552450"/>
          </a:xfrm>
          <a:prstGeom prst="rect">
            <a:avLst/>
          </a:prstGeom>
        </p:spPr>
        <p:txBody>
          <a:bodyPr lIns="0" tIns="0" rIns="0" bIns="0" rtlCol="0" anchor="t">
            <a:spAutoFit/>
          </a:bodyPr>
          <a:lstStyle/>
          <a:p>
            <a:pPr algn="ctr">
              <a:lnSpc>
                <a:spcPts val="4199"/>
              </a:lnSpc>
              <a:spcBef>
                <a:spcPct val="0"/>
              </a:spcBef>
            </a:pPr>
            <a:r>
              <a:rPr lang="en-US" sz="3499" b="1">
                <a:solidFill>
                  <a:srgbClr val="000000"/>
                </a:solidFill>
                <a:latin typeface="Poppins Bold"/>
                <a:ea typeface="Poppins Bold"/>
                <a:cs typeface="Poppins Bold"/>
                <a:sym typeface="Poppins Bold"/>
              </a:rPr>
              <a:t>1.2.3 Sự khác biệt giữa IDS và IPS</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24354" r="-1468" b="-56033"/>
            </a:stretch>
          </a:blipFill>
        </p:spPr>
      </p:sp>
      <p:sp>
        <p:nvSpPr>
          <p:cNvPr id="3" name="Freeform 3"/>
          <p:cNvSpPr/>
          <p:nvPr/>
        </p:nvSpPr>
        <p:spPr>
          <a:xfrm>
            <a:off x="11961659" y="8577384"/>
            <a:ext cx="980283" cy="276262"/>
          </a:xfrm>
          <a:custGeom>
            <a:avLst/>
            <a:gdLst/>
            <a:ahLst/>
            <a:cxnLst/>
            <a:rect l="l" t="t" r="r" b="b"/>
            <a:pathLst>
              <a:path w="980283" h="276262">
                <a:moveTo>
                  <a:pt x="0" y="0"/>
                </a:moveTo>
                <a:lnTo>
                  <a:pt x="980283" y="0"/>
                </a:lnTo>
                <a:lnTo>
                  <a:pt x="980283" y="276262"/>
                </a:lnTo>
                <a:lnTo>
                  <a:pt x="0" y="276262"/>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grpSp>
        <p:nvGrpSpPr>
          <p:cNvPr id="4" name="Group 4"/>
          <p:cNvGrpSpPr>
            <a:grpSpLocks noChangeAspect="1"/>
          </p:cNvGrpSpPr>
          <p:nvPr/>
        </p:nvGrpSpPr>
        <p:grpSpPr>
          <a:xfrm>
            <a:off x="9404956" y="8064673"/>
            <a:ext cx="529685" cy="529685"/>
            <a:chOff x="0" y="0"/>
            <a:chExt cx="6355080" cy="6355080"/>
          </a:xfrm>
        </p:grpSpPr>
        <p:sp>
          <p:nvSpPr>
            <p:cNvPr id="5" name="Freeform 5"/>
            <p:cNvSpPr/>
            <p:nvPr/>
          </p:nvSpPr>
          <p:spPr>
            <a:xfrm>
              <a:off x="0" y="0"/>
              <a:ext cx="6355080" cy="6355080"/>
            </a:xfrm>
            <a:custGeom>
              <a:avLst/>
              <a:gdLst/>
              <a:ahLst/>
              <a:cxnLst/>
              <a:rect l="l" t="t" r="r" b="b"/>
              <a:pathLst>
                <a:path w="6355080" h="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003EA8"/>
            </a:solidFill>
          </p:spPr>
        </p:sp>
      </p:grpSp>
      <p:grpSp>
        <p:nvGrpSpPr>
          <p:cNvPr id="6" name="Group 6"/>
          <p:cNvGrpSpPr/>
          <p:nvPr/>
        </p:nvGrpSpPr>
        <p:grpSpPr>
          <a:xfrm>
            <a:off x="7922772" y="8064673"/>
            <a:ext cx="529685" cy="529685"/>
            <a:chOff x="0" y="0"/>
            <a:chExt cx="6350000" cy="6350000"/>
          </a:xfrm>
        </p:grpSpPr>
        <p:sp>
          <p:nvSpPr>
            <p:cNvPr id="7" name="Freeform 7"/>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3EA8"/>
            </a:solidFill>
          </p:spPr>
        </p:sp>
      </p:grpSp>
      <p:grpSp>
        <p:nvGrpSpPr>
          <p:cNvPr id="8" name="Group 8"/>
          <p:cNvGrpSpPr/>
          <p:nvPr/>
        </p:nvGrpSpPr>
        <p:grpSpPr>
          <a:xfrm>
            <a:off x="568612" y="282992"/>
            <a:ext cx="15778037" cy="2907452"/>
            <a:chOff x="0" y="0"/>
            <a:chExt cx="5755871" cy="1060646"/>
          </a:xfrm>
        </p:grpSpPr>
        <p:sp>
          <p:nvSpPr>
            <p:cNvPr id="9" name="Freeform 9"/>
            <p:cNvSpPr/>
            <p:nvPr/>
          </p:nvSpPr>
          <p:spPr>
            <a:xfrm>
              <a:off x="0" y="0"/>
              <a:ext cx="5755871" cy="1060646"/>
            </a:xfrm>
            <a:custGeom>
              <a:avLst/>
              <a:gdLst/>
              <a:ahLst/>
              <a:cxnLst/>
              <a:rect l="l" t="t" r="r" b="b"/>
              <a:pathLst>
                <a:path w="5755871" h="1060646">
                  <a:moveTo>
                    <a:pt x="0" y="0"/>
                  </a:moveTo>
                  <a:lnTo>
                    <a:pt x="5755871" y="0"/>
                  </a:lnTo>
                  <a:lnTo>
                    <a:pt x="5755871" y="1060646"/>
                  </a:lnTo>
                  <a:lnTo>
                    <a:pt x="0" y="1060646"/>
                  </a:lnTo>
                  <a:close/>
                </a:path>
              </a:pathLst>
            </a:custGeom>
            <a:solidFill>
              <a:srgbClr val="FFFFFF"/>
            </a:solidFill>
          </p:spPr>
        </p:sp>
      </p:grpSp>
      <p:sp>
        <p:nvSpPr>
          <p:cNvPr id="10" name="Freeform 10"/>
          <p:cNvSpPr/>
          <p:nvPr/>
        </p:nvSpPr>
        <p:spPr>
          <a:xfrm flipH="1">
            <a:off x="16442319" y="-47111"/>
            <a:ext cx="5533751" cy="1961966"/>
          </a:xfrm>
          <a:custGeom>
            <a:avLst/>
            <a:gdLst/>
            <a:ahLst/>
            <a:cxnLst/>
            <a:rect l="l" t="t" r="r" b="b"/>
            <a:pathLst>
              <a:path w="5533751" h="1961966">
                <a:moveTo>
                  <a:pt x="5533751" y="0"/>
                </a:moveTo>
                <a:lnTo>
                  <a:pt x="0" y="0"/>
                </a:lnTo>
                <a:lnTo>
                  <a:pt x="0" y="1961966"/>
                </a:lnTo>
                <a:lnTo>
                  <a:pt x="5533751" y="1961966"/>
                </a:lnTo>
                <a:lnTo>
                  <a:pt x="5533751" y="0"/>
                </a:lnTo>
                <a:close/>
              </a:path>
            </a:pathLst>
          </a:custGeom>
          <a:blipFill>
            <a:blip r:embed="rId5">
              <a:extLst>
                <a:ext uri="{96DAC541-7B7A-43D3-8B79-37D633B846F1}">
                  <asvg:svgBlip xmlns="" xmlns:asvg="http://schemas.microsoft.com/office/drawing/2016/SVG/main" r:embed="rId6"/>
                </a:ext>
              </a:extLst>
            </a:blip>
            <a:stretch>
              <a:fillRect/>
            </a:stretch>
          </a:blipFill>
        </p:spPr>
      </p:sp>
      <p:sp>
        <p:nvSpPr>
          <p:cNvPr id="11" name="Freeform 11"/>
          <p:cNvSpPr/>
          <p:nvPr/>
        </p:nvSpPr>
        <p:spPr>
          <a:xfrm>
            <a:off x="14916412" y="6102707"/>
            <a:ext cx="5533751" cy="1961966"/>
          </a:xfrm>
          <a:custGeom>
            <a:avLst/>
            <a:gdLst/>
            <a:ahLst/>
            <a:cxnLst/>
            <a:rect l="l" t="t" r="r" b="b"/>
            <a:pathLst>
              <a:path w="5533751" h="1961966">
                <a:moveTo>
                  <a:pt x="0" y="0"/>
                </a:moveTo>
                <a:lnTo>
                  <a:pt x="5533751" y="0"/>
                </a:lnTo>
                <a:lnTo>
                  <a:pt x="5533751" y="1961966"/>
                </a:lnTo>
                <a:lnTo>
                  <a:pt x="0" y="1961966"/>
                </a:lnTo>
                <a:lnTo>
                  <a:pt x="0" y="0"/>
                </a:lnTo>
                <a:close/>
              </a:path>
            </a:pathLst>
          </a:custGeom>
          <a:blipFill>
            <a:blip r:embed="rId5">
              <a:extLst>
                <a:ext uri="{96DAC541-7B7A-43D3-8B79-37D633B846F1}">
                  <asvg:svgBlip xmlns="" xmlns:asvg="http://schemas.microsoft.com/office/drawing/2016/SVG/main" r:embed="rId6"/>
                </a:ext>
              </a:extLst>
            </a:blip>
            <a:stretch>
              <a:fillRect/>
            </a:stretch>
          </a:blipFill>
        </p:spPr>
      </p:sp>
      <p:sp>
        <p:nvSpPr>
          <p:cNvPr id="12" name="TextBox 12"/>
          <p:cNvSpPr txBox="1"/>
          <p:nvPr/>
        </p:nvSpPr>
        <p:spPr>
          <a:xfrm>
            <a:off x="626599" y="362280"/>
            <a:ext cx="15246009" cy="3019425"/>
          </a:xfrm>
          <a:prstGeom prst="rect">
            <a:avLst/>
          </a:prstGeom>
        </p:spPr>
        <p:txBody>
          <a:bodyPr lIns="0" tIns="0" rIns="0" bIns="0" rtlCol="0" anchor="t">
            <a:spAutoFit/>
          </a:bodyPr>
          <a:lstStyle/>
          <a:p>
            <a:pPr algn="l">
              <a:lnSpc>
                <a:spcPts val="4725"/>
              </a:lnSpc>
            </a:pPr>
            <a:r>
              <a:rPr lang="en-US" sz="3500">
                <a:solidFill>
                  <a:srgbClr val="000000"/>
                </a:solidFill>
                <a:latin typeface="Poppins"/>
                <a:ea typeface="Poppins"/>
                <a:cs typeface="Poppins"/>
                <a:sym typeface="Poppins"/>
              </a:rPr>
              <a:t>Bước 3: Sử dụng sqlmap để tấn công tự động</a:t>
            </a:r>
          </a:p>
          <a:p>
            <a:pPr algn="l">
              <a:lnSpc>
                <a:spcPts val="4725"/>
              </a:lnSpc>
            </a:pPr>
            <a:r>
              <a:rPr lang="en-US" sz="3500">
                <a:solidFill>
                  <a:srgbClr val="000000"/>
                </a:solidFill>
                <a:latin typeface="Poppins"/>
                <a:ea typeface="Poppins"/>
                <a:cs typeface="Poppins"/>
                <a:sym typeface="Poppins"/>
              </a:rPr>
              <a:t>Trên máy tấn công chạy:</a:t>
            </a:r>
          </a:p>
          <a:p>
            <a:pPr algn="l">
              <a:lnSpc>
                <a:spcPts val="4725"/>
              </a:lnSpc>
            </a:pPr>
            <a:r>
              <a:rPr lang="en-US" sz="3500">
                <a:solidFill>
                  <a:srgbClr val="000000"/>
                </a:solidFill>
                <a:latin typeface="Poppins"/>
                <a:ea typeface="Poppins"/>
                <a:cs typeface="Poppins"/>
                <a:sym typeface="Poppins"/>
              </a:rPr>
              <a:t>sqlmap -u "http://192.168.198.132/login.php" --method POST --data "username=admin&amp;password=123" --level 2 --risk 2</a:t>
            </a:r>
          </a:p>
          <a:p>
            <a:pPr algn="l">
              <a:lnSpc>
                <a:spcPts val="4725"/>
              </a:lnSpc>
            </a:pPr>
            <a:endParaRPr lang="en-US" sz="3500">
              <a:solidFill>
                <a:srgbClr val="000000"/>
              </a:solidFill>
              <a:latin typeface="Poppins"/>
              <a:ea typeface="Poppins"/>
              <a:cs typeface="Poppins"/>
              <a:sym typeface="Poppins"/>
            </a:endParaRPr>
          </a:p>
        </p:txBody>
      </p:sp>
      <p:sp>
        <p:nvSpPr>
          <p:cNvPr id="13" name="Freeform 13"/>
          <p:cNvSpPr/>
          <p:nvPr/>
        </p:nvSpPr>
        <p:spPr>
          <a:xfrm>
            <a:off x="327822" y="1281714"/>
            <a:ext cx="441616" cy="633141"/>
          </a:xfrm>
          <a:custGeom>
            <a:avLst/>
            <a:gdLst/>
            <a:ahLst/>
            <a:cxnLst/>
            <a:rect l="l" t="t" r="r" b="b"/>
            <a:pathLst>
              <a:path w="441616" h="633141">
                <a:moveTo>
                  <a:pt x="0" y="0"/>
                </a:moveTo>
                <a:lnTo>
                  <a:pt x="441615" y="0"/>
                </a:lnTo>
                <a:lnTo>
                  <a:pt x="441615" y="633141"/>
                </a:lnTo>
                <a:lnTo>
                  <a:pt x="0" y="633141"/>
                </a:lnTo>
                <a:lnTo>
                  <a:pt x="0" y="0"/>
                </a:lnTo>
                <a:close/>
              </a:path>
            </a:pathLst>
          </a:custGeom>
          <a:blipFill>
            <a:blip r:embed="rId7">
              <a:extLst>
                <a:ext uri="{96DAC541-7B7A-43D3-8B79-37D633B846F1}">
                  <asvg:svgBlip xmlns="" xmlns:asvg="http://schemas.microsoft.com/office/drawing/2016/SVG/main" r:embed="rId8"/>
                </a:ext>
              </a:extLst>
            </a:blip>
            <a:stretch>
              <a:fillRect/>
            </a:stretch>
          </a:blipFill>
        </p:spPr>
      </p:sp>
      <p:sp>
        <p:nvSpPr>
          <p:cNvPr id="14" name="Freeform 14"/>
          <p:cNvSpPr/>
          <p:nvPr/>
        </p:nvSpPr>
        <p:spPr>
          <a:xfrm>
            <a:off x="3656682" y="2869175"/>
            <a:ext cx="11020516" cy="5973305"/>
          </a:xfrm>
          <a:custGeom>
            <a:avLst/>
            <a:gdLst/>
            <a:ahLst/>
            <a:cxnLst/>
            <a:rect l="l" t="t" r="r" b="b"/>
            <a:pathLst>
              <a:path w="11020516" h="5973305">
                <a:moveTo>
                  <a:pt x="0" y="0"/>
                </a:moveTo>
                <a:lnTo>
                  <a:pt x="11020515" y="0"/>
                </a:lnTo>
                <a:lnTo>
                  <a:pt x="11020515" y="5973304"/>
                </a:lnTo>
                <a:lnTo>
                  <a:pt x="0" y="5973304"/>
                </a:lnTo>
                <a:lnTo>
                  <a:pt x="0" y="0"/>
                </a:lnTo>
                <a:close/>
              </a:path>
            </a:pathLst>
          </a:custGeom>
          <a:blipFill>
            <a:blip r:embed="rId9"/>
            <a:stretch>
              <a:fillRect/>
            </a:stretch>
          </a:blipFill>
        </p:spPr>
      </p:sp>
      <p:sp>
        <p:nvSpPr>
          <p:cNvPr id="15" name="TextBox 15"/>
          <p:cNvSpPr txBox="1"/>
          <p:nvPr/>
        </p:nvSpPr>
        <p:spPr>
          <a:xfrm>
            <a:off x="22939" y="8777446"/>
            <a:ext cx="18288000" cy="1101090"/>
          </a:xfrm>
          <a:prstGeom prst="rect">
            <a:avLst/>
          </a:prstGeom>
        </p:spPr>
        <p:txBody>
          <a:bodyPr lIns="0" tIns="0" rIns="0" bIns="0" rtlCol="0" anchor="t">
            <a:spAutoFit/>
          </a:bodyPr>
          <a:lstStyle/>
          <a:p>
            <a:pPr algn="l">
              <a:lnSpc>
                <a:spcPts val="4320"/>
              </a:lnSpc>
              <a:spcBef>
                <a:spcPct val="0"/>
              </a:spcBef>
            </a:pPr>
            <a:r>
              <a:rPr lang="en-US" sz="3200">
                <a:solidFill>
                  <a:srgbClr val="000000"/>
                </a:solidFill>
                <a:latin typeface="Poppins"/>
                <a:ea typeface="Poppins"/>
                <a:cs typeface="Poppins"/>
                <a:sym typeface="Poppins"/>
              </a:rPr>
              <a:t> Kết quả: sqlmap sẽ thử các payload SQL Injection (bao gồm ' OR '1'='1', union select, v.v.) và báo cáo nếu tìm thấy lỗ hổng.</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24354" r="-1468" b="-56033"/>
            </a:stretch>
          </a:blipFill>
        </p:spPr>
      </p:sp>
      <p:grpSp>
        <p:nvGrpSpPr>
          <p:cNvPr id="3" name="Group 3"/>
          <p:cNvGrpSpPr/>
          <p:nvPr/>
        </p:nvGrpSpPr>
        <p:grpSpPr>
          <a:xfrm>
            <a:off x="769437" y="478577"/>
            <a:ext cx="10253401" cy="2842646"/>
            <a:chOff x="0" y="0"/>
            <a:chExt cx="1198191" cy="332186"/>
          </a:xfrm>
        </p:grpSpPr>
        <p:sp>
          <p:nvSpPr>
            <p:cNvPr id="4" name="Freeform 4"/>
            <p:cNvSpPr/>
            <p:nvPr/>
          </p:nvSpPr>
          <p:spPr>
            <a:xfrm>
              <a:off x="0" y="0"/>
              <a:ext cx="1198191" cy="332186"/>
            </a:xfrm>
            <a:custGeom>
              <a:avLst/>
              <a:gdLst/>
              <a:ahLst/>
              <a:cxnLst/>
              <a:rect l="l" t="t" r="r" b="b"/>
              <a:pathLst>
                <a:path w="1198191" h="332186">
                  <a:moveTo>
                    <a:pt x="0" y="0"/>
                  </a:moveTo>
                  <a:lnTo>
                    <a:pt x="1198191" y="0"/>
                  </a:lnTo>
                  <a:lnTo>
                    <a:pt x="1198191" y="332186"/>
                  </a:lnTo>
                  <a:lnTo>
                    <a:pt x="0" y="332186"/>
                  </a:lnTo>
                  <a:close/>
                </a:path>
              </a:pathLst>
            </a:custGeom>
            <a:solidFill>
              <a:srgbClr val="FFFFFF"/>
            </a:solidFill>
          </p:spPr>
        </p:sp>
      </p:grpSp>
      <p:sp>
        <p:nvSpPr>
          <p:cNvPr id="5" name="Freeform 5"/>
          <p:cNvSpPr/>
          <p:nvPr/>
        </p:nvSpPr>
        <p:spPr>
          <a:xfrm flipH="1">
            <a:off x="16442319" y="-47111"/>
            <a:ext cx="5533751" cy="1961966"/>
          </a:xfrm>
          <a:custGeom>
            <a:avLst/>
            <a:gdLst/>
            <a:ahLst/>
            <a:cxnLst/>
            <a:rect l="l" t="t" r="r" b="b"/>
            <a:pathLst>
              <a:path w="5533751" h="1961966">
                <a:moveTo>
                  <a:pt x="5533751" y="0"/>
                </a:moveTo>
                <a:lnTo>
                  <a:pt x="0" y="0"/>
                </a:lnTo>
                <a:lnTo>
                  <a:pt x="0" y="1961966"/>
                </a:lnTo>
                <a:lnTo>
                  <a:pt x="5533751" y="1961966"/>
                </a:lnTo>
                <a:lnTo>
                  <a:pt x="5533751" y="0"/>
                </a:lnTo>
                <a:close/>
              </a:path>
            </a:pathLst>
          </a:custGeom>
          <a:blipFill>
            <a:blip r:embed="rId3">
              <a:extLst>
                <a:ext uri="{96DAC541-7B7A-43D3-8B79-37D633B846F1}">
                  <asvg:svgBlip xmlns="" xmlns:asvg="http://schemas.microsoft.com/office/drawing/2016/SVG/main" r:embed="rId4"/>
                </a:ext>
              </a:extLst>
            </a:blip>
            <a:stretch>
              <a:fillRect/>
            </a:stretch>
          </a:blipFill>
        </p:spPr>
      </p:sp>
      <p:sp>
        <p:nvSpPr>
          <p:cNvPr id="6" name="Freeform 6"/>
          <p:cNvSpPr/>
          <p:nvPr/>
        </p:nvSpPr>
        <p:spPr>
          <a:xfrm>
            <a:off x="14492424" y="8842479"/>
            <a:ext cx="5533751" cy="1961966"/>
          </a:xfrm>
          <a:custGeom>
            <a:avLst/>
            <a:gdLst/>
            <a:ahLst/>
            <a:cxnLst/>
            <a:rect l="l" t="t" r="r" b="b"/>
            <a:pathLst>
              <a:path w="5533751" h="1961966">
                <a:moveTo>
                  <a:pt x="0" y="0"/>
                </a:moveTo>
                <a:lnTo>
                  <a:pt x="5533752" y="0"/>
                </a:lnTo>
                <a:lnTo>
                  <a:pt x="5533752" y="1961967"/>
                </a:lnTo>
                <a:lnTo>
                  <a:pt x="0" y="1961967"/>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sp>
        <p:nvSpPr>
          <p:cNvPr id="7" name="TextBox 7"/>
          <p:cNvSpPr txBox="1"/>
          <p:nvPr/>
        </p:nvSpPr>
        <p:spPr>
          <a:xfrm>
            <a:off x="834627" y="337317"/>
            <a:ext cx="12213634" cy="3619500"/>
          </a:xfrm>
          <a:prstGeom prst="rect">
            <a:avLst/>
          </a:prstGeom>
        </p:spPr>
        <p:txBody>
          <a:bodyPr lIns="0" tIns="0" rIns="0" bIns="0" rtlCol="0" anchor="t">
            <a:spAutoFit/>
          </a:bodyPr>
          <a:lstStyle/>
          <a:p>
            <a:pPr algn="l">
              <a:lnSpc>
                <a:spcPts val="4725"/>
              </a:lnSpc>
            </a:pPr>
            <a:r>
              <a:rPr lang="en-US" sz="3500">
                <a:solidFill>
                  <a:srgbClr val="000000"/>
                </a:solidFill>
                <a:latin typeface="Poppins"/>
                <a:ea typeface="Poppins"/>
                <a:cs typeface="Poppins"/>
                <a:sym typeface="Poppins"/>
              </a:rPr>
              <a:t>Bước 4: Kiểm tra log trên máy mục tiêu</a:t>
            </a:r>
          </a:p>
          <a:p>
            <a:pPr algn="l">
              <a:lnSpc>
                <a:spcPts val="4725"/>
              </a:lnSpc>
            </a:pPr>
            <a:r>
              <a:rPr lang="en-US" sz="3500">
                <a:solidFill>
                  <a:srgbClr val="000000"/>
                </a:solidFill>
                <a:latin typeface="Poppins"/>
                <a:ea typeface="Poppins"/>
                <a:cs typeface="Poppins"/>
                <a:sym typeface="Poppins"/>
              </a:rPr>
              <a:t>Trên máy mục tiêu, mở terminal:</a:t>
            </a:r>
          </a:p>
          <a:p>
            <a:pPr algn="l">
              <a:lnSpc>
                <a:spcPts val="4725"/>
              </a:lnSpc>
            </a:pPr>
            <a:r>
              <a:rPr lang="en-US" sz="3500">
                <a:solidFill>
                  <a:srgbClr val="000000"/>
                </a:solidFill>
                <a:latin typeface="Poppins"/>
                <a:ea typeface="Poppins"/>
                <a:cs typeface="Poppins"/>
                <a:sym typeface="Poppins"/>
              </a:rPr>
              <a:t>sudo tail -f /var/log/suricata/fast.log</a:t>
            </a:r>
          </a:p>
          <a:p>
            <a:pPr algn="l">
              <a:lnSpc>
                <a:spcPts val="4725"/>
              </a:lnSpc>
            </a:pPr>
            <a:r>
              <a:rPr lang="en-US" sz="3500">
                <a:solidFill>
                  <a:srgbClr val="000000"/>
                </a:solidFill>
                <a:latin typeface="Poppins"/>
                <a:ea typeface="Poppins"/>
                <a:cs typeface="Poppins"/>
                <a:sym typeface="Poppins"/>
              </a:rPr>
              <a:t>Quan sát với log khi thực hiện các bước tấn công trên:</a:t>
            </a:r>
          </a:p>
          <a:p>
            <a:pPr algn="l">
              <a:lnSpc>
                <a:spcPts val="4725"/>
              </a:lnSpc>
            </a:pPr>
            <a:r>
              <a:rPr lang="en-US" sz="3500">
                <a:solidFill>
                  <a:srgbClr val="000000"/>
                </a:solidFill>
                <a:latin typeface="Poppins"/>
                <a:ea typeface="Poppins"/>
                <a:cs typeface="Poppins"/>
                <a:sym typeface="Poppins"/>
              </a:rPr>
              <a:t>-Với username ‘ OR ‘1’=’1’:</a:t>
            </a:r>
          </a:p>
          <a:p>
            <a:pPr algn="l">
              <a:lnSpc>
                <a:spcPts val="4725"/>
              </a:lnSpc>
            </a:pPr>
            <a:endParaRPr lang="en-US" sz="3500">
              <a:solidFill>
                <a:srgbClr val="000000"/>
              </a:solidFill>
              <a:latin typeface="Poppins"/>
              <a:ea typeface="Poppins"/>
              <a:cs typeface="Poppins"/>
              <a:sym typeface="Poppins"/>
            </a:endParaRPr>
          </a:p>
        </p:txBody>
      </p:sp>
      <p:sp>
        <p:nvSpPr>
          <p:cNvPr id="8" name="Freeform 8"/>
          <p:cNvSpPr/>
          <p:nvPr/>
        </p:nvSpPr>
        <p:spPr>
          <a:xfrm>
            <a:off x="16793505" y="3742304"/>
            <a:ext cx="441616" cy="633141"/>
          </a:xfrm>
          <a:custGeom>
            <a:avLst/>
            <a:gdLst/>
            <a:ahLst/>
            <a:cxnLst/>
            <a:rect l="l" t="t" r="r" b="b"/>
            <a:pathLst>
              <a:path w="441616" h="633141">
                <a:moveTo>
                  <a:pt x="0" y="0"/>
                </a:moveTo>
                <a:lnTo>
                  <a:pt x="441616" y="0"/>
                </a:lnTo>
                <a:lnTo>
                  <a:pt x="441616" y="633141"/>
                </a:lnTo>
                <a:lnTo>
                  <a:pt x="0" y="633141"/>
                </a:lnTo>
                <a:lnTo>
                  <a:pt x="0" y="0"/>
                </a:lnTo>
                <a:close/>
              </a:path>
            </a:pathLst>
          </a:custGeom>
          <a:blipFill>
            <a:blip r:embed="rId5">
              <a:extLst>
                <a:ext uri="{96DAC541-7B7A-43D3-8B79-37D633B846F1}">
                  <asvg:svgBlip xmlns="" xmlns:asvg="http://schemas.microsoft.com/office/drawing/2016/SVG/main" r:embed="rId6"/>
                </a:ext>
              </a:extLst>
            </a:blip>
            <a:stretch>
              <a:fillRect/>
            </a:stretch>
          </a:blipFill>
        </p:spPr>
      </p:sp>
      <p:sp>
        <p:nvSpPr>
          <p:cNvPr id="9" name="Freeform 9"/>
          <p:cNvSpPr/>
          <p:nvPr/>
        </p:nvSpPr>
        <p:spPr>
          <a:xfrm>
            <a:off x="327822" y="1281714"/>
            <a:ext cx="441616" cy="633141"/>
          </a:xfrm>
          <a:custGeom>
            <a:avLst/>
            <a:gdLst/>
            <a:ahLst/>
            <a:cxnLst/>
            <a:rect l="l" t="t" r="r" b="b"/>
            <a:pathLst>
              <a:path w="441616" h="633141">
                <a:moveTo>
                  <a:pt x="0" y="0"/>
                </a:moveTo>
                <a:lnTo>
                  <a:pt x="441615" y="0"/>
                </a:lnTo>
                <a:lnTo>
                  <a:pt x="441615" y="633141"/>
                </a:lnTo>
                <a:lnTo>
                  <a:pt x="0" y="633141"/>
                </a:lnTo>
                <a:lnTo>
                  <a:pt x="0" y="0"/>
                </a:lnTo>
                <a:close/>
              </a:path>
            </a:pathLst>
          </a:custGeom>
          <a:blipFill>
            <a:blip r:embed="rId5">
              <a:extLst>
                <a:ext uri="{96DAC541-7B7A-43D3-8B79-37D633B846F1}">
                  <asvg:svgBlip xmlns="" xmlns:asvg="http://schemas.microsoft.com/office/drawing/2016/SVG/main" r:embed="rId6"/>
                </a:ext>
              </a:extLst>
            </a:blip>
            <a:stretch>
              <a:fillRect/>
            </a:stretch>
          </a:blipFill>
        </p:spPr>
      </p:sp>
      <p:sp>
        <p:nvSpPr>
          <p:cNvPr id="10" name="Freeform 10"/>
          <p:cNvSpPr/>
          <p:nvPr/>
        </p:nvSpPr>
        <p:spPr>
          <a:xfrm>
            <a:off x="599683" y="4375445"/>
            <a:ext cx="16659617" cy="1434410"/>
          </a:xfrm>
          <a:custGeom>
            <a:avLst/>
            <a:gdLst/>
            <a:ahLst/>
            <a:cxnLst/>
            <a:rect l="l" t="t" r="r" b="b"/>
            <a:pathLst>
              <a:path w="16659617" h="1434410">
                <a:moveTo>
                  <a:pt x="0" y="0"/>
                </a:moveTo>
                <a:lnTo>
                  <a:pt x="16659617" y="0"/>
                </a:lnTo>
                <a:lnTo>
                  <a:pt x="16659617" y="1434410"/>
                </a:lnTo>
                <a:lnTo>
                  <a:pt x="0" y="1434410"/>
                </a:lnTo>
                <a:lnTo>
                  <a:pt x="0" y="0"/>
                </a:lnTo>
                <a:close/>
              </a:path>
            </a:pathLst>
          </a:custGeom>
          <a:blipFill>
            <a:blip r:embed="rId7"/>
            <a:stretch>
              <a:fillRect l="-6459" r="-6459"/>
            </a:stretch>
          </a:blipFill>
        </p:spPr>
      </p:sp>
      <p:sp>
        <p:nvSpPr>
          <p:cNvPr id="11" name="TextBox 11"/>
          <p:cNvSpPr txBox="1"/>
          <p:nvPr/>
        </p:nvSpPr>
        <p:spPr>
          <a:xfrm>
            <a:off x="834627" y="7023204"/>
            <a:ext cx="14029849" cy="1819275"/>
          </a:xfrm>
          <a:prstGeom prst="rect">
            <a:avLst/>
          </a:prstGeom>
        </p:spPr>
        <p:txBody>
          <a:bodyPr lIns="0" tIns="0" rIns="0" bIns="0" rtlCol="0" anchor="t">
            <a:spAutoFit/>
          </a:bodyPr>
          <a:lstStyle/>
          <a:p>
            <a:pPr algn="l">
              <a:lnSpc>
                <a:spcPts val="4725"/>
              </a:lnSpc>
              <a:spcBef>
                <a:spcPct val="0"/>
              </a:spcBef>
            </a:pPr>
            <a:r>
              <a:rPr lang="en-US" sz="3500">
                <a:solidFill>
                  <a:srgbClr val="000000"/>
                </a:solidFill>
                <a:latin typeface="Poppins"/>
                <a:ea typeface="Poppins"/>
                <a:cs typeface="Poppins"/>
                <a:sym typeface="Poppins"/>
              </a:rPr>
              <a:t>Giải thích:</a:t>
            </a:r>
          </a:p>
          <a:p>
            <a:pPr algn="l">
              <a:lnSpc>
                <a:spcPts val="4725"/>
              </a:lnSpc>
              <a:spcBef>
                <a:spcPct val="0"/>
              </a:spcBef>
            </a:pPr>
            <a:r>
              <a:rPr lang="en-US" sz="3500">
                <a:solidFill>
                  <a:srgbClr val="000000"/>
                </a:solidFill>
                <a:latin typeface="Poppins"/>
                <a:ea typeface="Poppins"/>
                <a:cs typeface="Poppins"/>
                <a:sym typeface="Poppins"/>
              </a:rPr>
              <a:t>Suricata phát hiện payload khớp với rule và ghi log vào fast.log.</a:t>
            </a:r>
          </a:p>
          <a:p>
            <a:pPr algn="l">
              <a:lnSpc>
                <a:spcPts val="4725"/>
              </a:lnSpc>
              <a:spcBef>
                <a:spcPct val="0"/>
              </a:spcBef>
            </a:pPr>
            <a:r>
              <a:rPr lang="en-US" sz="3500">
                <a:solidFill>
                  <a:srgbClr val="000000"/>
                </a:solidFill>
                <a:latin typeface="Poppins"/>
                <a:ea typeface="Poppins"/>
                <a:cs typeface="Poppins"/>
                <a:sym typeface="Poppins"/>
              </a:rPr>
              <a:t>Log hiển thị thời gian, mã sid, và địa chỉ IP nguồn/đích.</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24354" r="-1468" b="-56033"/>
            </a:stretch>
          </a:blipFill>
        </p:spPr>
      </p:sp>
      <p:sp>
        <p:nvSpPr>
          <p:cNvPr id="3" name="Freeform 3"/>
          <p:cNvSpPr/>
          <p:nvPr/>
        </p:nvSpPr>
        <p:spPr>
          <a:xfrm>
            <a:off x="10260550" y="5062322"/>
            <a:ext cx="879662" cy="879662"/>
          </a:xfrm>
          <a:custGeom>
            <a:avLst/>
            <a:gdLst/>
            <a:ahLst/>
            <a:cxnLst/>
            <a:rect l="l" t="t" r="r" b="b"/>
            <a:pathLst>
              <a:path w="879662" h="879662">
                <a:moveTo>
                  <a:pt x="0" y="0"/>
                </a:moveTo>
                <a:lnTo>
                  <a:pt x="879662" y="0"/>
                </a:lnTo>
                <a:lnTo>
                  <a:pt x="879662" y="879662"/>
                </a:lnTo>
                <a:lnTo>
                  <a:pt x="0" y="879662"/>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sp>
        <p:nvSpPr>
          <p:cNvPr id="4" name="Freeform 4"/>
          <p:cNvSpPr/>
          <p:nvPr/>
        </p:nvSpPr>
        <p:spPr>
          <a:xfrm>
            <a:off x="8945203" y="6615957"/>
            <a:ext cx="1000528" cy="867731"/>
          </a:xfrm>
          <a:custGeom>
            <a:avLst/>
            <a:gdLst/>
            <a:ahLst/>
            <a:cxnLst/>
            <a:rect l="l" t="t" r="r" b="b"/>
            <a:pathLst>
              <a:path w="1000528" h="867731">
                <a:moveTo>
                  <a:pt x="0" y="0"/>
                </a:moveTo>
                <a:lnTo>
                  <a:pt x="1000529" y="0"/>
                </a:lnTo>
                <a:lnTo>
                  <a:pt x="1000529" y="867731"/>
                </a:lnTo>
                <a:lnTo>
                  <a:pt x="0" y="867731"/>
                </a:lnTo>
                <a:lnTo>
                  <a:pt x="0" y="0"/>
                </a:lnTo>
                <a:close/>
              </a:path>
            </a:pathLst>
          </a:custGeom>
          <a:blipFill>
            <a:blip r:embed="rId5">
              <a:extLst>
                <a:ext uri="{96DAC541-7B7A-43D3-8B79-37D633B846F1}">
                  <asvg:svgBlip xmlns="" xmlns:asvg="http://schemas.microsoft.com/office/drawing/2016/SVG/main" r:embed="rId6"/>
                </a:ext>
              </a:extLst>
            </a:blip>
            <a:stretch>
              <a:fillRect/>
            </a:stretch>
          </a:blipFill>
        </p:spPr>
      </p:sp>
      <p:sp>
        <p:nvSpPr>
          <p:cNvPr id="5" name="Freeform 5"/>
          <p:cNvSpPr/>
          <p:nvPr/>
        </p:nvSpPr>
        <p:spPr>
          <a:xfrm>
            <a:off x="7249075" y="6564111"/>
            <a:ext cx="1000528" cy="971422"/>
          </a:xfrm>
          <a:custGeom>
            <a:avLst/>
            <a:gdLst/>
            <a:ahLst/>
            <a:cxnLst/>
            <a:rect l="l" t="t" r="r" b="b"/>
            <a:pathLst>
              <a:path w="1000528" h="971422">
                <a:moveTo>
                  <a:pt x="0" y="0"/>
                </a:moveTo>
                <a:lnTo>
                  <a:pt x="1000529" y="0"/>
                </a:lnTo>
                <a:lnTo>
                  <a:pt x="1000529" y="971422"/>
                </a:lnTo>
                <a:lnTo>
                  <a:pt x="0" y="971422"/>
                </a:lnTo>
                <a:lnTo>
                  <a:pt x="0" y="0"/>
                </a:lnTo>
                <a:close/>
              </a:path>
            </a:pathLst>
          </a:custGeom>
          <a:blipFill>
            <a:blip r:embed="rId7">
              <a:extLst>
                <a:ext uri="{96DAC541-7B7A-43D3-8B79-37D633B846F1}">
                  <asvg:svgBlip xmlns="" xmlns:asvg="http://schemas.microsoft.com/office/drawing/2016/SVG/main" r:embed="rId8"/>
                </a:ext>
              </a:extLst>
            </a:blip>
            <a:stretch>
              <a:fillRect/>
            </a:stretch>
          </a:blipFill>
        </p:spPr>
      </p:sp>
      <p:sp>
        <p:nvSpPr>
          <p:cNvPr id="6" name="Freeform 6"/>
          <p:cNvSpPr/>
          <p:nvPr/>
        </p:nvSpPr>
        <p:spPr>
          <a:xfrm>
            <a:off x="5552948" y="6616866"/>
            <a:ext cx="1000528" cy="865912"/>
          </a:xfrm>
          <a:custGeom>
            <a:avLst/>
            <a:gdLst/>
            <a:ahLst/>
            <a:cxnLst/>
            <a:rect l="l" t="t" r="r" b="b"/>
            <a:pathLst>
              <a:path w="1000528" h="865912">
                <a:moveTo>
                  <a:pt x="0" y="0"/>
                </a:moveTo>
                <a:lnTo>
                  <a:pt x="1000528" y="0"/>
                </a:lnTo>
                <a:lnTo>
                  <a:pt x="1000528" y="865912"/>
                </a:lnTo>
                <a:lnTo>
                  <a:pt x="0" y="865912"/>
                </a:lnTo>
                <a:lnTo>
                  <a:pt x="0" y="0"/>
                </a:lnTo>
                <a:close/>
              </a:path>
            </a:pathLst>
          </a:custGeom>
          <a:blipFill>
            <a:blip r:embed="rId9">
              <a:extLst>
                <a:ext uri="{96DAC541-7B7A-43D3-8B79-37D633B846F1}">
                  <asvg:svgBlip xmlns="" xmlns:asvg="http://schemas.microsoft.com/office/drawing/2016/SVG/main" r:embed="rId10"/>
                </a:ext>
              </a:extLst>
            </a:blip>
            <a:stretch>
              <a:fillRect/>
            </a:stretch>
          </a:blipFill>
        </p:spPr>
      </p:sp>
      <p:sp>
        <p:nvSpPr>
          <p:cNvPr id="7" name="Freeform 7"/>
          <p:cNvSpPr/>
          <p:nvPr/>
        </p:nvSpPr>
        <p:spPr>
          <a:xfrm>
            <a:off x="3856820" y="6705095"/>
            <a:ext cx="1000528" cy="689455"/>
          </a:xfrm>
          <a:custGeom>
            <a:avLst/>
            <a:gdLst/>
            <a:ahLst/>
            <a:cxnLst/>
            <a:rect l="l" t="t" r="r" b="b"/>
            <a:pathLst>
              <a:path w="1000528" h="689455">
                <a:moveTo>
                  <a:pt x="0" y="0"/>
                </a:moveTo>
                <a:lnTo>
                  <a:pt x="1000528" y="0"/>
                </a:lnTo>
                <a:lnTo>
                  <a:pt x="1000528" y="689455"/>
                </a:lnTo>
                <a:lnTo>
                  <a:pt x="0" y="689455"/>
                </a:lnTo>
                <a:lnTo>
                  <a:pt x="0" y="0"/>
                </a:lnTo>
                <a:close/>
              </a:path>
            </a:pathLst>
          </a:custGeom>
          <a:blipFill>
            <a:blip r:embed="rId11">
              <a:extLst>
                <a:ext uri="{96DAC541-7B7A-43D3-8B79-37D633B846F1}">
                  <asvg:svgBlip xmlns="" xmlns:asvg="http://schemas.microsoft.com/office/drawing/2016/SVG/main" r:embed="rId12"/>
                </a:ext>
              </a:extLst>
            </a:blip>
            <a:stretch>
              <a:fillRect/>
            </a:stretch>
          </a:blipFill>
        </p:spPr>
      </p:sp>
      <p:sp>
        <p:nvSpPr>
          <p:cNvPr id="8" name="Freeform 8"/>
          <p:cNvSpPr/>
          <p:nvPr/>
        </p:nvSpPr>
        <p:spPr>
          <a:xfrm>
            <a:off x="3901306" y="4929829"/>
            <a:ext cx="911556" cy="1144648"/>
          </a:xfrm>
          <a:custGeom>
            <a:avLst/>
            <a:gdLst/>
            <a:ahLst/>
            <a:cxnLst/>
            <a:rect l="l" t="t" r="r" b="b"/>
            <a:pathLst>
              <a:path w="911556" h="1144648">
                <a:moveTo>
                  <a:pt x="0" y="0"/>
                </a:moveTo>
                <a:lnTo>
                  <a:pt x="911556" y="0"/>
                </a:lnTo>
                <a:lnTo>
                  <a:pt x="911556" y="1144648"/>
                </a:lnTo>
                <a:lnTo>
                  <a:pt x="0" y="1144648"/>
                </a:lnTo>
                <a:lnTo>
                  <a:pt x="0" y="0"/>
                </a:lnTo>
                <a:close/>
              </a:path>
            </a:pathLst>
          </a:custGeom>
          <a:blipFill>
            <a:blip r:embed="rId13">
              <a:extLst>
                <a:ext uri="{96DAC541-7B7A-43D3-8B79-37D633B846F1}">
                  <asvg:svgBlip xmlns="" xmlns:asvg="http://schemas.microsoft.com/office/drawing/2016/SVG/main" r:embed="rId14"/>
                </a:ext>
              </a:extLst>
            </a:blip>
            <a:stretch>
              <a:fillRect/>
            </a:stretch>
          </a:blipFill>
        </p:spPr>
      </p:sp>
      <p:sp>
        <p:nvSpPr>
          <p:cNvPr id="9" name="Freeform 9"/>
          <p:cNvSpPr/>
          <p:nvPr/>
        </p:nvSpPr>
        <p:spPr>
          <a:xfrm>
            <a:off x="7166510" y="5131958"/>
            <a:ext cx="1000528" cy="740391"/>
          </a:xfrm>
          <a:custGeom>
            <a:avLst/>
            <a:gdLst/>
            <a:ahLst/>
            <a:cxnLst/>
            <a:rect l="l" t="t" r="r" b="b"/>
            <a:pathLst>
              <a:path w="1000528" h="740391">
                <a:moveTo>
                  <a:pt x="0" y="0"/>
                </a:moveTo>
                <a:lnTo>
                  <a:pt x="1000528" y="0"/>
                </a:lnTo>
                <a:lnTo>
                  <a:pt x="1000528" y="740391"/>
                </a:lnTo>
                <a:lnTo>
                  <a:pt x="0" y="740391"/>
                </a:lnTo>
                <a:lnTo>
                  <a:pt x="0" y="0"/>
                </a:lnTo>
                <a:close/>
              </a:path>
            </a:pathLst>
          </a:custGeom>
          <a:blipFill>
            <a:blip r:embed="rId15">
              <a:extLst>
                <a:ext uri="{96DAC541-7B7A-43D3-8B79-37D633B846F1}">
                  <asvg:svgBlip xmlns="" xmlns:asvg="http://schemas.microsoft.com/office/drawing/2016/SVG/main" r:embed="rId16"/>
                </a:ext>
              </a:extLst>
            </a:blip>
            <a:stretch>
              <a:fillRect/>
            </a:stretch>
          </a:blipFill>
        </p:spPr>
      </p:sp>
      <p:sp>
        <p:nvSpPr>
          <p:cNvPr id="10" name="Freeform 10"/>
          <p:cNvSpPr/>
          <p:nvPr/>
        </p:nvSpPr>
        <p:spPr>
          <a:xfrm>
            <a:off x="5489422" y="5003708"/>
            <a:ext cx="1000528" cy="996890"/>
          </a:xfrm>
          <a:custGeom>
            <a:avLst/>
            <a:gdLst/>
            <a:ahLst/>
            <a:cxnLst/>
            <a:rect l="l" t="t" r="r" b="b"/>
            <a:pathLst>
              <a:path w="1000528" h="996890">
                <a:moveTo>
                  <a:pt x="0" y="0"/>
                </a:moveTo>
                <a:lnTo>
                  <a:pt x="1000528" y="0"/>
                </a:lnTo>
                <a:lnTo>
                  <a:pt x="1000528" y="996890"/>
                </a:lnTo>
                <a:lnTo>
                  <a:pt x="0" y="996890"/>
                </a:lnTo>
                <a:lnTo>
                  <a:pt x="0" y="0"/>
                </a:lnTo>
                <a:close/>
              </a:path>
            </a:pathLst>
          </a:custGeom>
          <a:blipFill>
            <a:blip r:embed="rId17">
              <a:extLst>
                <a:ext uri="{96DAC541-7B7A-43D3-8B79-37D633B846F1}">
                  <asvg:svgBlip xmlns="" xmlns:asvg="http://schemas.microsoft.com/office/drawing/2016/SVG/main" r:embed="rId18"/>
                </a:ext>
              </a:extLst>
            </a:blip>
            <a:stretch>
              <a:fillRect/>
            </a:stretch>
          </a:blipFill>
        </p:spPr>
      </p:sp>
      <p:sp>
        <p:nvSpPr>
          <p:cNvPr id="11" name="Freeform 11"/>
          <p:cNvSpPr/>
          <p:nvPr/>
        </p:nvSpPr>
        <p:spPr>
          <a:xfrm>
            <a:off x="8843599" y="5001889"/>
            <a:ext cx="740391" cy="1000528"/>
          </a:xfrm>
          <a:custGeom>
            <a:avLst/>
            <a:gdLst/>
            <a:ahLst/>
            <a:cxnLst/>
            <a:rect l="l" t="t" r="r" b="b"/>
            <a:pathLst>
              <a:path w="740391" h="1000528">
                <a:moveTo>
                  <a:pt x="0" y="0"/>
                </a:moveTo>
                <a:lnTo>
                  <a:pt x="740390" y="0"/>
                </a:lnTo>
                <a:lnTo>
                  <a:pt x="740390" y="1000528"/>
                </a:lnTo>
                <a:lnTo>
                  <a:pt x="0" y="1000528"/>
                </a:lnTo>
                <a:lnTo>
                  <a:pt x="0" y="0"/>
                </a:lnTo>
                <a:close/>
              </a:path>
            </a:pathLst>
          </a:custGeom>
          <a:blipFill>
            <a:blip r:embed="rId19">
              <a:extLst>
                <a:ext uri="{96DAC541-7B7A-43D3-8B79-37D633B846F1}">
                  <asvg:svgBlip xmlns="" xmlns:asvg="http://schemas.microsoft.com/office/drawing/2016/SVG/main" r:embed="rId20"/>
                </a:ext>
              </a:extLst>
            </a:blip>
            <a:stretch>
              <a:fillRect/>
            </a:stretch>
          </a:blipFill>
        </p:spPr>
      </p:sp>
      <p:sp>
        <p:nvSpPr>
          <p:cNvPr id="12" name="Freeform 12"/>
          <p:cNvSpPr/>
          <p:nvPr/>
        </p:nvSpPr>
        <p:spPr>
          <a:xfrm>
            <a:off x="11816773" y="5075325"/>
            <a:ext cx="1173556" cy="853656"/>
          </a:xfrm>
          <a:custGeom>
            <a:avLst/>
            <a:gdLst/>
            <a:ahLst/>
            <a:cxnLst/>
            <a:rect l="l" t="t" r="r" b="b"/>
            <a:pathLst>
              <a:path w="1173556" h="853656">
                <a:moveTo>
                  <a:pt x="0" y="0"/>
                </a:moveTo>
                <a:lnTo>
                  <a:pt x="1173555" y="0"/>
                </a:lnTo>
                <a:lnTo>
                  <a:pt x="1173555" y="853656"/>
                </a:lnTo>
                <a:lnTo>
                  <a:pt x="0" y="853656"/>
                </a:lnTo>
                <a:lnTo>
                  <a:pt x="0" y="0"/>
                </a:lnTo>
                <a:close/>
              </a:path>
            </a:pathLst>
          </a:custGeom>
          <a:blipFill>
            <a:blip r:embed="rId21">
              <a:extLst>
                <a:ext uri="{96DAC541-7B7A-43D3-8B79-37D633B846F1}">
                  <asvg:svgBlip xmlns="" xmlns:asvg="http://schemas.microsoft.com/office/drawing/2016/SVG/main" r:embed="rId22"/>
                </a:ext>
              </a:extLst>
            </a:blip>
            <a:stretch>
              <a:fillRect/>
            </a:stretch>
          </a:blipFill>
        </p:spPr>
      </p:sp>
      <p:sp>
        <p:nvSpPr>
          <p:cNvPr id="13" name="Freeform 13"/>
          <p:cNvSpPr/>
          <p:nvPr/>
        </p:nvSpPr>
        <p:spPr>
          <a:xfrm>
            <a:off x="13666888" y="4915375"/>
            <a:ext cx="721203" cy="1173556"/>
          </a:xfrm>
          <a:custGeom>
            <a:avLst/>
            <a:gdLst/>
            <a:ahLst/>
            <a:cxnLst/>
            <a:rect l="l" t="t" r="r" b="b"/>
            <a:pathLst>
              <a:path w="721203" h="1173556">
                <a:moveTo>
                  <a:pt x="0" y="0"/>
                </a:moveTo>
                <a:lnTo>
                  <a:pt x="721204" y="0"/>
                </a:lnTo>
                <a:lnTo>
                  <a:pt x="721204" y="1173556"/>
                </a:lnTo>
                <a:lnTo>
                  <a:pt x="0" y="1173556"/>
                </a:lnTo>
                <a:lnTo>
                  <a:pt x="0" y="0"/>
                </a:lnTo>
                <a:close/>
              </a:path>
            </a:pathLst>
          </a:custGeom>
          <a:blipFill>
            <a:blip r:embed="rId23">
              <a:extLst>
                <a:ext uri="{96DAC541-7B7A-43D3-8B79-37D633B846F1}">
                  <asvg:svgBlip xmlns="" xmlns:asvg="http://schemas.microsoft.com/office/drawing/2016/SVG/main" r:embed="rId24"/>
                </a:ext>
              </a:extLst>
            </a:blip>
            <a:stretch>
              <a:fillRect/>
            </a:stretch>
          </a:blipFill>
        </p:spPr>
      </p:sp>
      <p:sp>
        <p:nvSpPr>
          <p:cNvPr id="14" name="Freeform 14"/>
          <p:cNvSpPr/>
          <p:nvPr/>
        </p:nvSpPr>
        <p:spPr>
          <a:xfrm>
            <a:off x="11878901" y="6698456"/>
            <a:ext cx="787175" cy="702733"/>
          </a:xfrm>
          <a:custGeom>
            <a:avLst/>
            <a:gdLst/>
            <a:ahLst/>
            <a:cxnLst/>
            <a:rect l="l" t="t" r="r" b="b"/>
            <a:pathLst>
              <a:path w="787175" h="702733">
                <a:moveTo>
                  <a:pt x="0" y="0"/>
                </a:moveTo>
                <a:lnTo>
                  <a:pt x="787175" y="0"/>
                </a:lnTo>
                <a:lnTo>
                  <a:pt x="787175" y="702732"/>
                </a:lnTo>
                <a:lnTo>
                  <a:pt x="0" y="702732"/>
                </a:lnTo>
                <a:lnTo>
                  <a:pt x="0" y="0"/>
                </a:lnTo>
                <a:close/>
              </a:path>
            </a:pathLst>
          </a:custGeom>
          <a:blipFill>
            <a:blip r:embed="rId25">
              <a:extLst>
                <a:ext uri="{96DAC541-7B7A-43D3-8B79-37D633B846F1}">
                  <asvg:svgBlip xmlns="" xmlns:asvg="http://schemas.microsoft.com/office/drawing/2016/SVG/main" r:embed="rId26"/>
                </a:ext>
              </a:extLst>
            </a:blip>
            <a:stretch>
              <a:fillRect/>
            </a:stretch>
          </a:blipFill>
        </p:spPr>
      </p:sp>
      <p:sp>
        <p:nvSpPr>
          <p:cNvPr id="15" name="Freeform 15"/>
          <p:cNvSpPr/>
          <p:nvPr/>
        </p:nvSpPr>
        <p:spPr>
          <a:xfrm>
            <a:off x="13361675" y="6573122"/>
            <a:ext cx="1101617" cy="953399"/>
          </a:xfrm>
          <a:custGeom>
            <a:avLst/>
            <a:gdLst/>
            <a:ahLst/>
            <a:cxnLst/>
            <a:rect l="l" t="t" r="r" b="b"/>
            <a:pathLst>
              <a:path w="1101617" h="953399">
                <a:moveTo>
                  <a:pt x="0" y="0"/>
                </a:moveTo>
                <a:lnTo>
                  <a:pt x="1101617" y="0"/>
                </a:lnTo>
                <a:lnTo>
                  <a:pt x="1101617" y="953400"/>
                </a:lnTo>
                <a:lnTo>
                  <a:pt x="0" y="953400"/>
                </a:lnTo>
                <a:lnTo>
                  <a:pt x="0" y="0"/>
                </a:lnTo>
                <a:close/>
              </a:path>
            </a:pathLst>
          </a:custGeom>
          <a:blipFill>
            <a:blip r:embed="rId27">
              <a:extLst>
                <a:ext uri="{96DAC541-7B7A-43D3-8B79-37D633B846F1}">
                  <asvg:svgBlip xmlns="" xmlns:asvg="http://schemas.microsoft.com/office/drawing/2016/SVG/main" r:embed="rId28"/>
                </a:ext>
              </a:extLst>
            </a:blip>
            <a:stretch>
              <a:fillRect/>
            </a:stretch>
          </a:blipFill>
        </p:spPr>
      </p:sp>
      <p:sp>
        <p:nvSpPr>
          <p:cNvPr id="16" name="Freeform 16"/>
          <p:cNvSpPr/>
          <p:nvPr/>
        </p:nvSpPr>
        <p:spPr>
          <a:xfrm>
            <a:off x="7633736" y="5375265"/>
            <a:ext cx="1637441" cy="1643417"/>
          </a:xfrm>
          <a:custGeom>
            <a:avLst/>
            <a:gdLst/>
            <a:ahLst/>
            <a:cxnLst/>
            <a:rect l="l" t="t" r="r" b="b"/>
            <a:pathLst>
              <a:path w="1637441" h="1643417">
                <a:moveTo>
                  <a:pt x="0" y="0"/>
                </a:moveTo>
                <a:lnTo>
                  <a:pt x="1637441" y="0"/>
                </a:lnTo>
                <a:lnTo>
                  <a:pt x="1637441" y="1643417"/>
                </a:lnTo>
                <a:lnTo>
                  <a:pt x="0" y="1643417"/>
                </a:lnTo>
                <a:lnTo>
                  <a:pt x="0" y="0"/>
                </a:lnTo>
                <a:close/>
              </a:path>
            </a:pathLst>
          </a:custGeom>
          <a:blipFill>
            <a:blip r:embed="rId29">
              <a:extLst>
                <a:ext uri="{96DAC541-7B7A-43D3-8B79-37D633B846F1}">
                  <asvg:svgBlip xmlns="" xmlns:asvg="http://schemas.microsoft.com/office/drawing/2016/SVG/main" r:embed="rId30"/>
                </a:ext>
              </a:extLst>
            </a:blip>
            <a:stretch>
              <a:fillRect/>
            </a:stretch>
          </a:blipFill>
        </p:spPr>
      </p:sp>
      <p:sp>
        <p:nvSpPr>
          <p:cNvPr id="17" name="Freeform 17"/>
          <p:cNvSpPr/>
          <p:nvPr/>
        </p:nvSpPr>
        <p:spPr>
          <a:xfrm>
            <a:off x="2031895" y="5620070"/>
            <a:ext cx="4393894" cy="1062523"/>
          </a:xfrm>
          <a:custGeom>
            <a:avLst/>
            <a:gdLst/>
            <a:ahLst/>
            <a:cxnLst/>
            <a:rect l="l" t="t" r="r" b="b"/>
            <a:pathLst>
              <a:path w="4393894" h="1062523">
                <a:moveTo>
                  <a:pt x="0" y="0"/>
                </a:moveTo>
                <a:lnTo>
                  <a:pt x="4393894" y="0"/>
                </a:lnTo>
                <a:lnTo>
                  <a:pt x="4393894" y="1062524"/>
                </a:lnTo>
                <a:lnTo>
                  <a:pt x="0" y="1062524"/>
                </a:lnTo>
                <a:lnTo>
                  <a:pt x="0" y="0"/>
                </a:lnTo>
                <a:close/>
              </a:path>
            </a:pathLst>
          </a:custGeom>
          <a:blipFill>
            <a:blip r:embed="rId31">
              <a:extLst>
                <a:ext uri="{96DAC541-7B7A-43D3-8B79-37D633B846F1}">
                  <asvg:svgBlip xmlns="" xmlns:asvg="http://schemas.microsoft.com/office/drawing/2016/SVG/main" r:embed="rId32"/>
                </a:ext>
              </a:extLst>
            </a:blip>
            <a:stretch>
              <a:fillRect/>
            </a:stretch>
          </a:blipFill>
        </p:spPr>
      </p:sp>
      <p:sp>
        <p:nvSpPr>
          <p:cNvPr id="18" name="Freeform 18"/>
          <p:cNvSpPr/>
          <p:nvPr/>
        </p:nvSpPr>
        <p:spPr>
          <a:xfrm>
            <a:off x="10791337" y="5395948"/>
            <a:ext cx="1446459" cy="1816330"/>
          </a:xfrm>
          <a:custGeom>
            <a:avLst/>
            <a:gdLst/>
            <a:ahLst/>
            <a:cxnLst/>
            <a:rect l="l" t="t" r="r" b="b"/>
            <a:pathLst>
              <a:path w="1446459" h="1816330">
                <a:moveTo>
                  <a:pt x="0" y="0"/>
                </a:moveTo>
                <a:lnTo>
                  <a:pt x="1446459" y="0"/>
                </a:lnTo>
                <a:lnTo>
                  <a:pt x="1446459" y="1816330"/>
                </a:lnTo>
                <a:lnTo>
                  <a:pt x="0" y="1816330"/>
                </a:lnTo>
                <a:lnTo>
                  <a:pt x="0" y="0"/>
                </a:lnTo>
                <a:close/>
              </a:path>
            </a:pathLst>
          </a:custGeom>
          <a:blipFill>
            <a:blip r:embed="rId33">
              <a:extLst>
                <a:ext uri="{96DAC541-7B7A-43D3-8B79-37D633B846F1}">
                  <asvg:svgBlip xmlns="" xmlns:asvg="http://schemas.microsoft.com/office/drawing/2016/SVG/main" r:embed="rId34"/>
                </a:ext>
              </a:extLst>
            </a:blip>
            <a:stretch>
              <a:fillRect/>
            </a:stretch>
          </a:blipFill>
        </p:spPr>
      </p:sp>
      <p:grpSp>
        <p:nvGrpSpPr>
          <p:cNvPr id="19" name="Group 19"/>
          <p:cNvGrpSpPr/>
          <p:nvPr/>
        </p:nvGrpSpPr>
        <p:grpSpPr>
          <a:xfrm>
            <a:off x="2715965" y="2624179"/>
            <a:ext cx="11831844" cy="4911354"/>
            <a:chOff x="0" y="0"/>
            <a:chExt cx="4032072" cy="1673698"/>
          </a:xfrm>
        </p:grpSpPr>
        <p:sp>
          <p:nvSpPr>
            <p:cNvPr id="20" name="Freeform 20"/>
            <p:cNvSpPr/>
            <p:nvPr/>
          </p:nvSpPr>
          <p:spPr>
            <a:xfrm>
              <a:off x="0" y="0"/>
              <a:ext cx="4032071" cy="1673698"/>
            </a:xfrm>
            <a:custGeom>
              <a:avLst/>
              <a:gdLst/>
              <a:ahLst/>
              <a:cxnLst/>
              <a:rect l="l" t="t" r="r" b="b"/>
              <a:pathLst>
                <a:path w="4032071" h="1673698">
                  <a:moveTo>
                    <a:pt x="0" y="0"/>
                  </a:moveTo>
                  <a:lnTo>
                    <a:pt x="4032071" y="0"/>
                  </a:lnTo>
                  <a:lnTo>
                    <a:pt x="4032071" y="1673698"/>
                  </a:lnTo>
                  <a:lnTo>
                    <a:pt x="0" y="1673698"/>
                  </a:lnTo>
                  <a:close/>
                </a:path>
              </a:pathLst>
            </a:custGeom>
            <a:solidFill>
              <a:srgbClr val="FFFFFF"/>
            </a:solidFill>
          </p:spPr>
        </p:sp>
      </p:grpSp>
      <p:sp>
        <p:nvSpPr>
          <p:cNvPr id="21" name="Freeform 21"/>
          <p:cNvSpPr/>
          <p:nvPr/>
        </p:nvSpPr>
        <p:spPr>
          <a:xfrm flipH="1">
            <a:off x="16442319" y="-47111"/>
            <a:ext cx="5533751" cy="1961966"/>
          </a:xfrm>
          <a:custGeom>
            <a:avLst/>
            <a:gdLst/>
            <a:ahLst/>
            <a:cxnLst/>
            <a:rect l="l" t="t" r="r" b="b"/>
            <a:pathLst>
              <a:path w="5533751" h="1961966">
                <a:moveTo>
                  <a:pt x="5533751" y="0"/>
                </a:moveTo>
                <a:lnTo>
                  <a:pt x="0" y="0"/>
                </a:lnTo>
                <a:lnTo>
                  <a:pt x="0" y="1961966"/>
                </a:lnTo>
                <a:lnTo>
                  <a:pt x="5533751" y="1961966"/>
                </a:lnTo>
                <a:lnTo>
                  <a:pt x="5533751" y="0"/>
                </a:lnTo>
                <a:close/>
              </a:path>
            </a:pathLst>
          </a:custGeom>
          <a:blipFill>
            <a:blip r:embed="rId35">
              <a:extLst>
                <a:ext uri="{96DAC541-7B7A-43D3-8B79-37D633B846F1}">
                  <asvg:svgBlip xmlns="" xmlns:asvg="http://schemas.microsoft.com/office/drawing/2016/SVG/main" r:embed="rId36"/>
                </a:ext>
              </a:extLst>
            </a:blip>
            <a:stretch>
              <a:fillRect/>
            </a:stretch>
          </a:blipFill>
        </p:spPr>
      </p:sp>
      <p:sp>
        <p:nvSpPr>
          <p:cNvPr id="22" name="Freeform 22"/>
          <p:cNvSpPr/>
          <p:nvPr/>
        </p:nvSpPr>
        <p:spPr>
          <a:xfrm>
            <a:off x="14492424" y="8842479"/>
            <a:ext cx="5533751" cy="1961966"/>
          </a:xfrm>
          <a:custGeom>
            <a:avLst/>
            <a:gdLst/>
            <a:ahLst/>
            <a:cxnLst/>
            <a:rect l="l" t="t" r="r" b="b"/>
            <a:pathLst>
              <a:path w="5533751" h="1961966">
                <a:moveTo>
                  <a:pt x="0" y="0"/>
                </a:moveTo>
                <a:lnTo>
                  <a:pt x="5533752" y="0"/>
                </a:lnTo>
                <a:lnTo>
                  <a:pt x="5533752" y="1961967"/>
                </a:lnTo>
                <a:lnTo>
                  <a:pt x="0" y="1961967"/>
                </a:lnTo>
                <a:lnTo>
                  <a:pt x="0" y="0"/>
                </a:lnTo>
                <a:close/>
              </a:path>
            </a:pathLst>
          </a:custGeom>
          <a:blipFill>
            <a:blip r:embed="rId35">
              <a:extLst>
                <a:ext uri="{96DAC541-7B7A-43D3-8B79-37D633B846F1}">
                  <asvg:svgBlip xmlns="" xmlns:asvg="http://schemas.microsoft.com/office/drawing/2016/SVG/main" r:embed="rId36"/>
                </a:ext>
              </a:extLst>
            </a:blip>
            <a:stretch>
              <a:fillRect/>
            </a:stretch>
          </a:blipFill>
        </p:spPr>
      </p:sp>
      <p:sp>
        <p:nvSpPr>
          <p:cNvPr id="23" name="Freeform 23"/>
          <p:cNvSpPr/>
          <p:nvPr/>
        </p:nvSpPr>
        <p:spPr>
          <a:xfrm>
            <a:off x="16793505" y="3742304"/>
            <a:ext cx="441616" cy="633141"/>
          </a:xfrm>
          <a:custGeom>
            <a:avLst/>
            <a:gdLst/>
            <a:ahLst/>
            <a:cxnLst/>
            <a:rect l="l" t="t" r="r" b="b"/>
            <a:pathLst>
              <a:path w="441616" h="633141">
                <a:moveTo>
                  <a:pt x="0" y="0"/>
                </a:moveTo>
                <a:lnTo>
                  <a:pt x="441616" y="0"/>
                </a:lnTo>
                <a:lnTo>
                  <a:pt x="441616" y="633141"/>
                </a:lnTo>
                <a:lnTo>
                  <a:pt x="0" y="633141"/>
                </a:lnTo>
                <a:lnTo>
                  <a:pt x="0" y="0"/>
                </a:lnTo>
                <a:close/>
              </a:path>
            </a:pathLst>
          </a:custGeom>
          <a:blipFill>
            <a:blip r:embed="rId37">
              <a:extLst>
                <a:ext uri="{96DAC541-7B7A-43D3-8B79-37D633B846F1}">
                  <asvg:svgBlip xmlns="" xmlns:asvg="http://schemas.microsoft.com/office/drawing/2016/SVG/main" r:embed="rId38"/>
                </a:ext>
              </a:extLst>
            </a:blip>
            <a:stretch>
              <a:fillRect/>
            </a:stretch>
          </a:blipFill>
        </p:spPr>
      </p:sp>
      <p:sp>
        <p:nvSpPr>
          <p:cNvPr id="24" name="Freeform 24"/>
          <p:cNvSpPr/>
          <p:nvPr/>
        </p:nvSpPr>
        <p:spPr>
          <a:xfrm>
            <a:off x="327822" y="1281714"/>
            <a:ext cx="441616" cy="633141"/>
          </a:xfrm>
          <a:custGeom>
            <a:avLst/>
            <a:gdLst/>
            <a:ahLst/>
            <a:cxnLst/>
            <a:rect l="l" t="t" r="r" b="b"/>
            <a:pathLst>
              <a:path w="441616" h="633141">
                <a:moveTo>
                  <a:pt x="0" y="0"/>
                </a:moveTo>
                <a:lnTo>
                  <a:pt x="441615" y="0"/>
                </a:lnTo>
                <a:lnTo>
                  <a:pt x="441615" y="633141"/>
                </a:lnTo>
                <a:lnTo>
                  <a:pt x="0" y="633141"/>
                </a:lnTo>
                <a:lnTo>
                  <a:pt x="0" y="0"/>
                </a:lnTo>
                <a:close/>
              </a:path>
            </a:pathLst>
          </a:custGeom>
          <a:blipFill>
            <a:blip r:embed="rId37">
              <a:extLst>
                <a:ext uri="{96DAC541-7B7A-43D3-8B79-37D633B846F1}">
                  <asvg:svgBlip xmlns="" xmlns:asvg="http://schemas.microsoft.com/office/drawing/2016/SVG/main" r:embed="rId38"/>
                </a:ext>
              </a:extLst>
            </a:blip>
            <a:stretch>
              <a:fillRect/>
            </a:stretch>
          </a:blipFill>
        </p:spPr>
      </p:sp>
      <p:sp>
        <p:nvSpPr>
          <p:cNvPr id="25" name="TextBox 25"/>
          <p:cNvSpPr txBox="1"/>
          <p:nvPr/>
        </p:nvSpPr>
        <p:spPr>
          <a:xfrm>
            <a:off x="3342598" y="3059192"/>
            <a:ext cx="11205210" cy="3762375"/>
          </a:xfrm>
          <a:prstGeom prst="rect">
            <a:avLst/>
          </a:prstGeom>
        </p:spPr>
        <p:txBody>
          <a:bodyPr lIns="0" tIns="0" rIns="0" bIns="0" rtlCol="0" anchor="t">
            <a:spAutoFit/>
          </a:bodyPr>
          <a:lstStyle/>
          <a:p>
            <a:pPr algn="ctr">
              <a:lnSpc>
                <a:spcPts val="20250"/>
              </a:lnSpc>
              <a:spcBef>
                <a:spcPct val="0"/>
              </a:spcBef>
            </a:pPr>
            <a:r>
              <a:rPr lang="en-US" sz="15000" b="1">
                <a:solidFill>
                  <a:srgbClr val="000000"/>
                </a:solidFill>
                <a:latin typeface="Poppins Bold"/>
                <a:ea typeface="Poppins Bold"/>
                <a:cs typeface="Poppins Bold"/>
                <a:sym typeface="Poppins Bold"/>
              </a:rPr>
              <a:t>THANK YOU</a:t>
            </a:r>
          </a:p>
          <a:p>
            <a:pPr algn="ctr">
              <a:lnSpc>
                <a:spcPts val="8100"/>
              </a:lnSpc>
              <a:spcBef>
                <a:spcPct val="0"/>
              </a:spcBef>
            </a:pPr>
            <a:r>
              <a:rPr lang="en-US" sz="6000" b="1">
                <a:solidFill>
                  <a:srgbClr val="000000"/>
                </a:solidFill>
                <a:latin typeface="Poppins Bold"/>
                <a:ea typeface="Poppins Bold"/>
                <a:cs typeface="Poppins Bold"/>
                <a:sym typeface="Poppins Bold"/>
              </a:rPr>
              <a:t>FOR WATCHING!</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24354" r="-1468" b="-56033"/>
            </a:stretch>
          </a:blipFill>
        </p:spPr>
      </p:sp>
      <p:sp>
        <p:nvSpPr>
          <p:cNvPr id="3" name="Freeform 3"/>
          <p:cNvSpPr/>
          <p:nvPr/>
        </p:nvSpPr>
        <p:spPr>
          <a:xfrm>
            <a:off x="-2618892" y="332518"/>
            <a:ext cx="3927179" cy="1392364"/>
          </a:xfrm>
          <a:custGeom>
            <a:avLst/>
            <a:gdLst/>
            <a:ahLst/>
            <a:cxnLst/>
            <a:rect l="l" t="t" r="r" b="b"/>
            <a:pathLst>
              <a:path w="3927179" h="1392364">
                <a:moveTo>
                  <a:pt x="0" y="0"/>
                </a:moveTo>
                <a:lnTo>
                  <a:pt x="3927179" y="0"/>
                </a:lnTo>
                <a:lnTo>
                  <a:pt x="3927179" y="1392364"/>
                </a:lnTo>
                <a:lnTo>
                  <a:pt x="0" y="1392364"/>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sp>
        <p:nvSpPr>
          <p:cNvPr id="4" name="Freeform 4"/>
          <p:cNvSpPr/>
          <p:nvPr/>
        </p:nvSpPr>
        <p:spPr>
          <a:xfrm>
            <a:off x="14714106" y="696182"/>
            <a:ext cx="7147788" cy="1728465"/>
          </a:xfrm>
          <a:custGeom>
            <a:avLst/>
            <a:gdLst/>
            <a:ahLst/>
            <a:cxnLst/>
            <a:rect l="l" t="t" r="r" b="b"/>
            <a:pathLst>
              <a:path w="7147788" h="1728465">
                <a:moveTo>
                  <a:pt x="0" y="0"/>
                </a:moveTo>
                <a:lnTo>
                  <a:pt x="7147788" y="0"/>
                </a:lnTo>
                <a:lnTo>
                  <a:pt x="7147788" y="1728465"/>
                </a:lnTo>
                <a:lnTo>
                  <a:pt x="0" y="1728465"/>
                </a:lnTo>
                <a:lnTo>
                  <a:pt x="0" y="0"/>
                </a:lnTo>
                <a:close/>
              </a:path>
            </a:pathLst>
          </a:custGeom>
          <a:blipFill>
            <a:blip r:embed="rId5">
              <a:extLst>
                <a:ext uri="{96DAC541-7B7A-43D3-8B79-37D633B846F1}">
                  <asvg:svgBlip xmlns="" xmlns:asvg="http://schemas.microsoft.com/office/drawing/2016/SVG/main" r:embed="rId6"/>
                </a:ext>
              </a:extLst>
            </a:blip>
            <a:stretch>
              <a:fillRect/>
            </a:stretch>
          </a:blipFill>
        </p:spPr>
      </p:sp>
      <p:sp>
        <p:nvSpPr>
          <p:cNvPr id="5" name="TextBox 5"/>
          <p:cNvSpPr txBox="1"/>
          <p:nvPr/>
        </p:nvSpPr>
        <p:spPr>
          <a:xfrm>
            <a:off x="708248" y="1836312"/>
            <a:ext cx="7552879" cy="552450"/>
          </a:xfrm>
          <a:prstGeom prst="rect">
            <a:avLst/>
          </a:prstGeom>
        </p:spPr>
        <p:txBody>
          <a:bodyPr lIns="0" tIns="0" rIns="0" bIns="0" rtlCol="0" anchor="t">
            <a:spAutoFit/>
          </a:bodyPr>
          <a:lstStyle/>
          <a:p>
            <a:pPr algn="ctr">
              <a:lnSpc>
                <a:spcPts val="4199"/>
              </a:lnSpc>
              <a:spcBef>
                <a:spcPct val="0"/>
              </a:spcBef>
            </a:pPr>
            <a:r>
              <a:rPr lang="en-US" sz="3499" b="1">
                <a:solidFill>
                  <a:srgbClr val="000000"/>
                </a:solidFill>
                <a:latin typeface="Poppins Bold"/>
                <a:ea typeface="Poppins Bold"/>
                <a:cs typeface="Poppins Bold"/>
                <a:sym typeface="Poppins Bold"/>
              </a:rPr>
              <a:t>1.3. Đặc điểm nổi bật của Suricata</a:t>
            </a:r>
          </a:p>
        </p:txBody>
      </p:sp>
      <p:sp>
        <p:nvSpPr>
          <p:cNvPr id="6" name="TextBox 6"/>
          <p:cNvSpPr txBox="1"/>
          <p:nvPr/>
        </p:nvSpPr>
        <p:spPr>
          <a:xfrm>
            <a:off x="1028853" y="2497991"/>
            <a:ext cx="15958282" cy="3171825"/>
          </a:xfrm>
          <a:prstGeom prst="rect">
            <a:avLst/>
          </a:prstGeom>
        </p:spPr>
        <p:txBody>
          <a:bodyPr lIns="0" tIns="0" rIns="0" bIns="0" rtlCol="0" anchor="t">
            <a:spAutoFit/>
          </a:bodyPr>
          <a:lstStyle/>
          <a:p>
            <a:pPr algn="l">
              <a:lnSpc>
                <a:spcPts val="4199"/>
              </a:lnSpc>
              <a:spcBef>
                <a:spcPct val="0"/>
              </a:spcBef>
            </a:pPr>
            <a:r>
              <a:rPr lang="en-US" sz="3499">
                <a:solidFill>
                  <a:srgbClr val="000000"/>
                </a:solidFill>
                <a:latin typeface="Poppins"/>
                <a:ea typeface="Poppins"/>
                <a:cs typeface="Poppins"/>
                <a:sym typeface="Poppins"/>
              </a:rPr>
              <a:t>Suricata là một hệ thống phát hiện và ngăn chặn xâm nhập mạng (IDS/IPS) mã nguồn mở, được thiết kế để phân tích lưu lượng mạng theo thời gian thực và phát hiện các mối đe dọa bảo mật bằng cách sử dụng các tập luật (rule-based detection). Đây là một trong những công cụ bảo mật hàng đầu, hỗ trợ bảo vệ hệ thống khỏi các cuộc tấn công mạng nguy hiểm</a:t>
            </a:r>
          </a:p>
        </p:txBody>
      </p:sp>
      <p:sp>
        <p:nvSpPr>
          <p:cNvPr id="7" name="TextBox 7"/>
          <p:cNvSpPr txBox="1"/>
          <p:nvPr/>
        </p:nvSpPr>
        <p:spPr>
          <a:xfrm>
            <a:off x="617480" y="5951112"/>
            <a:ext cx="12933611" cy="552450"/>
          </a:xfrm>
          <a:prstGeom prst="rect">
            <a:avLst/>
          </a:prstGeom>
        </p:spPr>
        <p:txBody>
          <a:bodyPr lIns="0" tIns="0" rIns="0" bIns="0" rtlCol="0" anchor="t">
            <a:spAutoFit/>
          </a:bodyPr>
          <a:lstStyle/>
          <a:p>
            <a:pPr algn="ctr">
              <a:lnSpc>
                <a:spcPts val="4199"/>
              </a:lnSpc>
              <a:spcBef>
                <a:spcPct val="0"/>
              </a:spcBef>
            </a:pPr>
            <a:r>
              <a:rPr lang="en-US" sz="3499" b="1">
                <a:solidFill>
                  <a:srgbClr val="000000"/>
                </a:solidFill>
                <a:latin typeface="Poppins Bold"/>
                <a:ea typeface="Poppins Bold"/>
                <a:cs typeface="Poppins Bold"/>
                <a:sym typeface="Poppins Bold"/>
              </a:rPr>
              <a:t>1.3.1. Hỗ trợ phân tích lưu lượng mạng theo thời gian thực</a:t>
            </a:r>
          </a:p>
        </p:txBody>
      </p:sp>
      <p:sp>
        <p:nvSpPr>
          <p:cNvPr id="8" name="TextBox 8"/>
          <p:cNvSpPr txBox="1"/>
          <p:nvPr/>
        </p:nvSpPr>
        <p:spPr>
          <a:xfrm>
            <a:off x="1499799" y="7265562"/>
            <a:ext cx="13522656" cy="1601529"/>
          </a:xfrm>
          <a:prstGeom prst="rect">
            <a:avLst/>
          </a:prstGeom>
        </p:spPr>
        <p:txBody>
          <a:bodyPr lIns="0" tIns="0" rIns="0" bIns="0" rtlCol="0" anchor="t">
            <a:spAutoFit/>
          </a:bodyPr>
          <a:lstStyle/>
          <a:p>
            <a:pPr algn="l">
              <a:lnSpc>
                <a:spcPts val="4199"/>
              </a:lnSpc>
              <a:spcBef>
                <a:spcPct val="0"/>
              </a:spcBef>
            </a:pPr>
            <a:r>
              <a:rPr lang="en-US" sz="3499" dirty="0" err="1" smtClean="0">
                <a:solidFill>
                  <a:srgbClr val="000000"/>
                </a:solidFill>
                <a:latin typeface="Poppins"/>
                <a:ea typeface="Poppins"/>
                <a:cs typeface="Poppins"/>
                <a:sym typeface="Poppins"/>
              </a:rPr>
              <a:t>Suricata</a:t>
            </a:r>
            <a:r>
              <a:rPr lang="en-US" sz="3499" dirty="0" smtClean="0">
                <a:solidFill>
                  <a:srgbClr val="000000"/>
                </a:solidFill>
                <a:latin typeface="Poppins"/>
                <a:ea typeface="Poppins"/>
                <a:cs typeface="Poppins"/>
                <a:sym typeface="Poppins"/>
              </a:rPr>
              <a:t> </a:t>
            </a:r>
            <a:r>
              <a:rPr lang="en-US" sz="3499" dirty="0" err="1">
                <a:solidFill>
                  <a:srgbClr val="000000"/>
                </a:solidFill>
                <a:latin typeface="Poppins"/>
                <a:ea typeface="Poppins"/>
                <a:cs typeface="Poppins"/>
                <a:sym typeface="Poppins"/>
              </a:rPr>
              <a:t>có</a:t>
            </a:r>
            <a:r>
              <a:rPr lang="en-US" sz="3499" dirty="0">
                <a:solidFill>
                  <a:srgbClr val="000000"/>
                </a:solidFill>
                <a:latin typeface="Poppins"/>
                <a:ea typeface="Poppins"/>
                <a:cs typeface="Poppins"/>
                <a:sym typeface="Poppins"/>
              </a:rPr>
              <a:t> </a:t>
            </a:r>
            <a:r>
              <a:rPr lang="en-US" sz="3499" dirty="0" err="1">
                <a:solidFill>
                  <a:srgbClr val="000000"/>
                </a:solidFill>
                <a:latin typeface="Poppins"/>
                <a:ea typeface="Poppins"/>
                <a:cs typeface="Poppins"/>
                <a:sym typeface="Poppins"/>
              </a:rPr>
              <a:t>thể</a:t>
            </a:r>
            <a:r>
              <a:rPr lang="en-US" sz="3499" dirty="0">
                <a:solidFill>
                  <a:srgbClr val="000000"/>
                </a:solidFill>
                <a:latin typeface="Poppins"/>
                <a:ea typeface="Poppins"/>
                <a:cs typeface="Poppins"/>
                <a:sym typeface="Poppins"/>
              </a:rPr>
              <a:t> </a:t>
            </a:r>
            <a:r>
              <a:rPr lang="en-US" sz="3499" dirty="0" err="1">
                <a:solidFill>
                  <a:srgbClr val="000000"/>
                </a:solidFill>
                <a:latin typeface="Poppins"/>
                <a:ea typeface="Poppins"/>
                <a:cs typeface="Poppins"/>
                <a:sym typeface="Poppins"/>
              </a:rPr>
              <a:t>xử</a:t>
            </a:r>
            <a:r>
              <a:rPr lang="en-US" sz="3499" dirty="0">
                <a:solidFill>
                  <a:srgbClr val="000000"/>
                </a:solidFill>
                <a:latin typeface="Poppins"/>
                <a:ea typeface="Poppins"/>
                <a:cs typeface="Poppins"/>
                <a:sym typeface="Poppins"/>
              </a:rPr>
              <a:t> </a:t>
            </a:r>
            <a:r>
              <a:rPr lang="en-US" sz="3499" dirty="0" err="1">
                <a:solidFill>
                  <a:srgbClr val="000000"/>
                </a:solidFill>
                <a:latin typeface="Poppins"/>
                <a:ea typeface="Poppins"/>
                <a:cs typeface="Poppins"/>
                <a:sym typeface="Poppins"/>
              </a:rPr>
              <a:t>lý</a:t>
            </a:r>
            <a:r>
              <a:rPr lang="en-US" sz="3499" dirty="0">
                <a:solidFill>
                  <a:srgbClr val="000000"/>
                </a:solidFill>
                <a:latin typeface="Poppins"/>
                <a:ea typeface="Poppins"/>
                <a:cs typeface="Poppins"/>
                <a:sym typeface="Poppins"/>
              </a:rPr>
              <a:t> </a:t>
            </a:r>
            <a:r>
              <a:rPr lang="en-US" sz="3499" dirty="0" err="1">
                <a:solidFill>
                  <a:srgbClr val="000000"/>
                </a:solidFill>
                <a:latin typeface="Poppins"/>
                <a:ea typeface="Poppins"/>
                <a:cs typeface="Poppins"/>
                <a:sym typeface="Poppins"/>
              </a:rPr>
              <a:t>lưu</a:t>
            </a:r>
            <a:r>
              <a:rPr lang="en-US" sz="3499" dirty="0">
                <a:solidFill>
                  <a:srgbClr val="000000"/>
                </a:solidFill>
                <a:latin typeface="Poppins"/>
                <a:ea typeface="Poppins"/>
                <a:cs typeface="Poppins"/>
                <a:sym typeface="Poppins"/>
              </a:rPr>
              <a:t> </a:t>
            </a:r>
            <a:r>
              <a:rPr lang="en-US" sz="3499" dirty="0" err="1">
                <a:solidFill>
                  <a:srgbClr val="000000"/>
                </a:solidFill>
                <a:latin typeface="Poppins"/>
                <a:ea typeface="Poppins"/>
                <a:cs typeface="Poppins"/>
                <a:sym typeface="Poppins"/>
              </a:rPr>
              <a:t>lượng</a:t>
            </a:r>
            <a:r>
              <a:rPr lang="en-US" sz="3499" dirty="0">
                <a:solidFill>
                  <a:srgbClr val="000000"/>
                </a:solidFill>
                <a:latin typeface="Poppins"/>
                <a:ea typeface="Poppins"/>
                <a:cs typeface="Poppins"/>
                <a:sym typeface="Poppins"/>
              </a:rPr>
              <a:t> </a:t>
            </a:r>
            <a:r>
              <a:rPr lang="en-US" sz="3499" dirty="0" err="1">
                <a:solidFill>
                  <a:srgbClr val="000000"/>
                </a:solidFill>
                <a:latin typeface="Poppins"/>
                <a:ea typeface="Poppins"/>
                <a:cs typeface="Poppins"/>
                <a:sym typeface="Poppins"/>
              </a:rPr>
              <a:t>mạng</a:t>
            </a:r>
            <a:r>
              <a:rPr lang="en-US" sz="3499" dirty="0">
                <a:solidFill>
                  <a:srgbClr val="000000"/>
                </a:solidFill>
                <a:latin typeface="Poppins"/>
                <a:ea typeface="Poppins"/>
                <a:cs typeface="Poppins"/>
                <a:sym typeface="Poppins"/>
              </a:rPr>
              <a:t> </a:t>
            </a:r>
            <a:r>
              <a:rPr lang="en-US" sz="3499" dirty="0" err="1">
                <a:solidFill>
                  <a:srgbClr val="000000"/>
                </a:solidFill>
                <a:latin typeface="Poppins"/>
                <a:ea typeface="Poppins"/>
                <a:cs typeface="Poppins"/>
                <a:sym typeface="Poppins"/>
              </a:rPr>
              <a:t>tốc</a:t>
            </a:r>
            <a:r>
              <a:rPr lang="en-US" sz="3499" dirty="0">
                <a:solidFill>
                  <a:srgbClr val="000000"/>
                </a:solidFill>
                <a:latin typeface="Poppins"/>
                <a:ea typeface="Poppins"/>
                <a:cs typeface="Poppins"/>
                <a:sym typeface="Poppins"/>
              </a:rPr>
              <a:t> </a:t>
            </a:r>
            <a:r>
              <a:rPr lang="en-US" sz="3499" dirty="0" err="1">
                <a:solidFill>
                  <a:srgbClr val="000000"/>
                </a:solidFill>
                <a:latin typeface="Poppins"/>
                <a:ea typeface="Poppins"/>
                <a:cs typeface="Poppins"/>
                <a:sym typeface="Poppins"/>
              </a:rPr>
              <a:t>độ</a:t>
            </a:r>
            <a:r>
              <a:rPr lang="en-US" sz="3499" dirty="0">
                <a:solidFill>
                  <a:srgbClr val="000000"/>
                </a:solidFill>
                <a:latin typeface="Poppins"/>
                <a:ea typeface="Poppins"/>
                <a:cs typeface="Poppins"/>
                <a:sym typeface="Poppins"/>
              </a:rPr>
              <a:t> </a:t>
            </a:r>
            <a:r>
              <a:rPr lang="en-US" sz="3499" dirty="0" err="1">
                <a:solidFill>
                  <a:srgbClr val="000000"/>
                </a:solidFill>
                <a:latin typeface="Poppins"/>
                <a:ea typeface="Poppins"/>
                <a:cs typeface="Poppins"/>
                <a:sym typeface="Poppins"/>
              </a:rPr>
              <a:t>cao</a:t>
            </a:r>
            <a:r>
              <a:rPr lang="en-US" sz="3499" dirty="0">
                <a:solidFill>
                  <a:srgbClr val="000000"/>
                </a:solidFill>
                <a:latin typeface="Poppins"/>
                <a:ea typeface="Poppins"/>
                <a:cs typeface="Poppins"/>
                <a:sym typeface="Poppins"/>
              </a:rPr>
              <a:t> </a:t>
            </a:r>
            <a:r>
              <a:rPr lang="en-US" sz="3499" dirty="0" err="1">
                <a:solidFill>
                  <a:srgbClr val="000000"/>
                </a:solidFill>
                <a:latin typeface="Poppins"/>
                <a:ea typeface="Poppins"/>
                <a:cs typeface="Poppins"/>
                <a:sym typeface="Poppins"/>
              </a:rPr>
              <a:t>nhờ</a:t>
            </a:r>
            <a:r>
              <a:rPr lang="en-US" sz="3499" dirty="0">
                <a:solidFill>
                  <a:srgbClr val="000000"/>
                </a:solidFill>
                <a:latin typeface="Poppins"/>
                <a:ea typeface="Poppins"/>
                <a:cs typeface="Poppins"/>
                <a:sym typeface="Poppins"/>
              </a:rPr>
              <a:t> </a:t>
            </a:r>
            <a:r>
              <a:rPr lang="en-US" sz="3499" dirty="0" err="1">
                <a:solidFill>
                  <a:srgbClr val="000000"/>
                </a:solidFill>
                <a:latin typeface="Poppins"/>
                <a:ea typeface="Poppins"/>
                <a:cs typeface="Poppins"/>
                <a:sym typeface="Poppins"/>
              </a:rPr>
              <a:t>vào</a:t>
            </a:r>
            <a:r>
              <a:rPr lang="en-US" sz="3499" dirty="0">
                <a:solidFill>
                  <a:srgbClr val="000000"/>
                </a:solidFill>
                <a:latin typeface="Poppins"/>
                <a:ea typeface="Poppins"/>
                <a:cs typeface="Poppins"/>
                <a:sym typeface="Poppins"/>
              </a:rPr>
              <a:t> </a:t>
            </a:r>
            <a:r>
              <a:rPr lang="en-US" sz="3499" dirty="0" err="1">
                <a:solidFill>
                  <a:srgbClr val="000000"/>
                </a:solidFill>
                <a:latin typeface="Poppins"/>
                <a:ea typeface="Poppins"/>
                <a:cs typeface="Poppins"/>
                <a:sym typeface="Poppins"/>
              </a:rPr>
              <a:t>kiến</a:t>
            </a:r>
            <a:r>
              <a:rPr lang="en-US" sz="3499" dirty="0">
                <a:solidFill>
                  <a:srgbClr val="000000"/>
                </a:solidFill>
                <a:latin typeface="Poppins"/>
                <a:ea typeface="Poppins"/>
                <a:cs typeface="Poppins"/>
                <a:sym typeface="Poppins"/>
              </a:rPr>
              <a:t> </a:t>
            </a:r>
            <a:r>
              <a:rPr lang="en-US" sz="3499" dirty="0" err="1">
                <a:solidFill>
                  <a:srgbClr val="000000"/>
                </a:solidFill>
                <a:latin typeface="Poppins"/>
                <a:ea typeface="Poppins"/>
                <a:cs typeface="Poppins"/>
                <a:sym typeface="Poppins"/>
              </a:rPr>
              <a:t>trúc</a:t>
            </a:r>
            <a:r>
              <a:rPr lang="en-US" sz="3499" dirty="0">
                <a:solidFill>
                  <a:srgbClr val="000000"/>
                </a:solidFill>
                <a:latin typeface="Poppins"/>
                <a:ea typeface="Poppins"/>
                <a:cs typeface="Poppins"/>
                <a:sym typeface="Poppins"/>
              </a:rPr>
              <a:t> </a:t>
            </a:r>
            <a:r>
              <a:rPr lang="en-US" sz="3499" dirty="0" err="1">
                <a:solidFill>
                  <a:srgbClr val="000000"/>
                </a:solidFill>
                <a:latin typeface="Poppins"/>
                <a:ea typeface="Poppins"/>
                <a:cs typeface="Poppins"/>
                <a:sym typeface="Poppins"/>
              </a:rPr>
              <a:t>đa</a:t>
            </a:r>
            <a:r>
              <a:rPr lang="en-US" sz="3499" dirty="0">
                <a:solidFill>
                  <a:srgbClr val="000000"/>
                </a:solidFill>
                <a:latin typeface="Poppins"/>
                <a:ea typeface="Poppins"/>
                <a:cs typeface="Poppins"/>
                <a:sym typeface="Poppins"/>
              </a:rPr>
              <a:t> </a:t>
            </a:r>
            <a:r>
              <a:rPr lang="en-US" sz="3499" dirty="0" err="1">
                <a:solidFill>
                  <a:srgbClr val="000000"/>
                </a:solidFill>
                <a:latin typeface="Poppins"/>
                <a:ea typeface="Poppins"/>
                <a:cs typeface="Poppins"/>
                <a:sym typeface="Poppins"/>
              </a:rPr>
              <a:t>luồng</a:t>
            </a:r>
            <a:r>
              <a:rPr lang="en-US" sz="3499" dirty="0">
                <a:solidFill>
                  <a:srgbClr val="000000"/>
                </a:solidFill>
                <a:latin typeface="Poppins"/>
                <a:ea typeface="Poppins"/>
                <a:cs typeface="Poppins"/>
                <a:sym typeface="Poppins"/>
              </a:rPr>
              <a:t> (multi-threading), </a:t>
            </a:r>
            <a:r>
              <a:rPr lang="en-US" sz="3499" dirty="0" err="1">
                <a:solidFill>
                  <a:srgbClr val="000000"/>
                </a:solidFill>
                <a:latin typeface="Poppins"/>
                <a:ea typeface="Poppins"/>
                <a:cs typeface="Poppins"/>
                <a:sym typeface="Poppins"/>
              </a:rPr>
              <a:t>giúp</a:t>
            </a:r>
            <a:r>
              <a:rPr lang="en-US" sz="3499" dirty="0">
                <a:solidFill>
                  <a:srgbClr val="000000"/>
                </a:solidFill>
                <a:latin typeface="Poppins"/>
                <a:ea typeface="Poppins"/>
                <a:cs typeface="Poppins"/>
                <a:sym typeface="Poppins"/>
              </a:rPr>
              <a:t> </a:t>
            </a:r>
            <a:r>
              <a:rPr lang="en-US" sz="3499" dirty="0" err="1">
                <a:solidFill>
                  <a:srgbClr val="000000"/>
                </a:solidFill>
                <a:latin typeface="Poppins"/>
                <a:ea typeface="Poppins"/>
                <a:cs typeface="Poppins"/>
                <a:sym typeface="Poppins"/>
              </a:rPr>
              <a:t>tận</a:t>
            </a:r>
            <a:r>
              <a:rPr lang="en-US" sz="3499" dirty="0">
                <a:solidFill>
                  <a:srgbClr val="000000"/>
                </a:solidFill>
                <a:latin typeface="Poppins"/>
                <a:ea typeface="Poppins"/>
                <a:cs typeface="Poppins"/>
                <a:sym typeface="Poppins"/>
              </a:rPr>
              <a:t> </a:t>
            </a:r>
            <a:r>
              <a:rPr lang="en-US" sz="3499" dirty="0" err="1">
                <a:solidFill>
                  <a:srgbClr val="000000"/>
                </a:solidFill>
                <a:latin typeface="Poppins"/>
                <a:ea typeface="Poppins"/>
                <a:cs typeface="Poppins"/>
                <a:sym typeface="Poppins"/>
              </a:rPr>
              <a:t>dụng</a:t>
            </a:r>
            <a:r>
              <a:rPr lang="en-US" sz="3499" dirty="0">
                <a:solidFill>
                  <a:srgbClr val="000000"/>
                </a:solidFill>
                <a:latin typeface="Poppins"/>
                <a:ea typeface="Poppins"/>
                <a:cs typeface="Poppins"/>
                <a:sym typeface="Poppins"/>
              </a:rPr>
              <a:t> </a:t>
            </a:r>
            <a:r>
              <a:rPr lang="en-US" sz="3499" dirty="0" err="1">
                <a:solidFill>
                  <a:srgbClr val="000000"/>
                </a:solidFill>
                <a:latin typeface="Poppins"/>
                <a:ea typeface="Poppins"/>
                <a:cs typeface="Poppins"/>
                <a:sym typeface="Poppins"/>
              </a:rPr>
              <a:t>tối</a:t>
            </a:r>
            <a:r>
              <a:rPr lang="en-US" sz="3499" dirty="0">
                <a:solidFill>
                  <a:srgbClr val="000000"/>
                </a:solidFill>
                <a:latin typeface="Poppins"/>
                <a:ea typeface="Poppins"/>
                <a:cs typeface="Poppins"/>
                <a:sym typeface="Poppins"/>
              </a:rPr>
              <a:t> </a:t>
            </a:r>
            <a:r>
              <a:rPr lang="en-US" sz="3499" dirty="0" err="1">
                <a:solidFill>
                  <a:srgbClr val="000000"/>
                </a:solidFill>
                <a:latin typeface="Poppins"/>
                <a:ea typeface="Poppins"/>
                <a:cs typeface="Poppins"/>
                <a:sym typeface="Poppins"/>
              </a:rPr>
              <a:t>đa</a:t>
            </a:r>
            <a:r>
              <a:rPr lang="en-US" sz="3499" dirty="0">
                <a:solidFill>
                  <a:srgbClr val="000000"/>
                </a:solidFill>
                <a:latin typeface="Poppins"/>
                <a:ea typeface="Poppins"/>
                <a:cs typeface="Poppins"/>
                <a:sym typeface="Poppins"/>
              </a:rPr>
              <a:t> </a:t>
            </a:r>
            <a:r>
              <a:rPr lang="en-US" sz="3499" dirty="0" err="1">
                <a:solidFill>
                  <a:srgbClr val="000000"/>
                </a:solidFill>
                <a:latin typeface="Poppins"/>
                <a:ea typeface="Poppins"/>
                <a:cs typeface="Poppins"/>
                <a:sym typeface="Poppins"/>
              </a:rPr>
              <a:t>tài</a:t>
            </a:r>
            <a:r>
              <a:rPr lang="en-US" sz="3499" dirty="0">
                <a:solidFill>
                  <a:srgbClr val="000000"/>
                </a:solidFill>
                <a:latin typeface="Poppins"/>
                <a:ea typeface="Poppins"/>
                <a:cs typeface="Poppins"/>
                <a:sym typeface="Poppins"/>
              </a:rPr>
              <a:t> </a:t>
            </a:r>
            <a:r>
              <a:rPr lang="en-US" sz="3499" dirty="0" err="1">
                <a:solidFill>
                  <a:srgbClr val="000000"/>
                </a:solidFill>
                <a:latin typeface="Poppins"/>
                <a:ea typeface="Poppins"/>
                <a:cs typeface="Poppins"/>
                <a:sym typeface="Poppins"/>
              </a:rPr>
              <a:t>nguyên</a:t>
            </a:r>
            <a:r>
              <a:rPr lang="en-US" sz="3499" dirty="0">
                <a:solidFill>
                  <a:srgbClr val="000000"/>
                </a:solidFill>
                <a:latin typeface="Poppins"/>
                <a:ea typeface="Poppins"/>
                <a:cs typeface="Poppins"/>
                <a:sym typeface="Poppins"/>
              </a:rPr>
              <a:t> </a:t>
            </a:r>
            <a:r>
              <a:rPr lang="en-US" sz="3499" dirty="0" err="1">
                <a:solidFill>
                  <a:srgbClr val="000000"/>
                </a:solidFill>
                <a:latin typeface="Poppins"/>
                <a:ea typeface="Poppins"/>
                <a:cs typeface="Poppins"/>
                <a:sym typeface="Poppins"/>
              </a:rPr>
              <a:t>phần</a:t>
            </a:r>
            <a:r>
              <a:rPr lang="en-US" sz="3499" dirty="0">
                <a:solidFill>
                  <a:srgbClr val="000000"/>
                </a:solidFill>
                <a:latin typeface="Poppins"/>
                <a:ea typeface="Poppins"/>
                <a:cs typeface="Poppins"/>
                <a:sym typeface="Poppins"/>
              </a:rPr>
              <a:t> </a:t>
            </a:r>
            <a:r>
              <a:rPr lang="en-US" sz="3499" dirty="0" err="1">
                <a:solidFill>
                  <a:srgbClr val="000000"/>
                </a:solidFill>
                <a:latin typeface="Poppins"/>
                <a:ea typeface="Poppins"/>
                <a:cs typeface="Poppins"/>
                <a:sym typeface="Poppins"/>
              </a:rPr>
              <a:t>cứng</a:t>
            </a:r>
            <a:r>
              <a:rPr lang="en-US" sz="3499" dirty="0">
                <a:solidFill>
                  <a:srgbClr val="000000"/>
                </a:solidFill>
                <a:latin typeface="Poppins"/>
                <a:ea typeface="Poppins"/>
                <a:cs typeface="Poppins"/>
                <a:sym typeface="Poppins"/>
              </a:rPr>
              <a:t> </a:t>
            </a:r>
            <a:r>
              <a:rPr lang="en-US" sz="3499" dirty="0" err="1">
                <a:solidFill>
                  <a:srgbClr val="000000"/>
                </a:solidFill>
                <a:latin typeface="Poppins"/>
                <a:ea typeface="Poppins"/>
                <a:cs typeface="Poppins"/>
                <a:sym typeface="Poppins"/>
              </a:rPr>
              <a:t>như</a:t>
            </a:r>
            <a:r>
              <a:rPr lang="en-US" sz="3499" dirty="0">
                <a:solidFill>
                  <a:srgbClr val="000000"/>
                </a:solidFill>
                <a:latin typeface="Poppins"/>
                <a:ea typeface="Poppins"/>
                <a:cs typeface="Poppins"/>
                <a:sym typeface="Poppins"/>
              </a:rPr>
              <a:t> CPU </a:t>
            </a:r>
            <a:r>
              <a:rPr lang="en-US" sz="3499" dirty="0" err="1">
                <a:solidFill>
                  <a:srgbClr val="000000"/>
                </a:solidFill>
                <a:latin typeface="Poppins"/>
                <a:ea typeface="Poppins"/>
                <a:cs typeface="Poppins"/>
                <a:sym typeface="Poppins"/>
              </a:rPr>
              <a:t>và</a:t>
            </a:r>
            <a:r>
              <a:rPr lang="en-US" sz="3499" dirty="0">
                <a:solidFill>
                  <a:srgbClr val="000000"/>
                </a:solidFill>
                <a:latin typeface="Poppins"/>
                <a:ea typeface="Poppins"/>
                <a:cs typeface="Poppins"/>
                <a:sym typeface="Poppins"/>
              </a:rPr>
              <a:t> RAM.</a:t>
            </a:r>
          </a:p>
        </p:txBody>
      </p:sp>
      <p:sp>
        <p:nvSpPr>
          <p:cNvPr id="9" name="TextBox 9"/>
          <p:cNvSpPr txBox="1"/>
          <p:nvPr/>
        </p:nvSpPr>
        <p:spPr>
          <a:xfrm>
            <a:off x="1464229" y="6608337"/>
            <a:ext cx="9051371" cy="552450"/>
          </a:xfrm>
          <a:prstGeom prst="rect">
            <a:avLst/>
          </a:prstGeom>
        </p:spPr>
        <p:txBody>
          <a:bodyPr wrap="square" lIns="0" tIns="0" rIns="0" bIns="0" rtlCol="0" anchor="t">
            <a:spAutoFit/>
          </a:bodyPr>
          <a:lstStyle/>
          <a:p>
            <a:pPr algn="ctr">
              <a:lnSpc>
                <a:spcPts val="4199"/>
              </a:lnSpc>
              <a:spcBef>
                <a:spcPct val="0"/>
              </a:spcBef>
            </a:pPr>
            <a:r>
              <a:rPr lang="en-US" sz="3499" b="1" i="1" dirty="0" err="1">
                <a:solidFill>
                  <a:srgbClr val="000000"/>
                </a:solidFill>
                <a:latin typeface="Poppins Bold Italics"/>
                <a:ea typeface="Poppins Bold Italics"/>
                <a:cs typeface="Poppins Bold Italics"/>
                <a:sym typeface="Poppins Bold Italics"/>
              </a:rPr>
              <a:t>Giám</a:t>
            </a:r>
            <a:r>
              <a:rPr lang="en-US" sz="3499" b="1" i="1" dirty="0">
                <a:solidFill>
                  <a:srgbClr val="000000"/>
                </a:solidFill>
                <a:latin typeface="Poppins Bold Italics"/>
                <a:ea typeface="Poppins Bold Italics"/>
                <a:cs typeface="Poppins Bold Italics"/>
                <a:sym typeface="Poppins Bold Italics"/>
              </a:rPr>
              <a:t> </a:t>
            </a:r>
            <a:r>
              <a:rPr lang="en-US" sz="3499" b="1" i="1" dirty="0" err="1">
                <a:solidFill>
                  <a:srgbClr val="000000"/>
                </a:solidFill>
                <a:latin typeface="Poppins Bold Italics"/>
                <a:ea typeface="Poppins Bold Italics"/>
                <a:cs typeface="Poppins Bold Italics"/>
                <a:sym typeface="Poppins Bold Italics"/>
              </a:rPr>
              <a:t>sát</a:t>
            </a:r>
            <a:r>
              <a:rPr lang="en-US" sz="3499" b="1" i="1" dirty="0">
                <a:solidFill>
                  <a:srgbClr val="000000"/>
                </a:solidFill>
                <a:latin typeface="Poppins Bold Italics"/>
                <a:ea typeface="Poppins Bold Italics"/>
                <a:cs typeface="Poppins Bold Italics"/>
                <a:sym typeface="Poppins Bold Italics"/>
              </a:rPr>
              <a:t> </a:t>
            </a:r>
            <a:r>
              <a:rPr lang="en-US" sz="3499" b="1" i="1" dirty="0" err="1">
                <a:solidFill>
                  <a:srgbClr val="000000"/>
                </a:solidFill>
                <a:latin typeface="Poppins Bold Italics"/>
                <a:ea typeface="Poppins Bold Italics"/>
                <a:cs typeface="Poppins Bold Italics"/>
                <a:sym typeface="Poppins Bold Italics"/>
              </a:rPr>
              <a:t>và</a:t>
            </a:r>
            <a:r>
              <a:rPr lang="en-US" sz="3499" b="1" i="1" dirty="0">
                <a:solidFill>
                  <a:srgbClr val="000000"/>
                </a:solidFill>
                <a:latin typeface="Poppins Bold Italics"/>
                <a:ea typeface="Poppins Bold Italics"/>
                <a:cs typeface="Poppins Bold Italics"/>
                <a:sym typeface="Poppins Bold Italics"/>
              </a:rPr>
              <a:t> </a:t>
            </a:r>
            <a:r>
              <a:rPr lang="en-US" sz="3499" b="1" i="1" dirty="0" err="1">
                <a:solidFill>
                  <a:srgbClr val="000000"/>
                </a:solidFill>
                <a:latin typeface="Poppins Bold Italics"/>
                <a:ea typeface="Poppins Bold Italics"/>
                <a:cs typeface="Poppins Bold Italics"/>
                <a:sym typeface="Poppins Bold Italics"/>
              </a:rPr>
              <a:t>kiểm</a:t>
            </a:r>
            <a:r>
              <a:rPr lang="en-US" sz="3499" b="1" i="1" dirty="0">
                <a:solidFill>
                  <a:srgbClr val="000000"/>
                </a:solidFill>
                <a:latin typeface="Poppins Bold Italics"/>
                <a:ea typeface="Poppins Bold Italics"/>
                <a:cs typeface="Poppins Bold Italics"/>
                <a:sym typeface="Poppins Bold Italics"/>
              </a:rPr>
              <a:t> </a:t>
            </a:r>
            <a:r>
              <a:rPr lang="en-US" sz="3499" b="1" i="1" dirty="0" err="1">
                <a:solidFill>
                  <a:srgbClr val="000000"/>
                </a:solidFill>
                <a:latin typeface="Poppins Bold Italics"/>
                <a:ea typeface="Poppins Bold Italics"/>
                <a:cs typeface="Poppins Bold Italics"/>
                <a:sym typeface="Poppins Bold Italics"/>
              </a:rPr>
              <a:t>tra</a:t>
            </a:r>
            <a:r>
              <a:rPr lang="en-US" sz="3499" b="1" i="1" dirty="0">
                <a:solidFill>
                  <a:srgbClr val="000000"/>
                </a:solidFill>
                <a:latin typeface="Poppins Bold Italics"/>
                <a:ea typeface="Poppins Bold Italics"/>
                <a:cs typeface="Poppins Bold Italics"/>
                <a:sym typeface="Poppins Bold Italics"/>
              </a:rPr>
              <a:t> </a:t>
            </a:r>
            <a:r>
              <a:rPr lang="en-US" sz="3499" b="1" i="1" dirty="0" err="1">
                <a:solidFill>
                  <a:srgbClr val="000000"/>
                </a:solidFill>
                <a:latin typeface="Poppins Bold Italics"/>
                <a:ea typeface="Poppins Bold Italics"/>
                <a:cs typeface="Poppins Bold Italics"/>
                <a:sym typeface="Poppins Bold Italics"/>
              </a:rPr>
              <a:t>gói</a:t>
            </a:r>
            <a:r>
              <a:rPr lang="en-US" sz="3499" b="1" i="1" dirty="0">
                <a:solidFill>
                  <a:srgbClr val="000000"/>
                </a:solidFill>
                <a:latin typeface="Poppins Bold Italics"/>
                <a:ea typeface="Poppins Bold Italics"/>
                <a:cs typeface="Poppins Bold Italics"/>
                <a:sym typeface="Poppins Bold Italics"/>
              </a:rPr>
              <a:t> tin </a:t>
            </a:r>
            <a:r>
              <a:rPr lang="en-US" sz="3499" b="1" i="1" dirty="0" err="1">
                <a:solidFill>
                  <a:srgbClr val="000000"/>
                </a:solidFill>
                <a:latin typeface="Poppins Bold Italics"/>
                <a:ea typeface="Poppins Bold Italics"/>
                <a:cs typeface="Poppins Bold Italics"/>
                <a:sym typeface="Poppins Bold Italics"/>
              </a:rPr>
              <a:t>tốc</a:t>
            </a:r>
            <a:r>
              <a:rPr lang="en-US" sz="3499" b="1" i="1" dirty="0">
                <a:solidFill>
                  <a:srgbClr val="000000"/>
                </a:solidFill>
                <a:latin typeface="Poppins Bold Italics"/>
                <a:ea typeface="Poppins Bold Italics"/>
                <a:cs typeface="Poppins Bold Italics"/>
                <a:sym typeface="Poppins Bold Italics"/>
              </a:rPr>
              <a:t> </a:t>
            </a:r>
            <a:r>
              <a:rPr lang="en-US" sz="3499" b="1" i="1" dirty="0" err="1">
                <a:solidFill>
                  <a:srgbClr val="000000"/>
                </a:solidFill>
                <a:latin typeface="Poppins Bold Italics"/>
                <a:ea typeface="Poppins Bold Italics"/>
                <a:cs typeface="Poppins Bold Italics"/>
                <a:sym typeface="Poppins Bold Italics"/>
              </a:rPr>
              <a:t>độ</a:t>
            </a:r>
            <a:r>
              <a:rPr lang="en-US" sz="3499" b="1" i="1" dirty="0">
                <a:solidFill>
                  <a:srgbClr val="000000"/>
                </a:solidFill>
                <a:latin typeface="Poppins Bold Italics"/>
                <a:ea typeface="Poppins Bold Italics"/>
                <a:cs typeface="Poppins Bold Italics"/>
                <a:sym typeface="Poppins Bold Italics"/>
              </a:rPr>
              <a:t> </a:t>
            </a:r>
            <a:r>
              <a:rPr lang="en-US" sz="3499" b="1" i="1" dirty="0" err="1">
                <a:solidFill>
                  <a:srgbClr val="000000"/>
                </a:solidFill>
                <a:latin typeface="Poppins Bold Italics"/>
                <a:ea typeface="Poppins Bold Italics"/>
                <a:cs typeface="Poppins Bold Italics"/>
                <a:sym typeface="Poppins Bold Italics"/>
              </a:rPr>
              <a:t>cao</a:t>
            </a:r>
            <a:endParaRPr lang="en-US" sz="3499" b="1" i="1" dirty="0">
              <a:solidFill>
                <a:srgbClr val="000000"/>
              </a:solidFill>
              <a:latin typeface="Poppins Bold Italics"/>
              <a:ea typeface="Poppins Bold Italics"/>
              <a:cs typeface="Poppins Bold Italics"/>
              <a:sym typeface="Poppins Bold Italics"/>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24354" r="-1468" b="-56033"/>
            </a:stretch>
          </a:blipFill>
        </p:spPr>
      </p:sp>
      <p:sp>
        <p:nvSpPr>
          <p:cNvPr id="3" name="Freeform 3"/>
          <p:cNvSpPr/>
          <p:nvPr/>
        </p:nvSpPr>
        <p:spPr>
          <a:xfrm>
            <a:off x="-2618892" y="332518"/>
            <a:ext cx="3927179" cy="1392364"/>
          </a:xfrm>
          <a:custGeom>
            <a:avLst/>
            <a:gdLst/>
            <a:ahLst/>
            <a:cxnLst/>
            <a:rect l="l" t="t" r="r" b="b"/>
            <a:pathLst>
              <a:path w="3927179" h="1392364">
                <a:moveTo>
                  <a:pt x="0" y="0"/>
                </a:moveTo>
                <a:lnTo>
                  <a:pt x="3927179" y="0"/>
                </a:lnTo>
                <a:lnTo>
                  <a:pt x="3927179" y="1392364"/>
                </a:lnTo>
                <a:lnTo>
                  <a:pt x="0" y="1392364"/>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sp>
        <p:nvSpPr>
          <p:cNvPr id="4" name="Freeform 4"/>
          <p:cNvSpPr/>
          <p:nvPr/>
        </p:nvSpPr>
        <p:spPr>
          <a:xfrm>
            <a:off x="14627557" y="-379503"/>
            <a:ext cx="7147788" cy="1728465"/>
          </a:xfrm>
          <a:custGeom>
            <a:avLst/>
            <a:gdLst/>
            <a:ahLst/>
            <a:cxnLst/>
            <a:rect l="l" t="t" r="r" b="b"/>
            <a:pathLst>
              <a:path w="7147788" h="1728465">
                <a:moveTo>
                  <a:pt x="0" y="0"/>
                </a:moveTo>
                <a:lnTo>
                  <a:pt x="7147787" y="0"/>
                </a:lnTo>
                <a:lnTo>
                  <a:pt x="7147787" y="1728465"/>
                </a:lnTo>
                <a:lnTo>
                  <a:pt x="0" y="1728465"/>
                </a:lnTo>
                <a:lnTo>
                  <a:pt x="0" y="0"/>
                </a:lnTo>
                <a:close/>
              </a:path>
            </a:pathLst>
          </a:custGeom>
          <a:blipFill>
            <a:blip r:embed="rId5">
              <a:extLst>
                <a:ext uri="{96DAC541-7B7A-43D3-8B79-37D633B846F1}">
                  <asvg:svgBlip xmlns="" xmlns:asvg="http://schemas.microsoft.com/office/drawing/2016/SVG/main" r:embed="rId6"/>
                </a:ext>
              </a:extLst>
            </a:blip>
            <a:stretch>
              <a:fillRect/>
            </a:stretch>
          </a:blipFill>
        </p:spPr>
      </p:sp>
      <p:sp>
        <p:nvSpPr>
          <p:cNvPr id="5" name="TextBox 5"/>
          <p:cNvSpPr txBox="1"/>
          <p:nvPr/>
        </p:nvSpPr>
        <p:spPr>
          <a:xfrm>
            <a:off x="1498539" y="1613756"/>
            <a:ext cx="6480870" cy="552450"/>
          </a:xfrm>
          <a:prstGeom prst="rect">
            <a:avLst/>
          </a:prstGeom>
        </p:spPr>
        <p:txBody>
          <a:bodyPr lIns="0" tIns="0" rIns="0" bIns="0" rtlCol="0" anchor="t">
            <a:spAutoFit/>
          </a:bodyPr>
          <a:lstStyle/>
          <a:p>
            <a:pPr algn="ctr">
              <a:lnSpc>
                <a:spcPts val="4199"/>
              </a:lnSpc>
              <a:spcBef>
                <a:spcPct val="0"/>
              </a:spcBef>
            </a:pPr>
            <a:r>
              <a:rPr lang="en-US" sz="3499" b="1">
                <a:solidFill>
                  <a:srgbClr val="000000"/>
                </a:solidFill>
                <a:latin typeface="Poppins Bold"/>
                <a:ea typeface="Poppins Bold"/>
                <a:cs typeface="Poppins Bold"/>
                <a:sym typeface="Poppins Bold"/>
              </a:rPr>
              <a:t>Hỗ trợ nhiều giao thức mạng</a:t>
            </a:r>
          </a:p>
        </p:txBody>
      </p:sp>
      <p:sp>
        <p:nvSpPr>
          <p:cNvPr id="6" name="TextBox 6"/>
          <p:cNvSpPr txBox="1"/>
          <p:nvPr/>
        </p:nvSpPr>
        <p:spPr>
          <a:xfrm>
            <a:off x="1891876" y="2338757"/>
            <a:ext cx="14869058" cy="1076325"/>
          </a:xfrm>
          <a:prstGeom prst="rect">
            <a:avLst/>
          </a:prstGeom>
        </p:spPr>
        <p:txBody>
          <a:bodyPr lIns="0" tIns="0" rIns="0" bIns="0" rtlCol="0" anchor="t">
            <a:spAutoFit/>
          </a:bodyPr>
          <a:lstStyle/>
          <a:p>
            <a:pPr algn="l">
              <a:lnSpc>
                <a:spcPts val="4199"/>
              </a:lnSpc>
              <a:spcBef>
                <a:spcPct val="0"/>
              </a:spcBef>
            </a:pPr>
            <a:r>
              <a:rPr lang="en-US" sz="3499">
                <a:solidFill>
                  <a:srgbClr val="000000"/>
                </a:solidFill>
                <a:latin typeface="Poppins"/>
                <a:ea typeface="Poppins"/>
                <a:cs typeface="Poppins"/>
                <a:sym typeface="Poppins"/>
              </a:rPr>
              <a:t>Suricata có thể phân tích và hiểu được nhiều loại giao thức, từ các giao thức cơ bản đến nâng cao:</a:t>
            </a:r>
          </a:p>
        </p:txBody>
      </p:sp>
      <p:sp>
        <p:nvSpPr>
          <p:cNvPr id="7" name="TextBox 7"/>
          <p:cNvSpPr txBox="1"/>
          <p:nvPr/>
        </p:nvSpPr>
        <p:spPr>
          <a:xfrm>
            <a:off x="2219563" y="3798326"/>
            <a:ext cx="14788553" cy="1076325"/>
          </a:xfrm>
          <a:prstGeom prst="rect">
            <a:avLst/>
          </a:prstGeom>
        </p:spPr>
        <p:txBody>
          <a:bodyPr lIns="0" tIns="0" rIns="0" bIns="0" rtlCol="0" anchor="t">
            <a:spAutoFit/>
          </a:bodyPr>
          <a:lstStyle/>
          <a:p>
            <a:pPr algn="l">
              <a:lnSpc>
                <a:spcPts val="4199"/>
              </a:lnSpc>
              <a:spcBef>
                <a:spcPct val="0"/>
              </a:spcBef>
            </a:pPr>
            <a:r>
              <a:rPr lang="en-US" sz="3499">
                <a:solidFill>
                  <a:srgbClr val="000000"/>
                </a:solidFill>
                <a:latin typeface="Poppins"/>
                <a:ea typeface="Poppins"/>
                <a:cs typeface="Poppins"/>
                <a:sym typeface="Poppins"/>
              </a:rPr>
              <a:t>Bao gồm các giao thức như TCP, UDP, ICMP, HTTP, HTTPS, DNS, FTP, SMB, SSH,... </a:t>
            </a:r>
          </a:p>
        </p:txBody>
      </p:sp>
      <p:sp>
        <p:nvSpPr>
          <p:cNvPr id="8" name="TextBox 8"/>
          <p:cNvSpPr txBox="1"/>
          <p:nvPr/>
        </p:nvSpPr>
        <p:spPr>
          <a:xfrm>
            <a:off x="2219563" y="5257894"/>
            <a:ext cx="14788553" cy="3171825"/>
          </a:xfrm>
          <a:prstGeom prst="rect">
            <a:avLst/>
          </a:prstGeom>
        </p:spPr>
        <p:txBody>
          <a:bodyPr lIns="0" tIns="0" rIns="0" bIns="0" rtlCol="0" anchor="t">
            <a:spAutoFit/>
          </a:bodyPr>
          <a:lstStyle/>
          <a:p>
            <a:pPr marL="755642" lvl="1" indent="-377821" algn="l">
              <a:lnSpc>
                <a:spcPts val="4199"/>
              </a:lnSpc>
              <a:spcBef>
                <a:spcPct val="0"/>
              </a:spcBef>
              <a:buFont typeface="Arial"/>
              <a:buChar char="•"/>
            </a:pPr>
            <a:r>
              <a:rPr lang="en-US" sz="3499">
                <a:solidFill>
                  <a:srgbClr val="000000"/>
                </a:solidFill>
                <a:latin typeface="Poppins"/>
                <a:ea typeface="Poppins"/>
                <a:cs typeface="Poppins"/>
                <a:sym typeface="Poppins"/>
              </a:rPr>
              <a:t>Khả năng phân tích sâu gói tin (Deep Packet Inspection – DPI):</a:t>
            </a:r>
          </a:p>
          <a:p>
            <a:pPr marL="755642" lvl="1" indent="-377821" algn="l">
              <a:lnSpc>
                <a:spcPts val="4199"/>
              </a:lnSpc>
              <a:spcBef>
                <a:spcPct val="0"/>
              </a:spcBef>
              <a:buFont typeface="Arial"/>
              <a:buChar char="•"/>
            </a:pPr>
            <a:r>
              <a:rPr lang="en-US" sz="3499">
                <a:solidFill>
                  <a:srgbClr val="000000"/>
                </a:solidFill>
                <a:latin typeface="Poppins"/>
                <a:ea typeface="Poppins"/>
                <a:cs typeface="Poppins"/>
                <a:sym typeface="Poppins"/>
              </a:rPr>
              <a:t>Cho phép kiểm tra nội dung bên trong gói tin để phát hiện hành vi đáng ngờ, mã độc hoặc các khai thác lỗ hổng.</a:t>
            </a:r>
          </a:p>
          <a:p>
            <a:pPr marL="755642" lvl="1" indent="-377821" algn="l">
              <a:lnSpc>
                <a:spcPts val="4199"/>
              </a:lnSpc>
              <a:spcBef>
                <a:spcPct val="0"/>
              </a:spcBef>
              <a:buFont typeface="Arial"/>
              <a:buChar char="•"/>
            </a:pPr>
            <a:r>
              <a:rPr lang="en-US" sz="3499">
                <a:solidFill>
                  <a:srgbClr val="000000"/>
                </a:solidFill>
                <a:latin typeface="Poppins"/>
                <a:ea typeface="Poppins"/>
                <a:cs typeface="Poppins"/>
                <a:sym typeface="Poppins"/>
              </a:rPr>
              <a:t>Có thể nhận biết lưu lượng mã hóa hoặc bị giả mạo, giúp phát hiện những mối đe dọa tinh vi ẩn sâu trong lớp dữ liệu ứng dụng.</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24354" r="-1468" b="-56033"/>
            </a:stretch>
          </a:blipFill>
        </p:spPr>
      </p:sp>
      <p:sp>
        <p:nvSpPr>
          <p:cNvPr id="3" name="Freeform 3"/>
          <p:cNvSpPr/>
          <p:nvPr/>
        </p:nvSpPr>
        <p:spPr>
          <a:xfrm>
            <a:off x="-2618892" y="332518"/>
            <a:ext cx="3927179" cy="1392364"/>
          </a:xfrm>
          <a:custGeom>
            <a:avLst/>
            <a:gdLst/>
            <a:ahLst/>
            <a:cxnLst/>
            <a:rect l="l" t="t" r="r" b="b"/>
            <a:pathLst>
              <a:path w="3927179" h="1392364">
                <a:moveTo>
                  <a:pt x="0" y="0"/>
                </a:moveTo>
                <a:lnTo>
                  <a:pt x="3927179" y="0"/>
                </a:lnTo>
                <a:lnTo>
                  <a:pt x="3927179" y="1392364"/>
                </a:lnTo>
                <a:lnTo>
                  <a:pt x="0" y="1392364"/>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sp>
        <p:nvSpPr>
          <p:cNvPr id="4" name="Freeform 4"/>
          <p:cNvSpPr/>
          <p:nvPr/>
        </p:nvSpPr>
        <p:spPr>
          <a:xfrm>
            <a:off x="14714106" y="696182"/>
            <a:ext cx="7147788" cy="1728465"/>
          </a:xfrm>
          <a:custGeom>
            <a:avLst/>
            <a:gdLst/>
            <a:ahLst/>
            <a:cxnLst/>
            <a:rect l="l" t="t" r="r" b="b"/>
            <a:pathLst>
              <a:path w="7147788" h="1728465">
                <a:moveTo>
                  <a:pt x="0" y="0"/>
                </a:moveTo>
                <a:lnTo>
                  <a:pt x="7147788" y="0"/>
                </a:lnTo>
                <a:lnTo>
                  <a:pt x="7147788" y="1728465"/>
                </a:lnTo>
                <a:lnTo>
                  <a:pt x="0" y="1728465"/>
                </a:lnTo>
                <a:lnTo>
                  <a:pt x="0" y="0"/>
                </a:lnTo>
                <a:close/>
              </a:path>
            </a:pathLst>
          </a:custGeom>
          <a:blipFill>
            <a:blip r:embed="rId5">
              <a:extLst>
                <a:ext uri="{96DAC541-7B7A-43D3-8B79-37D633B846F1}">
                  <asvg:svgBlip xmlns="" xmlns:asvg="http://schemas.microsoft.com/office/drawing/2016/SVG/main" r:embed="rId6"/>
                </a:ext>
              </a:extLst>
            </a:blip>
            <a:stretch>
              <a:fillRect/>
            </a:stretch>
          </a:blipFill>
        </p:spPr>
      </p:sp>
      <p:sp>
        <p:nvSpPr>
          <p:cNvPr id="5" name="TextBox 5"/>
          <p:cNvSpPr txBox="1"/>
          <p:nvPr/>
        </p:nvSpPr>
        <p:spPr>
          <a:xfrm>
            <a:off x="1269576" y="1531839"/>
            <a:ext cx="8754963" cy="552450"/>
          </a:xfrm>
          <a:prstGeom prst="rect">
            <a:avLst/>
          </a:prstGeom>
        </p:spPr>
        <p:txBody>
          <a:bodyPr lIns="0" tIns="0" rIns="0" bIns="0" rtlCol="0" anchor="t">
            <a:spAutoFit/>
          </a:bodyPr>
          <a:lstStyle/>
          <a:p>
            <a:pPr algn="ctr">
              <a:lnSpc>
                <a:spcPts val="4199"/>
              </a:lnSpc>
              <a:spcBef>
                <a:spcPct val="0"/>
              </a:spcBef>
            </a:pPr>
            <a:r>
              <a:rPr lang="en-US" sz="3499" b="1">
                <a:solidFill>
                  <a:srgbClr val="000000"/>
                </a:solidFill>
                <a:latin typeface="Poppins Bold"/>
                <a:ea typeface="Poppins Bold"/>
                <a:cs typeface="Poppins Bold"/>
                <a:sym typeface="Poppins Bold"/>
              </a:rPr>
              <a:t>Kết hợp với các công cụ giám sát khác</a:t>
            </a:r>
          </a:p>
        </p:txBody>
      </p:sp>
      <p:sp>
        <p:nvSpPr>
          <p:cNvPr id="6" name="TextBox 6"/>
          <p:cNvSpPr txBox="1"/>
          <p:nvPr/>
        </p:nvSpPr>
        <p:spPr>
          <a:xfrm>
            <a:off x="1269576" y="2598918"/>
            <a:ext cx="16518022" cy="6315075"/>
          </a:xfrm>
          <a:prstGeom prst="rect">
            <a:avLst/>
          </a:prstGeom>
        </p:spPr>
        <p:txBody>
          <a:bodyPr lIns="0" tIns="0" rIns="0" bIns="0" rtlCol="0" anchor="t">
            <a:spAutoFit/>
          </a:bodyPr>
          <a:lstStyle/>
          <a:p>
            <a:pPr algn="l">
              <a:lnSpc>
                <a:spcPts val="4199"/>
              </a:lnSpc>
              <a:spcBef>
                <a:spcPct val="0"/>
              </a:spcBef>
            </a:pPr>
            <a:r>
              <a:rPr lang="en-US" sz="3499">
                <a:solidFill>
                  <a:srgbClr val="000000"/>
                </a:solidFill>
                <a:latin typeface="Poppins"/>
                <a:ea typeface="Poppins"/>
                <a:cs typeface="Poppins"/>
                <a:sym typeface="Poppins"/>
              </a:rPr>
              <a:t>Suricata hỗ trợ tích hợp linh hoạt với các công cụ giám sát và phân tích bảo mật khác, giúp quản trị viên dễ dàng vận hành và theo dõi:</a:t>
            </a:r>
          </a:p>
          <a:p>
            <a:pPr algn="l">
              <a:lnSpc>
                <a:spcPts val="4199"/>
              </a:lnSpc>
              <a:spcBef>
                <a:spcPct val="0"/>
              </a:spcBef>
            </a:pPr>
            <a:r>
              <a:rPr lang="en-US" sz="3499">
                <a:solidFill>
                  <a:srgbClr val="000000"/>
                </a:solidFill>
                <a:latin typeface="Poppins"/>
                <a:ea typeface="Poppins"/>
                <a:cs typeface="Poppins"/>
                <a:sym typeface="Poppins"/>
              </a:rPr>
              <a:t>- Tích hợp với ELK Stack (Elasticsearch, Logstash, Kibana):</a:t>
            </a:r>
          </a:p>
          <a:p>
            <a:pPr algn="l">
              <a:lnSpc>
                <a:spcPts val="4199"/>
              </a:lnSpc>
              <a:spcBef>
                <a:spcPct val="0"/>
              </a:spcBef>
            </a:pPr>
            <a:r>
              <a:rPr lang="en-US" sz="3499">
                <a:solidFill>
                  <a:srgbClr val="000000"/>
                </a:solidFill>
                <a:latin typeface="Poppins"/>
                <a:ea typeface="Poppins"/>
                <a:cs typeface="Poppins"/>
                <a:sym typeface="Poppins"/>
              </a:rPr>
              <a:t>- Thu thập và xử lý log theo thời gian thực.</a:t>
            </a:r>
          </a:p>
          <a:p>
            <a:pPr algn="l">
              <a:lnSpc>
                <a:spcPts val="4199"/>
              </a:lnSpc>
              <a:spcBef>
                <a:spcPct val="0"/>
              </a:spcBef>
            </a:pPr>
            <a:r>
              <a:rPr lang="en-US" sz="3499">
                <a:solidFill>
                  <a:srgbClr val="000000"/>
                </a:solidFill>
                <a:latin typeface="Poppins"/>
                <a:ea typeface="Poppins"/>
                <a:cs typeface="Poppins"/>
                <a:sym typeface="Poppins"/>
              </a:rPr>
              <a:t>- Hiển thị dữ liệu bảo mật thông qua các biểu đồ, bảng điều khiển (dashboard) sinh động và trực quan.</a:t>
            </a:r>
          </a:p>
          <a:p>
            <a:pPr algn="l">
              <a:lnSpc>
                <a:spcPts val="4199"/>
              </a:lnSpc>
              <a:spcBef>
                <a:spcPct val="0"/>
              </a:spcBef>
            </a:pPr>
            <a:r>
              <a:rPr lang="en-US" sz="3499">
                <a:solidFill>
                  <a:srgbClr val="000000"/>
                </a:solidFill>
                <a:latin typeface="Poppins"/>
                <a:ea typeface="Poppins"/>
                <a:cs typeface="Poppins"/>
                <a:sym typeface="Poppins"/>
              </a:rPr>
              <a:t>Kết hợp với Zeek (trước đây là Bro IDS):</a:t>
            </a:r>
          </a:p>
          <a:p>
            <a:pPr algn="l">
              <a:lnSpc>
                <a:spcPts val="4199"/>
              </a:lnSpc>
              <a:spcBef>
                <a:spcPct val="0"/>
              </a:spcBef>
            </a:pPr>
            <a:r>
              <a:rPr lang="en-US" sz="3499">
                <a:solidFill>
                  <a:srgbClr val="000000"/>
                </a:solidFill>
                <a:latin typeface="Poppins"/>
                <a:ea typeface="Poppins"/>
                <a:cs typeface="Poppins"/>
                <a:sym typeface="Poppins"/>
              </a:rPr>
              <a:t>- Suricata phát hiện dựa trên mẫu (signature-based), còn Zeek cung cấp phân tích hành vi mạng dựa trên ngữ cảnh và các mẫu bất thường (anomaly-based).</a:t>
            </a:r>
          </a:p>
          <a:p>
            <a:pPr algn="l">
              <a:lnSpc>
                <a:spcPts val="4199"/>
              </a:lnSpc>
              <a:spcBef>
                <a:spcPct val="0"/>
              </a:spcBef>
            </a:pPr>
            <a:r>
              <a:rPr lang="en-US" sz="3499">
                <a:solidFill>
                  <a:srgbClr val="000000"/>
                </a:solidFill>
                <a:latin typeface="Poppins"/>
                <a:ea typeface="Poppins"/>
                <a:cs typeface="Poppins"/>
                <a:sym typeface="Poppins"/>
              </a:rPr>
              <a:t>- Khi kết hợp, quản trị viên có góc nhìn toàn diện hơn về các sự kiện mạng và nguy cơ bảo mật tiềm ẩn.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TotalTime>
  <Words>7341</Words>
  <Application>Microsoft Office PowerPoint</Application>
  <PresentationFormat>Custom</PresentationFormat>
  <Paragraphs>549</Paragraphs>
  <Slides>62</Slides>
  <Notes>0</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62</vt:i4>
      </vt:variant>
    </vt:vector>
  </HeadingPairs>
  <TitlesOfParts>
    <vt:vector size="70" baseType="lpstr">
      <vt:lpstr>Poppins Bold Italics</vt:lpstr>
      <vt:lpstr>DejaVu Serif Bold</vt:lpstr>
      <vt:lpstr>Arial</vt:lpstr>
      <vt:lpstr>Poppins Bold</vt:lpstr>
      <vt:lpstr>Noto Sans Bold</vt:lpstr>
      <vt:lpstr>Poppins</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Xanh hải quân Trắng Đen Vẽ nguệch ngoạc Kế hoạch Kinh doanh Bản thuyết trình Kinh doanh</dc:title>
  <cp:lastModifiedBy>Quang Hung</cp:lastModifiedBy>
  <cp:revision>5</cp:revision>
  <dcterms:created xsi:type="dcterms:W3CDTF">2006-08-16T00:00:00Z</dcterms:created>
  <dcterms:modified xsi:type="dcterms:W3CDTF">2025-05-08T06:53:37Z</dcterms:modified>
  <dc:identifier>DAGl7faIwZo</dc:identifier>
</cp:coreProperties>
</file>